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335" r:id="rId3"/>
    <p:sldId id="336" r:id="rId4"/>
    <p:sldId id="327" r:id="rId5"/>
    <p:sldId id="329" r:id="rId6"/>
    <p:sldId id="337" r:id="rId7"/>
    <p:sldId id="338" r:id="rId8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61" d="100"/>
          <a:sy n="161" d="100"/>
        </p:scale>
        <p:origin x="150" y="320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8847.36 MSPS, Fully onboard clocking, DDS mode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DAC38RF82EVM bring up guide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 EVM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31FCBEB-F01E-4108-959E-B7C28DFF7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284" y="1574718"/>
            <a:ext cx="6550025" cy="2819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E3739C-0596-4F7B-8F61-DFCBCC50BC0B}"/>
              </a:ext>
            </a:extLst>
          </p:cNvPr>
          <p:cNvCxnSpPr>
            <a:cxnSpLocks/>
          </p:cNvCxnSpPr>
          <p:nvPr/>
        </p:nvCxnSpPr>
        <p:spPr>
          <a:xfrm flipV="1">
            <a:off x="1771650" y="2673350"/>
            <a:ext cx="572634" cy="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4AB069-6E41-4064-B65D-878E5F3E08E7}"/>
              </a:ext>
            </a:extLst>
          </p:cNvPr>
          <p:cNvCxnSpPr>
            <a:cxnSpLocks/>
          </p:cNvCxnSpPr>
          <p:nvPr/>
        </p:nvCxnSpPr>
        <p:spPr>
          <a:xfrm>
            <a:off x="1771650" y="2089150"/>
            <a:ext cx="1949450" cy="1143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B2CB19-5ACF-45EF-8849-5CD29E78863E}"/>
              </a:ext>
            </a:extLst>
          </p:cNvPr>
          <p:cNvSpPr txBox="1"/>
          <p:nvPr/>
        </p:nvSpPr>
        <p:spPr>
          <a:xfrm>
            <a:off x="801234" y="1821891"/>
            <a:ext cx="13329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DAC38RFxx</a:t>
            </a:r>
          </a:p>
          <a:p>
            <a:pPr algn="ctr"/>
            <a:r>
              <a:rPr lang="en-US" sz="1100" dirty="0"/>
              <a:t>(under heatsink)</a:t>
            </a:r>
            <a:endParaRPr lang="en-US" sz="16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418B00-35BB-4A1F-9303-DC823FDE62F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211269" y="1162956"/>
            <a:ext cx="565949" cy="606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34AA2C9-BCD1-46F1-8A00-A0879DE1E31E}"/>
              </a:ext>
            </a:extLst>
          </p:cNvPr>
          <p:cNvSpPr txBox="1"/>
          <p:nvPr/>
        </p:nvSpPr>
        <p:spPr>
          <a:xfrm>
            <a:off x="1278103" y="993679"/>
            <a:ext cx="9331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5V input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A34ECB-DD53-4DB3-9AB9-976593260F3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578602" y="1385613"/>
            <a:ext cx="362830" cy="29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F69DCC-0841-4DEA-9220-1563EBF0EAC8}"/>
              </a:ext>
            </a:extLst>
          </p:cNvPr>
          <p:cNvSpPr txBox="1"/>
          <p:nvPr/>
        </p:nvSpPr>
        <p:spPr>
          <a:xfrm>
            <a:off x="558800" y="2505026"/>
            <a:ext cx="11424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Channel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9EF262-4FE9-415B-B424-8066ABEB9826}"/>
              </a:ext>
            </a:extLst>
          </p:cNvPr>
          <p:cNvSpPr txBox="1"/>
          <p:nvPr/>
        </p:nvSpPr>
        <p:spPr>
          <a:xfrm>
            <a:off x="552166" y="3381247"/>
            <a:ext cx="11424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Channel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E8A391-52BB-4AF0-B484-3EBCD87C3F32}"/>
              </a:ext>
            </a:extLst>
          </p:cNvPr>
          <p:cNvSpPr txBox="1"/>
          <p:nvPr/>
        </p:nvSpPr>
        <p:spPr>
          <a:xfrm>
            <a:off x="298449" y="3847618"/>
            <a:ext cx="14027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External CLK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ECC319-E9D4-4E9A-AE39-7318447CDFA3}"/>
              </a:ext>
            </a:extLst>
          </p:cNvPr>
          <p:cNvCxnSpPr>
            <a:cxnSpLocks/>
          </p:cNvCxnSpPr>
          <p:nvPr/>
        </p:nvCxnSpPr>
        <p:spPr>
          <a:xfrm flipV="1">
            <a:off x="1771650" y="3550524"/>
            <a:ext cx="572634" cy="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FF95E6-B27D-40DC-B9C3-B3488CB90C19}"/>
              </a:ext>
            </a:extLst>
          </p:cNvPr>
          <p:cNvCxnSpPr>
            <a:cxnSpLocks/>
          </p:cNvCxnSpPr>
          <p:nvPr/>
        </p:nvCxnSpPr>
        <p:spPr>
          <a:xfrm flipV="1">
            <a:off x="1771650" y="4016895"/>
            <a:ext cx="572634" cy="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4C322A6-E7B2-46DD-ACB2-0647ED3B8AF2}"/>
              </a:ext>
            </a:extLst>
          </p:cNvPr>
          <p:cNvSpPr/>
          <p:nvPr/>
        </p:nvSpPr>
        <p:spPr>
          <a:xfrm>
            <a:off x="5867400" y="1891055"/>
            <a:ext cx="477384" cy="45237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E09CEC7-3D01-4AD5-9A86-F57DF76D7BDD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5619297" y="1574718"/>
            <a:ext cx="378420" cy="45945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265B9135-A0FD-4304-8035-6DE9F555C4AE}"/>
              </a:ext>
            </a:extLst>
          </p:cNvPr>
          <p:cNvSpPr/>
          <p:nvPr/>
        </p:nvSpPr>
        <p:spPr>
          <a:xfrm>
            <a:off x="5308061" y="241300"/>
            <a:ext cx="2724689" cy="752379"/>
          </a:xfrm>
          <a:prstGeom prst="wedgeEllipseCallout">
            <a:avLst>
              <a:gd name="adj1" fmla="val -34520"/>
              <a:gd name="adj2" fmla="val 81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JP10 </a:t>
            </a:r>
            <a:r>
              <a:rPr lang="en-US" sz="900" b="1" dirty="0"/>
              <a:t>shorted</a:t>
            </a:r>
            <a:r>
              <a:rPr lang="en-US" sz="900" dirty="0"/>
              <a:t> means LMK_CLKin1 is sourced from the External CLK input </a:t>
            </a:r>
            <a:r>
              <a:rPr lang="en-US" sz="900" b="1" dirty="0"/>
              <a:t>divided-by-4</a:t>
            </a:r>
            <a:r>
              <a:rPr lang="en-US" sz="900" dirty="0"/>
              <a:t> (through an onboard RF divider)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D6E191-2F24-489B-B35C-621B12BF61DB}"/>
              </a:ext>
            </a:extLst>
          </p:cNvPr>
          <p:cNvSpPr txBox="1"/>
          <p:nvPr/>
        </p:nvSpPr>
        <p:spPr>
          <a:xfrm>
            <a:off x="5215995" y="1276775"/>
            <a:ext cx="6965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JP10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98075-DD3F-43D8-B6CA-59FB4EBA3EA1}"/>
              </a:ext>
            </a:extLst>
          </p:cNvPr>
          <p:cNvSpPr txBox="1"/>
          <p:nvPr/>
        </p:nvSpPr>
        <p:spPr>
          <a:xfrm>
            <a:off x="6941432" y="1216336"/>
            <a:ext cx="13931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LMK_CLKin1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6F0139-2F97-47EC-AC7E-DD7F7F19069F}"/>
              </a:ext>
            </a:extLst>
          </p:cNvPr>
          <p:cNvSpPr txBox="1"/>
          <p:nvPr/>
        </p:nvSpPr>
        <p:spPr>
          <a:xfrm>
            <a:off x="1117600" y="1374839"/>
            <a:ext cx="10961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USB input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59B5F1B-D69A-487A-9C9F-9042522BE939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213798" y="1544116"/>
            <a:ext cx="563420" cy="554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4EFB03E-54A7-44F8-A2C0-7E98FD3F26DD}"/>
              </a:ext>
            </a:extLst>
          </p:cNvPr>
          <p:cNvSpPr/>
          <p:nvPr/>
        </p:nvSpPr>
        <p:spPr>
          <a:xfrm>
            <a:off x="7399298" y="1713393"/>
            <a:ext cx="477384" cy="45237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C55C46-3C74-4019-B411-09E928C93BCC}"/>
              </a:ext>
            </a:extLst>
          </p:cNvPr>
          <p:cNvCxnSpPr>
            <a:cxnSpLocks/>
          </p:cNvCxnSpPr>
          <p:nvPr/>
        </p:nvCxnSpPr>
        <p:spPr>
          <a:xfrm flipH="1">
            <a:off x="7725508" y="1638300"/>
            <a:ext cx="765576" cy="2960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D186B4-3481-4A8D-A549-A5847FFB1BDD}"/>
              </a:ext>
            </a:extLst>
          </p:cNvPr>
          <p:cNvSpPr txBox="1"/>
          <p:nvPr/>
        </p:nvSpPr>
        <p:spPr>
          <a:xfrm>
            <a:off x="8447442" y="1337141"/>
            <a:ext cx="6965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JP3</a:t>
            </a:r>
          </a:p>
        </p:txBody>
      </p:sp>
    </p:spTree>
    <p:extLst>
      <p:ext uri="{BB962C8B-B14F-4D97-AF65-F5344CB8AC3E}">
        <p14:creationId xmlns:p14="http://schemas.microsoft.com/office/powerpoint/2010/main" val="386981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9B4F-6383-4BC0-AF9C-17B50AE1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setup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1180-4F25-4E48-825F-19DF2780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Shunt JP3 shorted</a:t>
            </a:r>
          </a:p>
          <a:p>
            <a:r>
              <a:rPr lang="en-US" b="1" dirty="0"/>
              <a:t>Shunt JP10 removed</a:t>
            </a:r>
          </a:p>
          <a:p>
            <a:endParaRPr lang="en-US" dirty="0"/>
          </a:p>
          <a:p>
            <a:r>
              <a:rPr lang="en-US" dirty="0"/>
              <a:t>DAC Sample rate: 8847.36 MSPS</a:t>
            </a:r>
          </a:p>
          <a:p>
            <a:r>
              <a:rPr lang="en-US" dirty="0"/>
              <a:t>This tutorial uses a constant input mode (DDS mode) and the output is simply just the NCO frequency. For single narrowband output, DDS mode is the best option!</a:t>
            </a:r>
          </a:p>
          <a:p>
            <a:r>
              <a:rPr lang="en-US" dirty="0"/>
              <a:t>6x Interpolation -&gt; DAC Input data rate = 1474.56 MSPS (</a:t>
            </a:r>
            <a:r>
              <a:rPr lang="en-US" dirty="0">
                <a:highlight>
                  <a:srgbClr val="FFFF00"/>
                </a:highlight>
              </a:rPr>
              <a:t>Only relevant if using FPGA to send data to DAC.</a:t>
            </a:r>
            <a:r>
              <a:rPr lang="en-US" dirty="0"/>
              <a:t>)</a:t>
            </a:r>
          </a:p>
          <a:p>
            <a:r>
              <a:rPr lang="en-US" dirty="0"/>
              <a:t>LMK PLL2 set to VCO1 at 2949.12 MHz. DAC CLK divider set as 12 to provide 2949.12 MHz / 12 = 245.76 MHz tone for the DAC PLL reference.</a:t>
            </a:r>
          </a:p>
          <a:p>
            <a:r>
              <a:rPr lang="en-US" dirty="0"/>
              <a:t>DAC PLL, M=9, N=1 -&gt; DAC CLK = 245.76MHz * 4 * (9/1) = 8847.36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CCB3E-8BA0-40FD-92B6-3FA867C8B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54" y="788484"/>
            <a:ext cx="5786967" cy="3704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9A251-6C51-4C52-95E4-C5A8C402239B}"/>
              </a:ext>
            </a:extLst>
          </p:cNvPr>
          <p:cNvCxnSpPr>
            <a:cxnSpLocks/>
          </p:cNvCxnSpPr>
          <p:nvPr/>
        </p:nvCxnSpPr>
        <p:spPr>
          <a:xfrm>
            <a:off x="1301750" y="1898650"/>
            <a:ext cx="205105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70774" y="1589958"/>
            <a:ext cx="1733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Toggle reset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Wait until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Toggle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2. Press Load Default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9743B2-A404-42B2-AA7C-6BE640846C7D}"/>
              </a:ext>
            </a:extLst>
          </p:cNvPr>
          <p:cNvCxnSpPr>
            <a:cxnSpLocks/>
          </p:cNvCxnSpPr>
          <p:nvPr/>
        </p:nvCxnSpPr>
        <p:spPr>
          <a:xfrm flipV="1">
            <a:off x="1574800" y="2178050"/>
            <a:ext cx="290830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38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897777" y="1671693"/>
            <a:ext cx="1733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 you see this message, ignore it and press OK.</a:t>
            </a:r>
          </a:p>
          <a:p>
            <a:endParaRPr lang="en-US" sz="1100" dirty="0"/>
          </a:p>
          <a:p>
            <a:r>
              <a:rPr lang="en-US" sz="1100" dirty="0"/>
              <a:t>This is because in this default mode, the DAC is expecting a PLL reference input through SMA connector J4.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B0C1AD-4B82-4D82-8714-CE16E58F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103" y="1484086"/>
            <a:ext cx="2975451" cy="20042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21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54" y="790412"/>
            <a:ext cx="5786967" cy="3700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9A251-6C51-4C52-95E4-C5A8C402239B}"/>
              </a:ext>
            </a:extLst>
          </p:cNvPr>
          <p:cNvCxnSpPr>
            <a:cxnSpLocks/>
          </p:cNvCxnSpPr>
          <p:nvPr/>
        </p:nvCxnSpPr>
        <p:spPr>
          <a:xfrm flipV="1">
            <a:off x="1559205" y="1609233"/>
            <a:ext cx="883827" cy="39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45761" y="1363533"/>
            <a:ext cx="15829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Save the configuration file at the top right of this slide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Load configuration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Verify output using spectrum analyzer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0AFBB6A-A1DE-4919-B45D-8CA5848E1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05287"/>
              </p:ext>
            </p:extLst>
          </p:nvPr>
        </p:nvGraphicFramePr>
        <p:xfrm>
          <a:off x="5740682" y="300711"/>
          <a:ext cx="3103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4" imgW="3103920" imgH="297000" progId="Package">
                  <p:embed/>
                </p:oleObj>
              </mc:Choice>
              <mc:Fallback>
                <p:oleObj name="Packager Shell Object" showAsIcon="1" r:id="rId4" imgW="3103920" imgH="297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0682" y="300711"/>
                        <a:ext cx="3103563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5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70" y="790412"/>
            <a:ext cx="4203734" cy="3700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9A251-6C51-4C52-95E4-C5A8C402239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550885" y="1095058"/>
            <a:ext cx="269594" cy="460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6820479" y="1339900"/>
            <a:ext cx="2215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Single tone present at the NCO frequency (4423.68 MHz)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C5B93F-3240-4CF1-BD4C-254BF1D40C1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269053" y="1372990"/>
            <a:ext cx="2551426" cy="18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2636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45</TotalTime>
  <Words>273</Words>
  <Application>Microsoft Office PowerPoint</Application>
  <PresentationFormat>On-screen Show (16:9)</PresentationFormat>
  <Paragraphs>49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FinalPowerpoint</vt:lpstr>
      <vt:lpstr>Packager Shell Object</vt:lpstr>
      <vt:lpstr>DAC38RF82EVM bring up guide</vt:lpstr>
      <vt:lpstr>DAC38RF82 EVM Overview</vt:lpstr>
      <vt:lpstr>DAC38RF82EVM setup details</vt:lpstr>
      <vt:lpstr>DAC38RF82EVM configuration</vt:lpstr>
      <vt:lpstr>DAC38RF82EVM configuration</vt:lpstr>
      <vt:lpstr>DAC38RF82EVM configuration</vt:lpstr>
      <vt:lpstr>DAC38RF82EVM output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DAC38RF82EVM bring up</dc:title>
  <dc:creator>Wood, Chase</dc:creator>
  <cp:keywords>Selective Disclosure</cp:keywords>
  <cp:lastModifiedBy>Wood, Chase</cp:lastModifiedBy>
  <cp:revision>6</cp:revision>
  <dcterms:created xsi:type="dcterms:W3CDTF">2022-12-23T14:22:03Z</dcterms:created>
  <dcterms:modified xsi:type="dcterms:W3CDTF">2022-12-23T15:20:47Z</dcterms:modified>
</cp:coreProperties>
</file>