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7" r:id="rId2"/>
    <p:sldId id="272" r:id="rId3"/>
    <p:sldId id="296" r:id="rId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24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5773"/>
          </a:xfrm>
          <a:prstGeom prst="rect">
            <a:avLst/>
          </a:prstGeom>
        </p:spPr>
        <p:txBody>
          <a:bodyPr vert="horz" lIns="91577" tIns="45789" rIns="91577" bIns="457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7531" y="0"/>
            <a:ext cx="3043979" cy="465773"/>
          </a:xfrm>
          <a:prstGeom prst="rect">
            <a:avLst/>
          </a:prstGeom>
        </p:spPr>
        <p:txBody>
          <a:bodyPr vert="horz" lIns="91577" tIns="45789" rIns="91577" bIns="45789" rtlCol="0"/>
          <a:lstStyle>
            <a:lvl1pPr algn="r" fontAlgn="auto">
              <a:spcBef>
                <a:spcPts val="0"/>
              </a:spcBef>
              <a:spcAft>
                <a:spcPts val="0"/>
              </a:spcAft>
              <a:defRPr sz="1200">
                <a:latin typeface="+mn-lt"/>
              </a:defRPr>
            </a:lvl1pPr>
          </a:lstStyle>
          <a:p>
            <a:pPr>
              <a:defRPr/>
            </a:pPr>
            <a:fld id="{89B0F73E-6C2A-42CC-B802-6A80517B3D06}" type="datetimeFigureOut">
              <a:rPr lang="en-US"/>
              <a:pPr>
                <a:defRPr/>
              </a:pPr>
              <a:t>6/7/2017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77" tIns="45789" rIns="91577" bIns="45789" rtlCol="0" anchor="ctr"/>
          <a:lstStyle/>
          <a:p>
            <a:pPr lvl="0"/>
            <a:endParaRPr lang="en-US" noProof="0"/>
          </a:p>
        </p:txBody>
      </p:sp>
      <p:sp>
        <p:nvSpPr>
          <p:cNvPr id="5" name="Notes Placeholder 4"/>
          <p:cNvSpPr>
            <a:spLocks noGrp="1"/>
          </p:cNvSpPr>
          <p:nvPr>
            <p:ph type="body" sz="quarter" idx="3"/>
          </p:nvPr>
        </p:nvSpPr>
        <p:spPr>
          <a:xfrm>
            <a:off x="702946" y="4422459"/>
            <a:ext cx="5617208" cy="4188778"/>
          </a:xfrm>
          <a:prstGeom prst="rect">
            <a:avLst/>
          </a:prstGeom>
        </p:spPr>
        <p:txBody>
          <a:bodyPr vert="horz" lIns="91577" tIns="45789" rIns="91577" bIns="457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41738"/>
            <a:ext cx="3043979" cy="465773"/>
          </a:xfrm>
          <a:prstGeom prst="rect">
            <a:avLst/>
          </a:prstGeom>
        </p:spPr>
        <p:txBody>
          <a:bodyPr vert="horz" lIns="91577" tIns="45789" rIns="91577" bIns="457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7531" y="8841738"/>
            <a:ext cx="3043979" cy="465773"/>
          </a:xfrm>
          <a:prstGeom prst="rect">
            <a:avLst/>
          </a:prstGeom>
        </p:spPr>
        <p:txBody>
          <a:bodyPr vert="horz" lIns="91577" tIns="45789" rIns="91577" bIns="45789" rtlCol="0" anchor="b"/>
          <a:lstStyle>
            <a:lvl1pPr algn="r" fontAlgn="auto">
              <a:spcBef>
                <a:spcPts val="0"/>
              </a:spcBef>
              <a:spcAft>
                <a:spcPts val="0"/>
              </a:spcAft>
              <a:defRPr sz="1200">
                <a:latin typeface="+mn-lt"/>
              </a:defRPr>
            </a:lvl1pPr>
          </a:lstStyle>
          <a:p>
            <a:pPr>
              <a:defRPr/>
            </a:pPr>
            <a:fld id="{CAE13933-8743-467C-9008-C5ECC7360A25}" type="slidenum">
              <a:rPr lang="en-US"/>
              <a:pPr>
                <a:defRPr/>
              </a:pPr>
              <a:t>‹#›</a:t>
            </a:fld>
            <a:endParaRPr lang="en-US"/>
          </a:p>
        </p:txBody>
      </p:sp>
    </p:spTree>
    <p:extLst>
      <p:ext uri="{BB962C8B-B14F-4D97-AF65-F5344CB8AC3E}">
        <p14:creationId xmlns:p14="http://schemas.microsoft.com/office/powerpoint/2010/main" val="18364333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0079C7-54FA-4A8F-94B4-34062F680A23}" type="slidenum">
              <a:rPr lang="en-US"/>
              <a:pPr fontAlgn="base">
                <a:spcBef>
                  <a:spcPct val="0"/>
                </a:spcBef>
                <a:spcAft>
                  <a:spcPct val="0"/>
                </a:spcAft>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420C70-3861-4334-A171-DF42B9CDAFAD}" type="datetimeFigureOut">
              <a:rPr lang="en-US"/>
              <a:pPr>
                <a:defRPr/>
              </a:pPr>
              <a:t>6/7/2017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823A1E-A317-4B80-AE85-566A17313CE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DD524B-4FA8-41E9-9211-F955E4E81EE9}" type="datetimeFigureOut">
              <a:rPr lang="en-US"/>
              <a:pPr>
                <a:defRPr/>
              </a:pPr>
              <a:t>6/7/2017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4ADBFF-6D86-42F0-9244-691E71B95D9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BAA268-C5EF-4FED-A71D-A993BD3E4E30}" type="datetimeFigureOut">
              <a:rPr lang="en-US"/>
              <a:pPr>
                <a:defRPr/>
              </a:pPr>
              <a:t>6/7/2017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11E0DC-2FA5-4D69-B720-2911F54463E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AB2A6A-4825-473C-9ADE-07A90E00D4A3}" type="datetimeFigureOut">
              <a:rPr lang="en-US"/>
              <a:pPr>
                <a:defRPr/>
              </a:pPr>
              <a:t>6/7/2017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707964-E08F-433C-AC3C-7FEAA91F2A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2A915A-9537-4CAC-A48E-D0C95300C06F}" type="datetimeFigureOut">
              <a:rPr lang="en-US"/>
              <a:pPr>
                <a:defRPr/>
              </a:pPr>
              <a:t>6/7/2017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E25880-C54E-4CB4-B33E-313E2AF005A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3C2388E-7188-43C4-8D53-8A67867CE820}" type="datetimeFigureOut">
              <a:rPr lang="en-US"/>
              <a:pPr>
                <a:defRPr/>
              </a:pPr>
              <a:t>6/7/2017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5DFE6B-6442-4F9A-9911-098EC92EFD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322BE53-121A-467C-AF66-06D4AB5A0AC3}" type="datetimeFigureOut">
              <a:rPr lang="en-US"/>
              <a:pPr>
                <a:defRPr/>
              </a:pPr>
              <a:t>6/7/2017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F2E483A-64AE-4D56-90BB-EDF1EEF249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7ADAD1A-E0F0-4B10-98B3-CE870412059B}" type="datetimeFigureOut">
              <a:rPr lang="en-US"/>
              <a:pPr>
                <a:defRPr/>
              </a:pPr>
              <a:t>6/7/2017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FDB9E7F-64BA-4195-B42D-37725C56BF6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684CBA-D73B-4090-99CE-1A14CB28D2CE}" type="datetimeFigureOut">
              <a:rPr lang="en-US"/>
              <a:pPr>
                <a:defRPr/>
              </a:pPr>
              <a:t>6/7/2017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AFE417B-CA60-4DB5-9F7A-27181535A7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489258-235D-4DA6-A906-82C733E68C9F}" type="datetimeFigureOut">
              <a:rPr lang="en-US"/>
              <a:pPr>
                <a:defRPr/>
              </a:pPr>
              <a:t>6/7/2017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F30546-4EE1-47A0-8BB2-45FA35AF20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C228BF-3D97-44D9-B2D8-E9F360704698}" type="datetimeFigureOut">
              <a:rPr lang="en-US"/>
              <a:pPr>
                <a:defRPr/>
              </a:pPr>
              <a:t>6/7/2017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9227C0-220B-46E3-9551-4A74D346EDD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7B42C1F-B412-4F2D-8771-DCB43C9C3782}" type="datetimeFigureOut">
              <a:rPr lang="en-US"/>
              <a:pPr>
                <a:defRPr/>
              </a:pPr>
              <a:t>6/7/2017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DCA883E-C715-4E5B-8805-2C4B33DE5A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381000" y="1295400"/>
            <a:ext cx="8229600" cy="1470025"/>
          </a:xfrm>
        </p:spPr>
        <p:txBody>
          <a:bodyPr/>
          <a:lstStyle/>
          <a:p>
            <a:pPr eaLnBrk="1" hangingPunct="1"/>
            <a:r>
              <a:rPr lang="en-US" dirty="0" smtClean="0"/>
              <a:t>DAC38RF82 </a:t>
            </a:r>
            <a:r>
              <a:rPr lang="en-US" dirty="0" smtClean="0"/>
              <a:t>EVM </a:t>
            </a:r>
            <a:r>
              <a:rPr lang="en-US" dirty="0" smtClean="0"/>
              <a:t>NCO</a:t>
            </a:r>
            <a:r>
              <a:rPr lang="en-US" dirty="0" smtClean="0"/>
              <a:t> Output Only</a:t>
            </a:r>
            <a:endParaRPr lang="en-US" dirty="0" smtClean="0"/>
          </a:p>
        </p:txBody>
      </p:sp>
      <p:sp>
        <p:nvSpPr>
          <p:cNvPr id="7172" name="Rectangle 24"/>
          <p:cNvSpPr>
            <a:spLocks noGrp="1" noChangeArrowheads="1"/>
          </p:cNvSpPr>
          <p:nvPr>
            <p:ph type="sldNum" sz="quarter" idx="12"/>
          </p:nvPr>
        </p:nvSpPr>
        <p:spPr>
          <a:xfrm>
            <a:off x="457200" y="6356350"/>
            <a:ext cx="2133600" cy="365125"/>
          </a:xfrm>
        </p:spPr>
        <p:txBody>
          <a:bodyPr/>
          <a:lstStyle/>
          <a:p>
            <a:pPr algn="l">
              <a:defRPr/>
            </a:pPr>
            <a:fld id="{F176723A-7839-4202-B514-2FD8DCCFF694}" type="slidenum">
              <a:rPr lang="en-US"/>
              <a:pPr algn="l">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p:txBody>
          <a:bodyPr/>
          <a:lstStyle/>
          <a:p>
            <a:pPr marL="342900" indent="-342900" algn="l" eaLnBrk="1" hangingPunct="1"/>
            <a:r>
              <a:rPr lang="en-US" sz="1600" dirty="0" smtClean="0"/>
              <a:t/>
            </a:r>
            <a:br>
              <a:rPr lang="en-US" sz="1600" dirty="0" smtClean="0"/>
            </a:br>
            <a:r>
              <a:rPr lang="en-US" sz="1600" dirty="0" smtClean="0"/>
              <a:t/>
            </a:r>
            <a:br>
              <a:rPr lang="en-US" sz="1600" dirty="0" smtClean="0"/>
            </a:br>
            <a:r>
              <a:rPr lang="en-US" sz="1600" dirty="0" smtClean="0"/>
              <a:t>			</a:t>
            </a:r>
          </a:p>
        </p:txBody>
      </p:sp>
      <p:sp>
        <p:nvSpPr>
          <p:cNvPr id="2" name="Content Placeholder 1"/>
          <p:cNvSpPr>
            <a:spLocks noGrp="1"/>
          </p:cNvSpPr>
          <p:nvPr>
            <p:ph idx="1"/>
          </p:nvPr>
        </p:nvSpPr>
        <p:spPr>
          <a:xfrm>
            <a:off x="381000" y="152401"/>
            <a:ext cx="8229600" cy="1752600"/>
          </a:xfrm>
        </p:spPr>
        <p:txBody>
          <a:bodyPr/>
          <a:lstStyle/>
          <a:p>
            <a:r>
              <a:rPr lang="en-US" sz="1400" dirty="0" smtClean="0"/>
              <a:t>Open latest version of DAC38RFxx GUI (v2p0) found on the TI website.</a:t>
            </a:r>
          </a:p>
          <a:p>
            <a:r>
              <a:rPr lang="en-US" sz="1400" dirty="0" smtClean="0"/>
              <a:t>Select device. </a:t>
            </a:r>
          </a:p>
          <a:p>
            <a:r>
              <a:rPr lang="en-US" sz="1400" dirty="0" smtClean="0"/>
              <a:t>Click on “Not in RESET”. This will change to “DAC in RESET”. Click on it one more time. </a:t>
            </a:r>
          </a:p>
          <a:p>
            <a:r>
              <a:rPr lang="en-US" sz="1400" dirty="0" smtClean="0"/>
              <a:t>Click on “Load DEFAULT”. This will load all of the registers with the default values. </a:t>
            </a:r>
          </a:p>
          <a:p>
            <a:r>
              <a:rPr lang="en-US" sz="1400" dirty="0" smtClean="0"/>
              <a:t>Click on “DAC38RF8x” tab</a:t>
            </a:r>
            <a:endParaRPr lang="en-US" sz="1400" dirty="0"/>
          </a:p>
        </p:txBody>
      </p:sp>
      <p:pic>
        <p:nvPicPr>
          <p:cNvPr id="1027" name="Picture 3"/>
          <p:cNvPicPr>
            <a:picLocks noChangeAspect="1" noChangeArrowheads="1"/>
          </p:cNvPicPr>
          <p:nvPr/>
        </p:nvPicPr>
        <p:blipFill>
          <a:blip r:embed="rId2" cstate="print"/>
          <a:srcRect/>
          <a:stretch>
            <a:fillRect/>
          </a:stretch>
        </p:blipFill>
        <p:spPr bwMode="auto">
          <a:xfrm>
            <a:off x="609600" y="1600200"/>
            <a:ext cx="7924800" cy="507823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338735B9-9D84-4FB3-BCC6-610A3D1135A4}" type="slidenum">
              <a:rPr lang="en-US" sz="1200">
                <a:solidFill>
                  <a:schemeClr val="tx1">
                    <a:tint val="75000"/>
                  </a:schemeClr>
                </a:solidFill>
                <a:latin typeface="+mn-lt"/>
              </a:rPr>
              <a:pPr fontAlgn="auto">
                <a:spcBef>
                  <a:spcPts val="0"/>
                </a:spcBef>
                <a:spcAft>
                  <a:spcPts val="0"/>
                </a:spcAft>
                <a:defRPr/>
              </a:pPr>
              <a:t>3</a:t>
            </a:fld>
            <a:endParaRPr lang="en-US" sz="1200">
              <a:solidFill>
                <a:schemeClr val="tx1">
                  <a:tint val="75000"/>
                </a:schemeClr>
              </a:solidFill>
              <a:latin typeface="+mn-lt"/>
            </a:endParaRPr>
          </a:p>
        </p:txBody>
      </p:sp>
      <p:sp>
        <p:nvSpPr>
          <p:cNvPr id="2" name="Title 1"/>
          <p:cNvSpPr>
            <a:spLocks noGrp="1"/>
          </p:cNvSpPr>
          <p:nvPr>
            <p:ph type="title"/>
          </p:nvPr>
        </p:nvSpPr>
        <p:spPr>
          <a:xfrm>
            <a:off x="381000" y="228600"/>
            <a:ext cx="8229600" cy="1143000"/>
          </a:xfrm>
        </p:spPr>
        <p:txBody>
          <a:bodyPr/>
          <a:lstStyle/>
          <a:p>
            <a:pPr algn="l"/>
            <a:r>
              <a:rPr lang="en-US" sz="1400" dirty="0"/>
              <a:t>C</a:t>
            </a:r>
            <a:r>
              <a:rPr lang="en-US" sz="1400" dirty="0" smtClean="0"/>
              <a:t>lick </a:t>
            </a:r>
            <a:r>
              <a:rPr lang="en-US" sz="1400" dirty="0"/>
              <a:t>on “</a:t>
            </a:r>
            <a:r>
              <a:rPr lang="en-US" sz="1400" dirty="0" smtClean="0"/>
              <a:t>Digital(DAC A)” tab</a:t>
            </a:r>
            <a:br>
              <a:rPr lang="en-US" sz="1400" dirty="0" smtClean="0"/>
            </a:br>
            <a:r>
              <a:rPr lang="en-US" sz="1400" dirty="0" smtClean="0"/>
              <a:t>Click on Mixer enable, Path AB, and Constant Input as shown below.</a:t>
            </a:r>
            <a:br>
              <a:rPr lang="en-US" sz="1400" dirty="0" smtClean="0"/>
            </a:br>
            <a:r>
              <a:rPr lang="en-US" sz="1400" dirty="0" smtClean="0"/>
              <a:t>Set the Data format to “Offset binary”.</a:t>
            </a:r>
            <a:br>
              <a:rPr lang="en-US" sz="1400" dirty="0" smtClean="0"/>
            </a:br>
            <a:r>
              <a:rPr lang="en-US" sz="1400" dirty="0" smtClean="0"/>
              <a:t>Enter the Sampling rate in </a:t>
            </a:r>
            <a:r>
              <a:rPr lang="en-US" sz="1400" dirty="0" err="1" smtClean="0"/>
              <a:t>MHz.</a:t>
            </a:r>
            <a:r>
              <a:rPr lang="en-US" sz="1400" dirty="0" smtClean="0"/>
              <a:t> Below example is using 8800MHz.</a:t>
            </a:r>
            <a:br>
              <a:rPr lang="en-US" sz="1400" dirty="0" smtClean="0"/>
            </a:br>
            <a:r>
              <a:rPr lang="en-US" sz="1400" dirty="0" smtClean="0"/>
              <a:t>Enter desired  NCO frequency in the NCO frequency box. Example below is set to 4000MHz.</a:t>
            </a:r>
            <a:br>
              <a:rPr lang="en-US" sz="1400" dirty="0" smtClean="0"/>
            </a:br>
            <a:r>
              <a:rPr lang="en-US" sz="1400" dirty="0" smtClean="0"/>
              <a:t>Click on “UPDATE NCO”. There should now be a 4000MHz tone at SMA J7.</a:t>
            </a:r>
            <a:r>
              <a:rPr lang="en-US" sz="1400" dirty="0"/>
              <a:t/>
            </a:r>
            <a:br>
              <a:rPr lang="en-US" sz="1400" dirty="0"/>
            </a:br>
            <a:endParaRPr lang="en-US" sz="1400" dirty="0"/>
          </a:p>
        </p:txBody>
      </p:sp>
      <p:pic>
        <p:nvPicPr>
          <p:cNvPr id="4098" name="Picture 2"/>
          <p:cNvPicPr>
            <a:picLocks noGrp="1" noChangeAspect="1" noChangeArrowheads="1"/>
          </p:cNvPicPr>
          <p:nvPr>
            <p:ph idx="1"/>
          </p:nvPr>
        </p:nvPicPr>
        <p:blipFill>
          <a:blip r:embed="rId2" cstate="print"/>
          <a:stretch>
            <a:fillRect/>
          </a:stretch>
        </p:blipFill>
        <p:spPr bwMode="auto">
          <a:xfrm>
            <a:off x="481131" y="1447800"/>
            <a:ext cx="8129469" cy="5209381"/>
          </a:xfrm>
          <a:prstGeom prst="rect">
            <a:avLst/>
          </a:prstGeom>
          <a:noFill/>
          <a:ln w="9525">
            <a:noFill/>
            <a:miter lim="800000"/>
            <a:headEnd/>
            <a:tailEnd/>
          </a:ln>
        </p:spPr>
      </p:pic>
    </p:spTree>
    <p:extLst>
      <p:ext uri="{BB962C8B-B14F-4D97-AF65-F5344CB8AC3E}">
        <p14:creationId xmlns:p14="http://schemas.microsoft.com/office/powerpoint/2010/main" val="1614403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6660</TotalTime>
  <Words>80</Words>
  <Application>Microsoft Office PowerPoint</Application>
  <PresentationFormat>On-screen Show (4:3)</PresentationFormat>
  <Paragraphs>11</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DAC38RF82 EVM NCO Output Only</vt:lpstr>
      <vt:lpstr>     </vt:lpstr>
      <vt:lpstr>Click on “Digital(DAC A)” tab Click on Mixer enable, Path AB, and Constant Input as shown below. Set the Data format to “Offset binary”. Enter the Sampling rate in MHz. Below example is using 8800MHz. Enter desired  NCO frequency in the NCO frequency box. Example below is set to 4000MHz. Click on “UPDATE NCO”. There should now be a 4000MHz tone at SMA J7. </vt:lpstr>
    </vt:vector>
  </TitlesOfParts>
  <Company>Texas Instruments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a0181823</dc:creator>
  <cp:lastModifiedBy>a0181823</cp:lastModifiedBy>
  <cp:revision>98</cp:revision>
  <dcterms:created xsi:type="dcterms:W3CDTF">2014-01-16T17:16:19Z</dcterms:created>
  <dcterms:modified xsi:type="dcterms:W3CDTF">2017-06-07T12:00:21Z</dcterms:modified>
</cp:coreProperties>
</file>