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1" r:id="rId2"/>
  </p:sldMasterIdLst>
  <p:notesMasterIdLst>
    <p:notesMasterId r:id="rId40"/>
  </p:notesMasterIdLst>
  <p:handoutMasterIdLst>
    <p:handoutMasterId r:id="rId41"/>
  </p:handoutMasterIdLst>
  <p:sldIdLst>
    <p:sldId id="306" r:id="rId3"/>
    <p:sldId id="307" r:id="rId4"/>
    <p:sldId id="312" r:id="rId5"/>
    <p:sldId id="315" r:id="rId6"/>
    <p:sldId id="314" r:id="rId7"/>
    <p:sldId id="342" r:id="rId8"/>
    <p:sldId id="316" r:id="rId9"/>
    <p:sldId id="310" r:id="rId10"/>
    <p:sldId id="309" r:id="rId11"/>
    <p:sldId id="311" r:id="rId12"/>
    <p:sldId id="317" r:id="rId13"/>
    <p:sldId id="319" r:id="rId14"/>
    <p:sldId id="325" r:id="rId15"/>
    <p:sldId id="321" r:id="rId16"/>
    <p:sldId id="326" r:id="rId17"/>
    <p:sldId id="322" r:id="rId18"/>
    <p:sldId id="327" r:id="rId19"/>
    <p:sldId id="323" r:id="rId20"/>
    <p:sldId id="328" r:id="rId21"/>
    <p:sldId id="324" r:id="rId22"/>
    <p:sldId id="329" r:id="rId23"/>
    <p:sldId id="330" r:id="rId24"/>
    <p:sldId id="331" r:id="rId25"/>
    <p:sldId id="318" r:id="rId26"/>
    <p:sldId id="332" r:id="rId27"/>
    <p:sldId id="335" r:id="rId28"/>
    <p:sldId id="333" r:id="rId29"/>
    <p:sldId id="336" r:id="rId30"/>
    <p:sldId id="337" r:id="rId31"/>
    <p:sldId id="338" r:id="rId32"/>
    <p:sldId id="339" r:id="rId33"/>
    <p:sldId id="340" r:id="rId34"/>
    <p:sldId id="341" r:id="rId35"/>
    <p:sldId id="343" r:id="rId36"/>
    <p:sldId id="344" r:id="rId37"/>
    <p:sldId id="345" r:id="rId38"/>
    <p:sldId id="313" r:id="rId39"/>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AC38RF8x" id="{75B4AFFC-EECC-4D1E-8A2C-E4AFF8C9A7F7}">
          <p14:sldIdLst>
            <p14:sldId id="306"/>
            <p14:sldId id="307"/>
            <p14:sldId id="312"/>
            <p14:sldId id="315"/>
            <p14:sldId id="314"/>
            <p14:sldId id="342"/>
            <p14:sldId id="316"/>
            <p14:sldId id="310"/>
            <p14:sldId id="309"/>
            <p14:sldId id="311"/>
            <p14:sldId id="317"/>
            <p14:sldId id="319"/>
            <p14:sldId id="325"/>
            <p14:sldId id="321"/>
            <p14:sldId id="326"/>
            <p14:sldId id="322"/>
            <p14:sldId id="327"/>
            <p14:sldId id="323"/>
            <p14:sldId id="328"/>
            <p14:sldId id="324"/>
            <p14:sldId id="329"/>
            <p14:sldId id="330"/>
            <p14:sldId id="331"/>
            <p14:sldId id="318"/>
            <p14:sldId id="332"/>
            <p14:sldId id="335"/>
            <p14:sldId id="333"/>
            <p14:sldId id="336"/>
            <p14:sldId id="337"/>
            <p14:sldId id="338"/>
            <p14:sldId id="339"/>
            <p14:sldId id="340"/>
            <p14:sldId id="341"/>
            <p14:sldId id="343"/>
            <p14:sldId id="344"/>
            <p14:sldId id="345"/>
            <p14:sldId id="313"/>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971" autoAdjust="0"/>
  </p:normalViewPr>
  <p:slideViewPr>
    <p:cSldViewPr snapToGrid="0">
      <p:cViewPr varScale="1">
        <p:scale>
          <a:sx n="325" d="100"/>
          <a:sy n="325" d="100"/>
        </p:scale>
        <p:origin x="792" y="252"/>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8AFA2-500D-43DA-9914-9835CFE52486}"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US"/>
        </a:p>
      </dgm:t>
    </dgm:pt>
    <dgm:pt modelId="{F9E976BD-3D7B-47B7-98C3-1DCB3CCA6A56}">
      <dgm:prSet phldrT="[Text]"/>
      <dgm:spPr/>
      <dgm:t>
        <a:bodyPr/>
        <a:lstStyle/>
        <a:p>
          <a:r>
            <a:rPr lang="en-US" dirty="0"/>
            <a:t>DAC38RF82</a:t>
          </a:r>
        </a:p>
      </dgm:t>
    </dgm:pt>
    <dgm:pt modelId="{D3D096AE-B8EC-4D5F-AA84-25950BAF4F6E}" type="parTrans" cxnId="{96A6DD77-7CC5-4CCD-BA80-2A5AAD5920F2}">
      <dgm:prSet/>
      <dgm:spPr/>
      <dgm:t>
        <a:bodyPr/>
        <a:lstStyle/>
        <a:p>
          <a:endParaRPr lang="en-US"/>
        </a:p>
      </dgm:t>
    </dgm:pt>
    <dgm:pt modelId="{0B222213-2124-4F56-B8D7-58B74A053AE9}" type="sibTrans" cxnId="{96A6DD77-7CC5-4CCD-BA80-2A5AAD5920F2}">
      <dgm:prSet/>
      <dgm:spPr/>
      <dgm:t>
        <a:bodyPr/>
        <a:lstStyle/>
        <a:p>
          <a:endParaRPr lang="en-US"/>
        </a:p>
      </dgm:t>
    </dgm:pt>
    <dgm:pt modelId="{11E2F44D-8783-49E7-8EBE-4821BFCC5AF1}" type="asst">
      <dgm:prSet phldrT="[Text]"/>
      <dgm:spPr/>
      <dgm:t>
        <a:bodyPr/>
        <a:lstStyle/>
        <a:p>
          <a:r>
            <a:rPr lang="en-US" dirty="0"/>
            <a:t>Multi-DUC B</a:t>
          </a:r>
        </a:p>
      </dgm:t>
    </dgm:pt>
    <dgm:pt modelId="{020F4D8E-F9DA-440E-B82E-30BFAFD20307}" type="parTrans" cxnId="{DCAC0EB7-B537-442F-804A-508C50BD7E9A}">
      <dgm:prSet/>
      <dgm:spPr/>
      <dgm:t>
        <a:bodyPr/>
        <a:lstStyle/>
        <a:p>
          <a:endParaRPr lang="en-US"/>
        </a:p>
      </dgm:t>
    </dgm:pt>
    <dgm:pt modelId="{9CB5BF09-0994-4A06-A0AE-60E6B7E95571}" type="sibTrans" cxnId="{DCAC0EB7-B537-442F-804A-508C50BD7E9A}">
      <dgm:prSet/>
      <dgm:spPr/>
      <dgm:t>
        <a:bodyPr/>
        <a:lstStyle/>
        <a:p>
          <a:endParaRPr lang="en-US"/>
        </a:p>
      </dgm:t>
    </dgm:pt>
    <dgm:pt modelId="{628B18EA-2C83-411E-B611-CA1DB16A682C}" type="asst">
      <dgm:prSet phldrT="[Text]"/>
      <dgm:spPr/>
      <dgm:t>
        <a:bodyPr/>
        <a:lstStyle/>
        <a:p>
          <a:r>
            <a:rPr lang="en-US" dirty="0"/>
            <a:t>Multi-DUC A</a:t>
          </a:r>
        </a:p>
      </dgm:t>
    </dgm:pt>
    <dgm:pt modelId="{9A5AA3F7-9E05-45F5-A1ED-3AAF5F524624}" type="parTrans" cxnId="{8963FDD1-D27B-4252-9A11-42C1E99AA24A}">
      <dgm:prSet/>
      <dgm:spPr/>
      <dgm:t>
        <a:bodyPr/>
        <a:lstStyle/>
        <a:p>
          <a:endParaRPr lang="en-US"/>
        </a:p>
      </dgm:t>
    </dgm:pt>
    <dgm:pt modelId="{40AA766F-2D08-48C3-920A-FAC2E45CE76C}" type="sibTrans" cxnId="{8963FDD1-D27B-4252-9A11-42C1E99AA24A}">
      <dgm:prSet/>
      <dgm:spPr/>
      <dgm:t>
        <a:bodyPr/>
        <a:lstStyle/>
        <a:p>
          <a:endParaRPr lang="en-US"/>
        </a:p>
      </dgm:t>
    </dgm:pt>
    <dgm:pt modelId="{BAFD79E1-ECC2-46A8-A26D-7B6B3B2A888E}" type="asst">
      <dgm:prSet phldrT="[Text]"/>
      <dgm:spPr/>
      <dgm:t>
        <a:bodyPr/>
        <a:lstStyle/>
        <a:p>
          <a:r>
            <a:rPr lang="en-US" dirty="0"/>
            <a:t>DUC1 (Path AB)</a:t>
          </a:r>
        </a:p>
      </dgm:t>
    </dgm:pt>
    <dgm:pt modelId="{DE2EB56D-05E5-4E53-8AC5-EDDA5A50C216}" type="parTrans" cxnId="{CAAF02CB-AA9C-47B6-97C4-C80C77A4A816}">
      <dgm:prSet/>
      <dgm:spPr/>
      <dgm:t>
        <a:bodyPr/>
        <a:lstStyle/>
        <a:p>
          <a:endParaRPr lang="en-US"/>
        </a:p>
      </dgm:t>
    </dgm:pt>
    <dgm:pt modelId="{2E8FE041-ACE7-4680-8198-E58473DBE0F2}" type="sibTrans" cxnId="{CAAF02CB-AA9C-47B6-97C4-C80C77A4A816}">
      <dgm:prSet/>
      <dgm:spPr/>
      <dgm:t>
        <a:bodyPr/>
        <a:lstStyle/>
        <a:p>
          <a:endParaRPr lang="en-US"/>
        </a:p>
      </dgm:t>
    </dgm:pt>
    <dgm:pt modelId="{5B3EE69C-8EE1-4644-AA1C-501BD3E4023D}" type="asst">
      <dgm:prSet phldrT="[Text]"/>
      <dgm:spPr/>
      <dgm:t>
        <a:bodyPr/>
        <a:lstStyle/>
        <a:p>
          <a:r>
            <a:rPr lang="en-US" dirty="0"/>
            <a:t>DUC2 (Path CD)</a:t>
          </a:r>
        </a:p>
      </dgm:t>
    </dgm:pt>
    <dgm:pt modelId="{9F172112-5F15-46A7-9CF9-1B825E4B5771}" type="parTrans" cxnId="{571D644E-CC12-42A5-9605-9DFCDCE3BA92}">
      <dgm:prSet/>
      <dgm:spPr/>
      <dgm:t>
        <a:bodyPr/>
        <a:lstStyle/>
        <a:p>
          <a:endParaRPr lang="en-US"/>
        </a:p>
      </dgm:t>
    </dgm:pt>
    <dgm:pt modelId="{90C0DEA9-7049-4394-803A-DC09CEDB382C}" type="sibTrans" cxnId="{571D644E-CC12-42A5-9605-9DFCDCE3BA92}">
      <dgm:prSet/>
      <dgm:spPr/>
      <dgm:t>
        <a:bodyPr/>
        <a:lstStyle/>
        <a:p>
          <a:endParaRPr lang="en-US"/>
        </a:p>
      </dgm:t>
    </dgm:pt>
    <dgm:pt modelId="{348B02BC-F829-4481-9263-123CEED0C225}" type="asst">
      <dgm:prSet phldrT="[Text]"/>
      <dgm:spPr/>
      <dgm:t>
        <a:bodyPr/>
        <a:lstStyle/>
        <a:p>
          <a:r>
            <a:rPr lang="en-US" dirty="0"/>
            <a:t>DUC2 (Path CD)</a:t>
          </a:r>
        </a:p>
      </dgm:t>
    </dgm:pt>
    <dgm:pt modelId="{72C68061-7912-493D-A67C-D895BBE4A807}" type="parTrans" cxnId="{401FBBBA-F66B-47DE-850A-C6E52C341AF8}">
      <dgm:prSet/>
      <dgm:spPr/>
      <dgm:t>
        <a:bodyPr/>
        <a:lstStyle/>
        <a:p>
          <a:endParaRPr lang="en-US"/>
        </a:p>
      </dgm:t>
    </dgm:pt>
    <dgm:pt modelId="{411F39BD-043D-46F3-9406-C30A86A04B81}" type="sibTrans" cxnId="{401FBBBA-F66B-47DE-850A-C6E52C341AF8}">
      <dgm:prSet/>
      <dgm:spPr/>
      <dgm:t>
        <a:bodyPr/>
        <a:lstStyle/>
        <a:p>
          <a:endParaRPr lang="en-US"/>
        </a:p>
      </dgm:t>
    </dgm:pt>
    <dgm:pt modelId="{EA63362D-BF33-4E05-86E5-2CD55B16122D}" type="asst">
      <dgm:prSet phldrT="[Text]"/>
      <dgm:spPr/>
      <dgm:t>
        <a:bodyPr/>
        <a:lstStyle/>
        <a:p>
          <a:r>
            <a:rPr lang="en-US" dirty="0"/>
            <a:t>DUC1 (Path AB)</a:t>
          </a:r>
        </a:p>
      </dgm:t>
    </dgm:pt>
    <dgm:pt modelId="{A479187D-4082-4261-BBEF-51F03C2B02D4}" type="parTrans" cxnId="{CCE57372-5B70-4881-BA11-9BA51558E637}">
      <dgm:prSet/>
      <dgm:spPr/>
      <dgm:t>
        <a:bodyPr/>
        <a:lstStyle/>
        <a:p>
          <a:endParaRPr lang="en-US"/>
        </a:p>
      </dgm:t>
    </dgm:pt>
    <dgm:pt modelId="{4164560A-146E-4186-9271-3145F98C82E3}" type="sibTrans" cxnId="{CCE57372-5B70-4881-BA11-9BA51558E637}">
      <dgm:prSet/>
      <dgm:spPr/>
      <dgm:t>
        <a:bodyPr/>
        <a:lstStyle/>
        <a:p>
          <a:endParaRPr lang="en-US"/>
        </a:p>
      </dgm:t>
    </dgm:pt>
    <dgm:pt modelId="{CC9C8B88-132A-467A-BB78-6F55DAB94858}" type="pres">
      <dgm:prSet presAssocID="{32F8AFA2-500D-43DA-9914-9835CFE52486}" presName="diagram" presStyleCnt="0">
        <dgm:presLayoutVars>
          <dgm:chPref val="1"/>
          <dgm:dir/>
          <dgm:animOne val="branch"/>
          <dgm:animLvl val="lvl"/>
          <dgm:resizeHandles val="exact"/>
        </dgm:presLayoutVars>
      </dgm:prSet>
      <dgm:spPr/>
    </dgm:pt>
    <dgm:pt modelId="{E3BA0A8F-EF18-4EED-B6E3-94D1948C8737}" type="pres">
      <dgm:prSet presAssocID="{F9E976BD-3D7B-47B7-98C3-1DCB3CCA6A56}" presName="root1" presStyleCnt="0"/>
      <dgm:spPr/>
    </dgm:pt>
    <dgm:pt modelId="{C7A908D3-3242-4705-BC3B-FFFDD40F9C9F}" type="pres">
      <dgm:prSet presAssocID="{F9E976BD-3D7B-47B7-98C3-1DCB3CCA6A56}" presName="LevelOneTextNode" presStyleLbl="node0" presStyleIdx="0" presStyleCnt="1">
        <dgm:presLayoutVars>
          <dgm:chPref val="3"/>
        </dgm:presLayoutVars>
      </dgm:prSet>
      <dgm:spPr/>
    </dgm:pt>
    <dgm:pt modelId="{A49C0346-FE3F-472F-A3D8-38504CAEE79B}" type="pres">
      <dgm:prSet presAssocID="{F9E976BD-3D7B-47B7-98C3-1DCB3CCA6A56}" presName="level2hierChild" presStyleCnt="0"/>
      <dgm:spPr/>
    </dgm:pt>
    <dgm:pt modelId="{E824C496-9CAB-4209-84D1-F90DDF757748}" type="pres">
      <dgm:prSet presAssocID="{9A5AA3F7-9E05-45F5-A1ED-3AAF5F524624}" presName="conn2-1" presStyleLbl="parChTrans1D2" presStyleIdx="0" presStyleCnt="2"/>
      <dgm:spPr/>
    </dgm:pt>
    <dgm:pt modelId="{060BBE11-6840-49F7-B6D5-DE35A4D02857}" type="pres">
      <dgm:prSet presAssocID="{9A5AA3F7-9E05-45F5-A1ED-3AAF5F524624}" presName="connTx" presStyleLbl="parChTrans1D2" presStyleIdx="0" presStyleCnt="2"/>
      <dgm:spPr/>
    </dgm:pt>
    <dgm:pt modelId="{7A1735C0-B71D-4326-BFE0-F3A1E869EF3D}" type="pres">
      <dgm:prSet presAssocID="{628B18EA-2C83-411E-B611-CA1DB16A682C}" presName="root2" presStyleCnt="0"/>
      <dgm:spPr/>
    </dgm:pt>
    <dgm:pt modelId="{1CE74C54-92FD-443D-88DA-1FE0646B11A9}" type="pres">
      <dgm:prSet presAssocID="{628B18EA-2C83-411E-B611-CA1DB16A682C}" presName="LevelTwoTextNode" presStyleLbl="asst1" presStyleIdx="0" presStyleCnt="6">
        <dgm:presLayoutVars>
          <dgm:chPref val="3"/>
        </dgm:presLayoutVars>
      </dgm:prSet>
      <dgm:spPr/>
    </dgm:pt>
    <dgm:pt modelId="{FFB03724-5406-474C-B14C-1569E8A3CCFA}" type="pres">
      <dgm:prSet presAssocID="{628B18EA-2C83-411E-B611-CA1DB16A682C}" presName="level3hierChild" presStyleCnt="0"/>
      <dgm:spPr/>
    </dgm:pt>
    <dgm:pt modelId="{2C4C3912-6D43-41EF-A50F-C118F7F5DA2E}" type="pres">
      <dgm:prSet presAssocID="{DE2EB56D-05E5-4E53-8AC5-EDDA5A50C216}" presName="conn2-1" presStyleLbl="parChTrans1D3" presStyleIdx="0" presStyleCnt="4"/>
      <dgm:spPr/>
    </dgm:pt>
    <dgm:pt modelId="{A32CE48F-75E0-4060-9BC2-14F672957828}" type="pres">
      <dgm:prSet presAssocID="{DE2EB56D-05E5-4E53-8AC5-EDDA5A50C216}" presName="connTx" presStyleLbl="parChTrans1D3" presStyleIdx="0" presStyleCnt="4"/>
      <dgm:spPr/>
    </dgm:pt>
    <dgm:pt modelId="{A7EA74F9-6C5F-4513-A4F6-41842D70E4CD}" type="pres">
      <dgm:prSet presAssocID="{BAFD79E1-ECC2-46A8-A26D-7B6B3B2A888E}" presName="root2" presStyleCnt="0"/>
      <dgm:spPr/>
    </dgm:pt>
    <dgm:pt modelId="{99411DFC-23F0-414C-A99E-FBE3B4E3E38D}" type="pres">
      <dgm:prSet presAssocID="{BAFD79E1-ECC2-46A8-A26D-7B6B3B2A888E}" presName="LevelTwoTextNode" presStyleLbl="asst1" presStyleIdx="1" presStyleCnt="6" custScaleX="137607">
        <dgm:presLayoutVars>
          <dgm:chPref val="3"/>
        </dgm:presLayoutVars>
      </dgm:prSet>
      <dgm:spPr/>
    </dgm:pt>
    <dgm:pt modelId="{8D807D63-FDEE-4AAD-B2AD-17683499C6D7}" type="pres">
      <dgm:prSet presAssocID="{BAFD79E1-ECC2-46A8-A26D-7B6B3B2A888E}" presName="level3hierChild" presStyleCnt="0"/>
      <dgm:spPr/>
    </dgm:pt>
    <dgm:pt modelId="{934B5922-307D-4812-9F9B-1E4FF51BA01C}" type="pres">
      <dgm:prSet presAssocID="{9F172112-5F15-46A7-9CF9-1B825E4B5771}" presName="conn2-1" presStyleLbl="parChTrans1D3" presStyleIdx="1" presStyleCnt="4"/>
      <dgm:spPr/>
    </dgm:pt>
    <dgm:pt modelId="{E80C46C4-3E89-4C90-B76A-03B3FF84A66B}" type="pres">
      <dgm:prSet presAssocID="{9F172112-5F15-46A7-9CF9-1B825E4B5771}" presName="connTx" presStyleLbl="parChTrans1D3" presStyleIdx="1" presStyleCnt="4"/>
      <dgm:spPr/>
    </dgm:pt>
    <dgm:pt modelId="{991FEB2D-ABF0-4A26-A6D1-01DD18A7EFFF}" type="pres">
      <dgm:prSet presAssocID="{5B3EE69C-8EE1-4644-AA1C-501BD3E4023D}" presName="root2" presStyleCnt="0"/>
      <dgm:spPr/>
    </dgm:pt>
    <dgm:pt modelId="{5D6D185E-4711-4C91-81B7-4CBA46FE1CD0}" type="pres">
      <dgm:prSet presAssocID="{5B3EE69C-8EE1-4644-AA1C-501BD3E4023D}" presName="LevelTwoTextNode" presStyleLbl="asst1" presStyleIdx="2" presStyleCnt="6" custScaleX="137607">
        <dgm:presLayoutVars>
          <dgm:chPref val="3"/>
        </dgm:presLayoutVars>
      </dgm:prSet>
      <dgm:spPr/>
    </dgm:pt>
    <dgm:pt modelId="{9A55F5FC-95EF-44DB-8570-412F7B28EC1F}" type="pres">
      <dgm:prSet presAssocID="{5B3EE69C-8EE1-4644-AA1C-501BD3E4023D}" presName="level3hierChild" presStyleCnt="0"/>
      <dgm:spPr/>
    </dgm:pt>
    <dgm:pt modelId="{16D7C011-0657-4D65-B8E5-3915BB702FF9}" type="pres">
      <dgm:prSet presAssocID="{020F4D8E-F9DA-440E-B82E-30BFAFD20307}" presName="conn2-1" presStyleLbl="parChTrans1D2" presStyleIdx="1" presStyleCnt="2"/>
      <dgm:spPr/>
    </dgm:pt>
    <dgm:pt modelId="{698EC4B1-D242-465E-AD56-D124DEFE607C}" type="pres">
      <dgm:prSet presAssocID="{020F4D8E-F9DA-440E-B82E-30BFAFD20307}" presName="connTx" presStyleLbl="parChTrans1D2" presStyleIdx="1" presStyleCnt="2"/>
      <dgm:spPr/>
    </dgm:pt>
    <dgm:pt modelId="{A6342FF4-984A-4857-8EDA-BA565A52D193}" type="pres">
      <dgm:prSet presAssocID="{11E2F44D-8783-49E7-8EBE-4821BFCC5AF1}" presName="root2" presStyleCnt="0"/>
      <dgm:spPr/>
    </dgm:pt>
    <dgm:pt modelId="{6D31998C-90D9-4EE8-9E79-0B6A2E3A7277}" type="pres">
      <dgm:prSet presAssocID="{11E2F44D-8783-49E7-8EBE-4821BFCC5AF1}" presName="LevelTwoTextNode" presStyleLbl="asst1" presStyleIdx="3" presStyleCnt="6">
        <dgm:presLayoutVars>
          <dgm:chPref val="3"/>
        </dgm:presLayoutVars>
      </dgm:prSet>
      <dgm:spPr/>
    </dgm:pt>
    <dgm:pt modelId="{84929D85-F5FD-43FE-816C-3BC91E1E97E1}" type="pres">
      <dgm:prSet presAssocID="{11E2F44D-8783-49E7-8EBE-4821BFCC5AF1}" presName="level3hierChild" presStyleCnt="0"/>
      <dgm:spPr/>
    </dgm:pt>
    <dgm:pt modelId="{2FBE170E-15E0-4E16-975B-AF0ADACF667E}" type="pres">
      <dgm:prSet presAssocID="{A479187D-4082-4261-BBEF-51F03C2B02D4}" presName="conn2-1" presStyleLbl="parChTrans1D3" presStyleIdx="2" presStyleCnt="4"/>
      <dgm:spPr/>
    </dgm:pt>
    <dgm:pt modelId="{25D584CD-C762-42EE-B7A6-13822C8232CB}" type="pres">
      <dgm:prSet presAssocID="{A479187D-4082-4261-BBEF-51F03C2B02D4}" presName="connTx" presStyleLbl="parChTrans1D3" presStyleIdx="2" presStyleCnt="4"/>
      <dgm:spPr/>
    </dgm:pt>
    <dgm:pt modelId="{5BE3653B-1CA6-46B2-9184-7A7ECB3774DA}" type="pres">
      <dgm:prSet presAssocID="{EA63362D-BF33-4E05-86E5-2CD55B16122D}" presName="root2" presStyleCnt="0"/>
      <dgm:spPr/>
    </dgm:pt>
    <dgm:pt modelId="{DB41D6CF-0EE8-43A1-8DEB-68483CE5958C}" type="pres">
      <dgm:prSet presAssocID="{EA63362D-BF33-4E05-86E5-2CD55B16122D}" presName="LevelTwoTextNode" presStyleLbl="asst1" presStyleIdx="4" presStyleCnt="6" custScaleX="137607">
        <dgm:presLayoutVars>
          <dgm:chPref val="3"/>
        </dgm:presLayoutVars>
      </dgm:prSet>
      <dgm:spPr/>
    </dgm:pt>
    <dgm:pt modelId="{3AF46DF3-7353-4CC1-B5E0-97D751589A3C}" type="pres">
      <dgm:prSet presAssocID="{EA63362D-BF33-4E05-86E5-2CD55B16122D}" presName="level3hierChild" presStyleCnt="0"/>
      <dgm:spPr/>
    </dgm:pt>
    <dgm:pt modelId="{801AE54D-3F7E-4E24-B4CC-6F5208E0802B}" type="pres">
      <dgm:prSet presAssocID="{72C68061-7912-493D-A67C-D895BBE4A807}" presName="conn2-1" presStyleLbl="parChTrans1D3" presStyleIdx="3" presStyleCnt="4"/>
      <dgm:spPr/>
    </dgm:pt>
    <dgm:pt modelId="{1C9FDEC0-E80A-4D5A-91F4-02B3DB52B277}" type="pres">
      <dgm:prSet presAssocID="{72C68061-7912-493D-A67C-D895BBE4A807}" presName="connTx" presStyleLbl="parChTrans1D3" presStyleIdx="3" presStyleCnt="4"/>
      <dgm:spPr/>
    </dgm:pt>
    <dgm:pt modelId="{530F693B-24E3-4AF4-B053-D7B7618CDCFD}" type="pres">
      <dgm:prSet presAssocID="{348B02BC-F829-4481-9263-123CEED0C225}" presName="root2" presStyleCnt="0"/>
      <dgm:spPr/>
    </dgm:pt>
    <dgm:pt modelId="{6ED5C868-EB98-4F3D-82CB-20E7256BD164}" type="pres">
      <dgm:prSet presAssocID="{348B02BC-F829-4481-9263-123CEED0C225}" presName="LevelTwoTextNode" presStyleLbl="asst1" presStyleIdx="5" presStyleCnt="6" custScaleX="137607">
        <dgm:presLayoutVars>
          <dgm:chPref val="3"/>
        </dgm:presLayoutVars>
      </dgm:prSet>
      <dgm:spPr/>
    </dgm:pt>
    <dgm:pt modelId="{3B3CA516-5F71-4942-BB73-2FA1EA7C2485}" type="pres">
      <dgm:prSet presAssocID="{348B02BC-F829-4481-9263-123CEED0C225}" presName="level3hierChild" presStyleCnt="0"/>
      <dgm:spPr/>
    </dgm:pt>
  </dgm:ptLst>
  <dgm:cxnLst>
    <dgm:cxn modelId="{63185F05-BD69-4E6B-92DB-128CD015E804}" type="presOf" srcId="{A479187D-4082-4261-BBEF-51F03C2B02D4}" destId="{2FBE170E-15E0-4E16-975B-AF0ADACF667E}" srcOrd="0" destOrd="0" presId="urn:microsoft.com/office/officeart/2005/8/layout/hierarchy2"/>
    <dgm:cxn modelId="{F79B0D13-81A1-4D16-B157-9B13C664C289}" type="presOf" srcId="{72C68061-7912-493D-A67C-D895BBE4A807}" destId="{1C9FDEC0-E80A-4D5A-91F4-02B3DB52B277}" srcOrd="1" destOrd="0" presId="urn:microsoft.com/office/officeart/2005/8/layout/hierarchy2"/>
    <dgm:cxn modelId="{D53B3020-5166-41A1-A9E5-8DC6EC69C7D9}" type="presOf" srcId="{DE2EB56D-05E5-4E53-8AC5-EDDA5A50C216}" destId="{2C4C3912-6D43-41EF-A50F-C118F7F5DA2E}" srcOrd="0" destOrd="0" presId="urn:microsoft.com/office/officeart/2005/8/layout/hierarchy2"/>
    <dgm:cxn modelId="{9792ED28-188C-44BE-9BCA-FFD0C37534A7}" type="presOf" srcId="{348B02BC-F829-4481-9263-123CEED0C225}" destId="{6ED5C868-EB98-4F3D-82CB-20E7256BD164}" srcOrd="0" destOrd="0" presId="urn:microsoft.com/office/officeart/2005/8/layout/hierarchy2"/>
    <dgm:cxn modelId="{78D87E62-DA0C-41B0-B6EA-41E843E28AF7}" type="presOf" srcId="{9A5AA3F7-9E05-45F5-A1ED-3AAF5F524624}" destId="{E824C496-9CAB-4209-84D1-F90DDF757748}" srcOrd="0" destOrd="0" presId="urn:microsoft.com/office/officeart/2005/8/layout/hierarchy2"/>
    <dgm:cxn modelId="{BE87FC6C-7FE8-4DC2-BB0F-6A10FBA86CB0}" type="presOf" srcId="{5B3EE69C-8EE1-4644-AA1C-501BD3E4023D}" destId="{5D6D185E-4711-4C91-81B7-4CBA46FE1CD0}" srcOrd="0" destOrd="0" presId="urn:microsoft.com/office/officeart/2005/8/layout/hierarchy2"/>
    <dgm:cxn modelId="{B158934D-CE1B-47EB-A834-DED637E9690E}" type="presOf" srcId="{9A5AA3F7-9E05-45F5-A1ED-3AAF5F524624}" destId="{060BBE11-6840-49F7-B6D5-DE35A4D02857}" srcOrd="1" destOrd="0" presId="urn:microsoft.com/office/officeart/2005/8/layout/hierarchy2"/>
    <dgm:cxn modelId="{571D644E-CC12-42A5-9605-9DFCDCE3BA92}" srcId="{628B18EA-2C83-411E-B611-CA1DB16A682C}" destId="{5B3EE69C-8EE1-4644-AA1C-501BD3E4023D}" srcOrd="1" destOrd="0" parTransId="{9F172112-5F15-46A7-9CF9-1B825E4B5771}" sibTransId="{90C0DEA9-7049-4394-803A-DC09CEDB382C}"/>
    <dgm:cxn modelId="{CCE57372-5B70-4881-BA11-9BA51558E637}" srcId="{11E2F44D-8783-49E7-8EBE-4821BFCC5AF1}" destId="{EA63362D-BF33-4E05-86E5-2CD55B16122D}" srcOrd="0" destOrd="0" parTransId="{A479187D-4082-4261-BBEF-51F03C2B02D4}" sibTransId="{4164560A-146E-4186-9271-3145F98C82E3}"/>
    <dgm:cxn modelId="{FD7A2655-11E7-4BB2-BC93-E75EF600DA1A}" type="presOf" srcId="{020F4D8E-F9DA-440E-B82E-30BFAFD20307}" destId="{698EC4B1-D242-465E-AD56-D124DEFE607C}" srcOrd="1" destOrd="0" presId="urn:microsoft.com/office/officeart/2005/8/layout/hierarchy2"/>
    <dgm:cxn modelId="{F7076C75-6DA9-4349-BF63-FFE07D3D2F1D}" type="presOf" srcId="{628B18EA-2C83-411E-B611-CA1DB16A682C}" destId="{1CE74C54-92FD-443D-88DA-1FE0646B11A9}" srcOrd="0" destOrd="0" presId="urn:microsoft.com/office/officeart/2005/8/layout/hierarchy2"/>
    <dgm:cxn modelId="{96A6DD77-7CC5-4CCD-BA80-2A5AAD5920F2}" srcId="{32F8AFA2-500D-43DA-9914-9835CFE52486}" destId="{F9E976BD-3D7B-47B7-98C3-1DCB3CCA6A56}" srcOrd="0" destOrd="0" parTransId="{D3D096AE-B8EC-4D5F-AA84-25950BAF4F6E}" sibTransId="{0B222213-2124-4F56-B8D7-58B74A053AE9}"/>
    <dgm:cxn modelId="{A7C7E15A-761A-4134-9331-2C46D00B0E09}" type="presOf" srcId="{9F172112-5F15-46A7-9CF9-1B825E4B5771}" destId="{E80C46C4-3E89-4C90-B76A-03B3FF84A66B}" srcOrd="1" destOrd="0" presId="urn:microsoft.com/office/officeart/2005/8/layout/hierarchy2"/>
    <dgm:cxn modelId="{5737ED89-D4E2-4F67-AE3D-7059627DF1F3}" type="presOf" srcId="{DE2EB56D-05E5-4E53-8AC5-EDDA5A50C216}" destId="{A32CE48F-75E0-4060-9BC2-14F672957828}" srcOrd="1" destOrd="0" presId="urn:microsoft.com/office/officeart/2005/8/layout/hierarchy2"/>
    <dgm:cxn modelId="{3DEF4999-E615-4DF1-BD56-A2C495C356C5}" type="presOf" srcId="{020F4D8E-F9DA-440E-B82E-30BFAFD20307}" destId="{16D7C011-0657-4D65-B8E5-3915BB702FF9}" srcOrd="0" destOrd="0" presId="urn:microsoft.com/office/officeart/2005/8/layout/hierarchy2"/>
    <dgm:cxn modelId="{6F5B01A9-19BD-452B-B8E8-AD5FD027E1D9}" type="presOf" srcId="{BAFD79E1-ECC2-46A8-A26D-7B6B3B2A888E}" destId="{99411DFC-23F0-414C-A99E-FBE3B4E3E38D}" srcOrd="0" destOrd="0" presId="urn:microsoft.com/office/officeart/2005/8/layout/hierarchy2"/>
    <dgm:cxn modelId="{AE083AB0-B895-4632-AE00-C3A7657E010D}" type="presOf" srcId="{EA63362D-BF33-4E05-86E5-2CD55B16122D}" destId="{DB41D6CF-0EE8-43A1-8DEB-68483CE5958C}" srcOrd="0" destOrd="0" presId="urn:microsoft.com/office/officeart/2005/8/layout/hierarchy2"/>
    <dgm:cxn modelId="{EA3DADB1-0960-4F47-964C-8083759BE13E}" type="presOf" srcId="{A479187D-4082-4261-BBEF-51F03C2B02D4}" destId="{25D584CD-C762-42EE-B7A6-13822C8232CB}" srcOrd="1" destOrd="0" presId="urn:microsoft.com/office/officeart/2005/8/layout/hierarchy2"/>
    <dgm:cxn modelId="{DCAC0EB7-B537-442F-804A-508C50BD7E9A}" srcId="{F9E976BD-3D7B-47B7-98C3-1DCB3CCA6A56}" destId="{11E2F44D-8783-49E7-8EBE-4821BFCC5AF1}" srcOrd="1" destOrd="0" parTransId="{020F4D8E-F9DA-440E-B82E-30BFAFD20307}" sibTransId="{9CB5BF09-0994-4A06-A0AE-60E6B7E95571}"/>
    <dgm:cxn modelId="{68DE14B7-A08D-402E-BC34-00AE24B731FA}" type="presOf" srcId="{F9E976BD-3D7B-47B7-98C3-1DCB3CCA6A56}" destId="{C7A908D3-3242-4705-BC3B-FFFDD40F9C9F}" srcOrd="0" destOrd="0" presId="urn:microsoft.com/office/officeart/2005/8/layout/hierarchy2"/>
    <dgm:cxn modelId="{401FBBBA-F66B-47DE-850A-C6E52C341AF8}" srcId="{11E2F44D-8783-49E7-8EBE-4821BFCC5AF1}" destId="{348B02BC-F829-4481-9263-123CEED0C225}" srcOrd="1" destOrd="0" parTransId="{72C68061-7912-493D-A67C-D895BBE4A807}" sibTransId="{411F39BD-043D-46F3-9406-C30A86A04B81}"/>
    <dgm:cxn modelId="{673660BC-5DF0-42CE-BB82-054440AEADEB}" type="presOf" srcId="{11E2F44D-8783-49E7-8EBE-4821BFCC5AF1}" destId="{6D31998C-90D9-4EE8-9E79-0B6A2E3A7277}" srcOrd="0" destOrd="0" presId="urn:microsoft.com/office/officeart/2005/8/layout/hierarchy2"/>
    <dgm:cxn modelId="{CAAF02CB-AA9C-47B6-97C4-C80C77A4A816}" srcId="{628B18EA-2C83-411E-B611-CA1DB16A682C}" destId="{BAFD79E1-ECC2-46A8-A26D-7B6B3B2A888E}" srcOrd="0" destOrd="0" parTransId="{DE2EB56D-05E5-4E53-8AC5-EDDA5A50C216}" sibTransId="{2E8FE041-ACE7-4680-8198-E58473DBE0F2}"/>
    <dgm:cxn modelId="{8963FDD1-D27B-4252-9A11-42C1E99AA24A}" srcId="{F9E976BD-3D7B-47B7-98C3-1DCB3CCA6A56}" destId="{628B18EA-2C83-411E-B611-CA1DB16A682C}" srcOrd="0" destOrd="0" parTransId="{9A5AA3F7-9E05-45F5-A1ED-3AAF5F524624}" sibTransId="{40AA766F-2D08-48C3-920A-FAC2E45CE76C}"/>
    <dgm:cxn modelId="{A5A979DB-93A8-41C6-B7BA-AE21D4DB94A1}" type="presOf" srcId="{32F8AFA2-500D-43DA-9914-9835CFE52486}" destId="{CC9C8B88-132A-467A-BB78-6F55DAB94858}" srcOrd="0" destOrd="0" presId="urn:microsoft.com/office/officeart/2005/8/layout/hierarchy2"/>
    <dgm:cxn modelId="{368C79F0-152F-4C0F-BF0B-A48B2F51E137}" type="presOf" srcId="{72C68061-7912-493D-A67C-D895BBE4A807}" destId="{801AE54D-3F7E-4E24-B4CC-6F5208E0802B}" srcOrd="0" destOrd="0" presId="urn:microsoft.com/office/officeart/2005/8/layout/hierarchy2"/>
    <dgm:cxn modelId="{3F3535FD-FBEE-452A-996A-718A5CD3AD50}" type="presOf" srcId="{9F172112-5F15-46A7-9CF9-1B825E4B5771}" destId="{934B5922-307D-4812-9F9B-1E4FF51BA01C}" srcOrd="0" destOrd="0" presId="urn:microsoft.com/office/officeart/2005/8/layout/hierarchy2"/>
    <dgm:cxn modelId="{712876B6-2212-4327-A874-D1753BFB0FB5}" type="presParOf" srcId="{CC9C8B88-132A-467A-BB78-6F55DAB94858}" destId="{E3BA0A8F-EF18-4EED-B6E3-94D1948C8737}" srcOrd="0" destOrd="0" presId="urn:microsoft.com/office/officeart/2005/8/layout/hierarchy2"/>
    <dgm:cxn modelId="{AD1B2F6B-EBFF-4939-BD67-BB3D1C5D2069}" type="presParOf" srcId="{E3BA0A8F-EF18-4EED-B6E3-94D1948C8737}" destId="{C7A908D3-3242-4705-BC3B-FFFDD40F9C9F}" srcOrd="0" destOrd="0" presId="urn:microsoft.com/office/officeart/2005/8/layout/hierarchy2"/>
    <dgm:cxn modelId="{82C3095D-2861-4DD0-A9C7-4F89ABFD6BED}" type="presParOf" srcId="{E3BA0A8F-EF18-4EED-B6E3-94D1948C8737}" destId="{A49C0346-FE3F-472F-A3D8-38504CAEE79B}" srcOrd="1" destOrd="0" presId="urn:microsoft.com/office/officeart/2005/8/layout/hierarchy2"/>
    <dgm:cxn modelId="{DFA70858-1EEA-44E1-A580-02A8F43343A7}" type="presParOf" srcId="{A49C0346-FE3F-472F-A3D8-38504CAEE79B}" destId="{E824C496-9CAB-4209-84D1-F90DDF757748}" srcOrd="0" destOrd="0" presId="urn:microsoft.com/office/officeart/2005/8/layout/hierarchy2"/>
    <dgm:cxn modelId="{C9B66534-42AE-4609-BEFC-AA738C9054FA}" type="presParOf" srcId="{E824C496-9CAB-4209-84D1-F90DDF757748}" destId="{060BBE11-6840-49F7-B6D5-DE35A4D02857}" srcOrd="0" destOrd="0" presId="urn:microsoft.com/office/officeart/2005/8/layout/hierarchy2"/>
    <dgm:cxn modelId="{A3892E26-2D5B-4FAD-A2CB-8EACA32E7AC3}" type="presParOf" srcId="{A49C0346-FE3F-472F-A3D8-38504CAEE79B}" destId="{7A1735C0-B71D-4326-BFE0-F3A1E869EF3D}" srcOrd="1" destOrd="0" presId="urn:microsoft.com/office/officeart/2005/8/layout/hierarchy2"/>
    <dgm:cxn modelId="{5829A378-184E-4D1F-9BA8-2B25B26120CD}" type="presParOf" srcId="{7A1735C0-B71D-4326-BFE0-F3A1E869EF3D}" destId="{1CE74C54-92FD-443D-88DA-1FE0646B11A9}" srcOrd="0" destOrd="0" presId="urn:microsoft.com/office/officeart/2005/8/layout/hierarchy2"/>
    <dgm:cxn modelId="{7D079C67-5F4A-4F0B-880B-8AF9ACF90DF7}" type="presParOf" srcId="{7A1735C0-B71D-4326-BFE0-F3A1E869EF3D}" destId="{FFB03724-5406-474C-B14C-1569E8A3CCFA}" srcOrd="1" destOrd="0" presId="urn:microsoft.com/office/officeart/2005/8/layout/hierarchy2"/>
    <dgm:cxn modelId="{2C2738BA-5FC6-4D84-9E31-D554B98D1F1C}" type="presParOf" srcId="{FFB03724-5406-474C-B14C-1569E8A3CCFA}" destId="{2C4C3912-6D43-41EF-A50F-C118F7F5DA2E}" srcOrd="0" destOrd="0" presId="urn:microsoft.com/office/officeart/2005/8/layout/hierarchy2"/>
    <dgm:cxn modelId="{3B80ADCB-FF87-4369-B701-E9C65296F4CE}" type="presParOf" srcId="{2C4C3912-6D43-41EF-A50F-C118F7F5DA2E}" destId="{A32CE48F-75E0-4060-9BC2-14F672957828}" srcOrd="0" destOrd="0" presId="urn:microsoft.com/office/officeart/2005/8/layout/hierarchy2"/>
    <dgm:cxn modelId="{E39214E1-28C2-4E68-8738-A9D71781F304}" type="presParOf" srcId="{FFB03724-5406-474C-B14C-1569E8A3CCFA}" destId="{A7EA74F9-6C5F-4513-A4F6-41842D70E4CD}" srcOrd="1" destOrd="0" presId="urn:microsoft.com/office/officeart/2005/8/layout/hierarchy2"/>
    <dgm:cxn modelId="{EC8015AF-4A3C-447D-9EAD-5B6476466DD0}" type="presParOf" srcId="{A7EA74F9-6C5F-4513-A4F6-41842D70E4CD}" destId="{99411DFC-23F0-414C-A99E-FBE3B4E3E38D}" srcOrd="0" destOrd="0" presId="urn:microsoft.com/office/officeart/2005/8/layout/hierarchy2"/>
    <dgm:cxn modelId="{1679ECEE-2D50-441C-8C94-032129F1DAFB}" type="presParOf" srcId="{A7EA74F9-6C5F-4513-A4F6-41842D70E4CD}" destId="{8D807D63-FDEE-4AAD-B2AD-17683499C6D7}" srcOrd="1" destOrd="0" presId="urn:microsoft.com/office/officeart/2005/8/layout/hierarchy2"/>
    <dgm:cxn modelId="{7BBA49A0-8EF0-468C-8E2C-CE27E647150F}" type="presParOf" srcId="{FFB03724-5406-474C-B14C-1569E8A3CCFA}" destId="{934B5922-307D-4812-9F9B-1E4FF51BA01C}" srcOrd="2" destOrd="0" presId="urn:microsoft.com/office/officeart/2005/8/layout/hierarchy2"/>
    <dgm:cxn modelId="{DAE1F7A2-AE68-4A57-8DC7-0EB8FF3D86E6}" type="presParOf" srcId="{934B5922-307D-4812-9F9B-1E4FF51BA01C}" destId="{E80C46C4-3E89-4C90-B76A-03B3FF84A66B}" srcOrd="0" destOrd="0" presId="urn:microsoft.com/office/officeart/2005/8/layout/hierarchy2"/>
    <dgm:cxn modelId="{0AB5D7C8-9357-429F-9494-74045F58E0A4}" type="presParOf" srcId="{FFB03724-5406-474C-B14C-1569E8A3CCFA}" destId="{991FEB2D-ABF0-4A26-A6D1-01DD18A7EFFF}" srcOrd="3" destOrd="0" presId="urn:microsoft.com/office/officeart/2005/8/layout/hierarchy2"/>
    <dgm:cxn modelId="{DE201B64-0388-4534-B330-1963DEE16609}" type="presParOf" srcId="{991FEB2D-ABF0-4A26-A6D1-01DD18A7EFFF}" destId="{5D6D185E-4711-4C91-81B7-4CBA46FE1CD0}" srcOrd="0" destOrd="0" presId="urn:microsoft.com/office/officeart/2005/8/layout/hierarchy2"/>
    <dgm:cxn modelId="{C7BEA99B-E466-4B49-901A-9603B69DD4CE}" type="presParOf" srcId="{991FEB2D-ABF0-4A26-A6D1-01DD18A7EFFF}" destId="{9A55F5FC-95EF-44DB-8570-412F7B28EC1F}" srcOrd="1" destOrd="0" presId="urn:microsoft.com/office/officeart/2005/8/layout/hierarchy2"/>
    <dgm:cxn modelId="{2FC82A3A-27A0-471E-AE82-AEC45D9C503D}" type="presParOf" srcId="{A49C0346-FE3F-472F-A3D8-38504CAEE79B}" destId="{16D7C011-0657-4D65-B8E5-3915BB702FF9}" srcOrd="2" destOrd="0" presId="urn:microsoft.com/office/officeart/2005/8/layout/hierarchy2"/>
    <dgm:cxn modelId="{87F1E13E-DF8D-43CB-9B39-5AFFE3C3A22D}" type="presParOf" srcId="{16D7C011-0657-4D65-B8E5-3915BB702FF9}" destId="{698EC4B1-D242-465E-AD56-D124DEFE607C}" srcOrd="0" destOrd="0" presId="urn:microsoft.com/office/officeart/2005/8/layout/hierarchy2"/>
    <dgm:cxn modelId="{4CB13A40-ACBB-4856-9236-0381C3C82719}" type="presParOf" srcId="{A49C0346-FE3F-472F-A3D8-38504CAEE79B}" destId="{A6342FF4-984A-4857-8EDA-BA565A52D193}" srcOrd="3" destOrd="0" presId="urn:microsoft.com/office/officeart/2005/8/layout/hierarchy2"/>
    <dgm:cxn modelId="{4D54C2F6-3D16-4DAA-B09E-898F7418037B}" type="presParOf" srcId="{A6342FF4-984A-4857-8EDA-BA565A52D193}" destId="{6D31998C-90D9-4EE8-9E79-0B6A2E3A7277}" srcOrd="0" destOrd="0" presId="urn:microsoft.com/office/officeart/2005/8/layout/hierarchy2"/>
    <dgm:cxn modelId="{249D70E4-4907-49FF-B2B3-E3AB02281F40}" type="presParOf" srcId="{A6342FF4-984A-4857-8EDA-BA565A52D193}" destId="{84929D85-F5FD-43FE-816C-3BC91E1E97E1}" srcOrd="1" destOrd="0" presId="urn:microsoft.com/office/officeart/2005/8/layout/hierarchy2"/>
    <dgm:cxn modelId="{B3729193-8268-4F63-BCE2-C4E716226590}" type="presParOf" srcId="{84929D85-F5FD-43FE-816C-3BC91E1E97E1}" destId="{2FBE170E-15E0-4E16-975B-AF0ADACF667E}" srcOrd="0" destOrd="0" presId="urn:microsoft.com/office/officeart/2005/8/layout/hierarchy2"/>
    <dgm:cxn modelId="{FA9B59EB-FBB6-4CDC-B837-B6E9B15D251E}" type="presParOf" srcId="{2FBE170E-15E0-4E16-975B-AF0ADACF667E}" destId="{25D584CD-C762-42EE-B7A6-13822C8232CB}" srcOrd="0" destOrd="0" presId="urn:microsoft.com/office/officeart/2005/8/layout/hierarchy2"/>
    <dgm:cxn modelId="{11D9FED6-A53F-43E5-86C8-8063E585B57E}" type="presParOf" srcId="{84929D85-F5FD-43FE-816C-3BC91E1E97E1}" destId="{5BE3653B-1CA6-46B2-9184-7A7ECB3774DA}" srcOrd="1" destOrd="0" presId="urn:microsoft.com/office/officeart/2005/8/layout/hierarchy2"/>
    <dgm:cxn modelId="{F026563E-527C-4F65-8CC2-E9926A925DEB}" type="presParOf" srcId="{5BE3653B-1CA6-46B2-9184-7A7ECB3774DA}" destId="{DB41D6CF-0EE8-43A1-8DEB-68483CE5958C}" srcOrd="0" destOrd="0" presId="urn:microsoft.com/office/officeart/2005/8/layout/hierarchy2"/>
    <dgm:cxn modelId="{A80D18AD-2141-44F1-92E2-ADA319056EA1}" type="presParOf" srcId="{5BE3653B-1CA6-46B2-9184-7A7ECB3774DA}" destId="{3AF46DF3-7353-4CC1-B5E0-97D751589A3C}" srcOrd="1" destOrd="0" presId="urn:microsoft.com/office/officeart/2005/8/layout/hierarchy2"/>
    <dgm:cxn modelId="{3611A06A-D373-4C06-A8B7-4F0FDD67164E}" type="presParOf" srcId="{84929D85-F5FD-43FE-816C-3BC91E1E97E1}" destId="{801AE54D-3F7E-4E24-B4CC-6F5208E0802B}" srcOrd="2" destOrd="0" presId="urn:microsoft.com/office/officeart/2005/8/layout/hierarchy2"/>
    <dgm:cxn modelId="{1050583D-894B-4971-9C07-AC18406E11F1}" type="presParOf" srcId="{801AE54D-3F7E-4E24-B4CC-6F5208E0802B}" destId="{1C9FDEC0-E80A-4D5A-91F4-02B3DB52B277}" srcOrd="0" destOrd="0" presId="urn:microsoft.com/office/officeart/2005/8/layout/hierarchy2"/>
    <dgm:cxn modelId="{7981412D-FA04-4298-B920-A864BEBB7E5D}" type="presParOf" srcId="{84929D85-F5FD-43FE-816C-3BC91E1E97E1}" destId="{530F693B-24E3-4AF4-B053-D7B7618CDCFD}" srcOrd="3" destOrd="0" presId="urn:microsoft.com/office/officeart/2005/8/layout/hierarchy2"/>
    <dgm:cxn modelId="{19EC5EA3-0769-4BB8-9505-115B84868725}" type="presParOf" srcId="{530F693B-24E3-4AF4-B053-D7B7618CDCFD}" destId="{6ED5C868-EB98-4F3D-82CB-20E7256BD164}" srcOrd="0" destOrd="0" presId="urn:microsoft.com/office/officeart/2005/8/layout/hierarchy2"/>
    <dgm:cxn modelId="{EFAB06B1-FD99-4C45-9D28-90548963C2DC}" type="presParOf" srcId="{530F693B-24E3-4AF4-B053-D7B7618CDCFD}" destId="{3B3CA516-5F71-4942-BB73-2FA1EA7C248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908D3-3242-4705-BC3B-FFFDD40F9C9F}">
      <dsp:nvSpPr>
        <dsp:cNvPr id="0" name=""/>
        <dsp:cNvSpPr/>
      </dsp:nvSpPr>
      <dsp:spPr>
        <a:xfrm>
          <a:off x="1459" y="1621812"/>
          <a:ext cx="1295929" cy="6479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DAC38RF82</a:t>
          </a:r>
        </a:p>
      </dsp:txBody>
      <dsp:txXfrm>
        <a:off x="20437" y="1640790"/>
        <a:ext cx="1257973" cy="610008"/>
      </dsp:txXfrm>
    </dsp:sp>
    <dsp:sp modelId="{E824C496-9CAB-4209-84D1-F90DDF757748}">
      <dsp:nvSpPr>
        <dsp:cNvPr id="0" name=""/>
        <dsp:cNvSpPr/>
      </dsp:nvSpPr>
      <dsp:spPr>
        <a:xfrm rot="18289469">
          <a:off x="1102710" y="1558229"/>
          <a:ext cx="907729" cy="29970"/>
        </a:xfrm>
        <a:custGeom>
          <a:avLst/>
          <a:gdLst/>
          <a:ahLst/>
          <a:cxnLst/>
          <a:rect l="0" t="0" r="0" b="0"/>
          <a:pathLst>
            <a:path>
              <a:moveTo>
                <a:pt x="0" y="14985"/>
              </a:moveTo>
              <a:lnTo>
                <a:pt x="907729" y="149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33881" y="1550521"/>
        <a:ext cx="45386" cy="45386"/>
      </dsp:txXfrm>
    </dsp:sp>
    <dsp:sp modelId="{1CE74C54-92FD-443D-88DA-1FE0646B11A9}">
      <dsp:nvSpPr>
        <dsp:cNvPr id="0" name=""/>
        <dsp:cNvSpPr/>
      </dsp:nvSpPr>
      <dsp:spPr>
        <a:xfrm>
          <a:off x="1815760" y="876652"/>
          <a:ext cx="1295929" cy="6479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Multi-DUC A</a:t>
          </a:r>
        </a:p>
      </dsp:txBody>
      <dsp:txXfrm>
        <a:off x="1834738" y="895630"/>
        <a:ext cx="1257973" cy="610008"/>
      </dsp:txXfrm>
    </dsp:sp>
    <dsp:sp modelId="{2C4C3912-6D43-41EF-A50F-C118F7F5DA2E}">
      <dsp:nvSpPr>
        <dsp:cNvPr id="0" name=""/>
        <dsp:cNvSpPr/>
      </dsp:nvSpPr>
      <dsp:spPr>
        <a:xfrm rot="19457599">
          <a:off x="3051688" y="999360"/>
          <a:ext cx="638377" cy="29970"/>
        </a:xfrm>
        <a:custGeom>
          <a:avLst/>
          <a:gdLst/>
          <a:ahLst/>
          <a:cxnLst/>
          <a:rect l="0" t="0" r="0" b="0"/>
          <a:pathLst>
            <a:path>
              <a:moveTo>
                <a:pt x="0" y="14985"/>
              </a:moveTo>
              <a:lnTo>
                <a:pt x="638377" y="14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4917" y="998385"/>
        <a:ext cx="31918" cy="31918"/>
      </dsp:txXfrm>
    </dsp:sp>
    <dsp:sp modelId="{99411DFC-23F0-414C-A99E-FBE3B4E3E38D}">
      <dsp:nvSpPr>
        <dsp:cNvPr id="0" name=""/>
        <dsp:cNvSpPr/>
      </dsp:nvSpPr>
      <dsp:spPr>
        <a:xfrm>
          <a:off x="3630062" y="504073"/>
          <a:ext cx="1783290" cy="6479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DUC1 (Path AB)</a:t>
          </a:r>
        </a:p>
      </dsp:txBody>
      <dsp:txXfrm>
        <a:off x="3649040" y="523051"/>
        <a:ext cx="1745334" cy="610008"/>
      </dsp:txXfrm>
    </dsp:sp>
    <dsp:sp modelId="{934B5922-307D-4812-9F9B-1E4FF51BA01C}">
      <dsp:nvSpPr>
        <dsp:cNvPr id="0" name=""/>
        <dsp:cNvSpPr/>
      </dsp:nvSpPr>
      <dsp:spPr>
        <a:xfrm rot="2142401">
          <a:off x="3051688" y="1371939"/>
          <a:ext cx="638377" cy="29970"/>
        </a:xfrm>
        <a:custGeom>
          <a:avLst/>
          <a:gdLst/>
          <a:ahLst/>
          <a:cxnLst/>
          <a:rect l="0" t="0" r="0" b="0"/>
          <a:pathLst>
            <a:path>
              <a:moveTo>
                <a:pt x="0" y="14985"/>
              </a:moveTo>
              <a:lnTo>
                <a:pt x="638377" y="14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4917" y="1370965"/>
        <a:ext cx="31918" cy="31918"/>
      </dsp:txXfrm>
    </dsp:sp>
    <dsp:sp modelId="{5D6D185E-4711-4C91-81B7-4CBA46FE1CD0}">
      <dsp:nvSpPr>
        <dsp:cNvPr id="0" name=""/>
        <dsp:cNvSpPr/>
      </dsp:nvSpPr>
      <dsp:spPr>
        <a:xfrm>
          <a:off x="3630062" y="1249232"/>
          <a:ext cx="1783290" cy="6479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DUC2 (Path CD)</a:t>
          </a:r>
        </a:p>
      </dsp:txBody>
      <dsp:txXfrm>
        <a:off x="3649040" y="1268210"/>
        <a:ext cx="1745334" cy="610008"/>
      </dsp:txXfrm>
    </dsp:sp>
    <dsp:sp modelId="{16D7C011-0657-4D65-B8E5-3915BB702FF9}">
      <dsp:nvSpPr>
        <dsp:cNvPr id="0" name=""/>
        <dsp:cNvSpPr/>
      </dsp:nvSpPr>
      <dsp:spPr>
        <a:xfrm rot="3310531">
          <a:off x="1102710" y="2303389"/>
          <a:ext cx="907729" cy="29970"/>
        </a:xfrm>
        <a:custGeom>
          <a:avLst/>
          <a:gdLst/>
          <a:ahLst/>
          <a:cxnLst/>
          <a:rect l="0" t="0" r="0" b="0"/>
          <a:pathLst>
            <a:path>
              <a:moveTo>
                <a:pt x="0" y="14985"/>
              </a:moveTo>
              <a:lnTo>
                <a:pt x="907729" y="149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33881" y="2295681"/>
        <a:ext cx="45386" cy="45386"/>
      </dsp:txXfrm>
    </dsp:sp>
    <dsp:sp modelId="{6D31998C-90D9-4EE8-9E79-0B6A2E3A7277}">
      <dsp:nvSpPr>
        <dsp:cNvPr id="0" name=""/>
        <dsp:cNvSpPr/>
      </dsp:nvSpPr>
      <dsp:spPr>
        <a:xfrm>
          <a:off x="1815760" y="2366972"/>
          <a:ext cx="1295929" cy="6479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Multi-DUC B</a:t>
          </a:r>
        </a:p>
      </dsp:txBody>
      <dsp:txXfrm>
        <a:off x="1834738" y="2385950"/>
        <a:ext cx="1257973" cy="610008"/>
      </dsp:txXfrm>
    </dsp:sp>
    <dsp:sp modelId="{2FBE170E-15E0-4E16-975B-AF0ADACF667E}">
      <dsp:nvSpPr>
        <dsp:cNvPr id="0" name=""/>
        <dsp:cNvSpPr/>
      </dsp:nvSpPr>
      <dsp:spPr>
        <a:xfrm rot="19457599">
          <a:off x="3051688" y="2489679"/>
          <a:ext cx="638377" cy="29970"/>
        </a:xfrm>
        <a:custGeom>
          <a:avLst/>
          <a:gdLst/>
          <a:ahLst/>
          <a:cxnLst/>
          <a:rect l="0" t="0" r="0" b="0"/>
          <a:pathLst>
            <a:path>
              <a:moveTo>
                <a:pt x="0" y="14985"/>
              </a:moveTo>
              <a:lnTo>
                <a:pt x="638377" y="14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4917" y="2488705"/>
        <a:ext cx="31918" cy="31918"/>
      </dsp:txXfrm>
    </dsp:sp>
    <dsp:sp modelId="{DB41D6CF-0EE8-43A1-8DEB-68483CE5958C}">
      <dsp:nvSpPr>
        <dsp:cNvPr id="0" name=""/>
        <dsp:cNvSpPr/>
      </dsp:nvSpPr>
      <dsp:spPr>
        <a:xfrm>
          <a:off x="3630062" y="1994392"/>
          <a:ext cx="1783290" cy="6479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DUC1 (Path AB)</a:t>
          </a:r>
        </a:p>
      </dsp:txBody>
      <dsp:txXfrm>
        <a:off x="3649040" y="2013370"/>
        <a:ext cx="1745334" cy="610008"/>
      </dsp:txXfrm>
    </dsp:sp>
    <dsp:sp modelId="{801AE54D-3F7E-4E24-B4CC-6F5208E0802B}">
      <dsp:nvSpPr>
        <dsp:cNvPr id="0" name=""/>
        <dsp:cNvSpPr/>
      </dsp:nvSpPr>
      <dsp:spPr>
        <a:xfrm rot="2142401">
          <a:off x="3051688" y="2862259"/>
          <a:ext cx="638377" cy="29970"/>
        </a:xfrm>
        <a:custGeom>
          <a:avLst/>
          <a:gdLst/>
          <a:ahLst/>
          <a:cxnLst/>
          <a:rect l="0" t="0" r="0" b="0"/>
          <a:pathLst>
            <a:path>
              <a:moveTo>
                <a:pt x="0" y="14985"/>
              </a:moveTo>
              <a:lnTo>
                <a:pt x="638377" y="14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4917" y="2861285"/>
        <a:ext cx="31918" cy="31918"/>
      </dsp:txXfrm>
    </dsp:sp>
    <dsp:sp modelId="{6ED5C868-EB98-4F3D-82CB-20E7256BD164}">
      <dsp:nvSpPr>
        <dsp:cNvPr id="0" name=""/>
        <dsp:cNvSpPr/>
      </dsp:nvSpPr>
      <dsp:spPr>
        <a:xfrm>
          <a:off x="3630062" y="2739552"/>
          <a:ext cx="1783290" cy="6479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DUC2 (Path CD)</a:t>
          </a:r>
        </a:p>
      </dsp:txBody>
      <dsp:txXfrm>
        <a:off x="3649040" y="2758530"/>
        <a:ext cx="1745334" cy="6100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SNR is less important because it can never be achieved. It will only tell you the residual wideband noise, which is the contributing factors towards an elevated noise floor. Spurs will always be present and a harmonic-less and spur-less output is not achievable, therefore SNR is irrelevant.</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4</a:t>
            </a:fld>
            <a:endParaRPr lang="en-US"/>
          </a:p>
        </p:txBody>
      </p:sp>
    </p:spTree>
    <p:extLst>
      <p:ext uri="{BB962C8B-B14F-4D97-AF65-F5344CB8AC3E}">
        <p14:creationId xmlns:p14="http://schemas.microsoft.com/office/powerpoint/2010/main" val="287376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DNL is zero for each code transition. This means that when incrementing from code ‘N’ to code ‘N+1’, the output level changes by 1LSB.</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5</a:t>
            </a:fld>
            <a:endParaRPr lang="en-US"/>
          </a:p>
        </p:txBody>
      </p:sp>
    </p:spTree>
    <p:extLst>
      <p:ext uri="{BB962C8B-B14F-4D97-AF65-F5344CB8AC3E}">
        <p14:creationId xmlns:p14="http://schemas.microsoft.com/office/powerpoint/2010/main" val="307036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DNL is zero for each code transition. This means that when incrementing from code ‘N’ to code ‘N+1’, the output level changes by 1LSB.</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6</a:t>
            </a:fld>
            <a:endParaRPr lang="en-US"/>
          </a:p>
        </p:txBody>
      </p:sp>
    </p:spTree>
    <p:extLst>
      <p:ext uri="{BB962C8B-B14F-4D97-AF65-F5344CB8AC3E}">
        <p14:creationId xmlns:p14="http://schemas.microsoft.com/office/powerpoint/2010/main" val="288394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7</a:t>
            </a:fld>
            <a:endParaRPr lang="en-US"/>
          </a:p>
        </p:txBody>
      </p:sp>
    </p:spTree>
    <p:extLst>
      <p:ext uri="{BB962C8B-B14F-4D97-AF65-F5344CB8AC3E}">
        <p14:creationId xmlns:p14="http://schemas.microsoft.com/office/powerpoint/2010/main" val="1128786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57C7B-6B9B-4A8E-AE49-5B9AB9E4A6D7}"/>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BA62FB-8E53-4564-8776-16D59522B89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89B0FC-6366-44D8-841A-9AC62CE8466D}"/>
              </a:ext>
            </a:extLst>
          </p:cNvPr>
          <p:cNvSpPr>
            <a:spLocks noGrp="1"/>
          </p:cNvSpPr>
          <p:nvPr>
            <p:ph type="dt" sz="half" idx="10"/>
          </p:nvPr>
        </p:nvSpPr>
        <p:spPr/>
        <p:txBody>
          <a:bodyPr/>
          <a:lstStyle/>
          <a:p>
            <a:fld id="{3D550ADB-4A4A-403B-9A28-FD8004BB7676}" type="datetimeFigureOut">
              <a:rPr lang="en-US" smtClean="0"/>
              <a:t>12/23/2022</a:t>
            </a:fld>
            <a:endParaRPr lang="en-US"/>
          </a:p>
        </p:txBody>
      </p:sp>
      <p:sp>
        <p:nvSpPr>
          <p:cNvPr id="5" name="Footer Placeholder 4">
            <a:extLst>
              <a:ext uri="{FF2B5EF4-FFF2-40B4-BE49-F238E27FC236}">
                <a16:creationId xmlns:a16="http://schemas.microsoft.com/office/drawing/2014/main" id="{0E956C58-6ACB-464E-9E24-183678715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4EB348-4554-45A1-AD0D-16C038103F51}"/>
              </a:ext>
            </a:extLst>
          </p:cNvPr>
          <p:cNvSpPr>
            <a:spLocks noGrp="1"/>
          </p:cNvSpPr>
          <p:nvPr>
            <p:ph type="sldNum" sz="quarter" idx="12"/>
          </p:nvPr>
        </p:nvSpPr>
        <p:spPr/>
        <p:txBody>
          <a:bodyPr/>
          <a:lstStyle/>
          <a:p>
            <a:fld id="{B2E868D0-BA06-4DE9-A998-CF38D90EF054}" type="slidenum">
              <a:rPr lang="en-US" smtClean="0"/>
              <a:t>‹#›</a:t>
            </a:fld>
            <a:endParaRPr lang="en-US"/>
          </a:p>
        </p:txBody>
      </p:sp>
    </p:spTree>
    <p:extLst>
      <p:ext uri="{BB962C8B-B14F-4D97-AF65-F5344CB8AC3E}">
        <p14:creationId xmlns:p14="http://schemas.microsoft.com/office/powerpoint/2010/main" val="375299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8FFF-65D3-4D2C-AFB5-350DF0659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7F65F-6CD5-485B-A737-15B19CBC7C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CDE64-E93D-4406-B482-7E318458E73F}"/>
              </a:ext>
            </a:extLst>
          </p:cNvPr>
          <p:cNvSpPr>
            <a:spLocks noGrp="1"/>
          </p:cNvSpPr>
          <p:nvPr>
            <p:ph type="dt" sz="half" idx="10"/>
          </p:nvPr>
        </p:nvSpPr>
        <p:spPr/>
        <p:txBody>
          <a:bodyPr/>
          <a:lstStyle/>
          <a:p>
            <a:fld id="{3D550ADB-4A4A-403B-9A28-FD8004BB7676}" type="datetimeFigureOut">
              <a:rPr lang="en-US" smtClean="0"/>
              <a:t>12/23/2022</a:t>
            </a:fld>
            <a:endParaRPr lang="en-US"/>
          </a:p>
        </p:txBody>
      </p:sp>
      <p:sp>
        <p:nvSpPr>
          <p:cNvPr id="5" name="Footer Placeholder 4">
            <a:extLst>
              <a:ext uri="{FF2B5EF4-FFF2-40B4-BE49-F238E27FC236}">
                <a16:creationId xmlns:a16="http://schemas.microsoft.com/office/drawing/2014/main" id="{7DE7A628-28FA-40C3-8602-8CFA73531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5A71F-902D-43C9-AC2D-077BC79B08CE}"/>
              </a:ext>
            </a:extLst>
          </p:cNvPr>
          <p:cNvSpPr>
            <a:spLocks noGrp="1"/>
          </p:cNvSpPr>
          <p:nvPr>
            <p:ph type="sldNum" sz="quarter" idx="12"/>
          </p:nvPr>
        </p:nvSpPr>
        <p:spPr/>
        <p:txBody>
          <a:bodyPr/>
          <a:lstStyle/>
          <a:p>
            <a:fld id="{B2E868D0-BA06-4DE9-A998-CF38D90EF054}" type="slidenum">
              <a:rPr lang="en-US" smtClean="0"/>
              <a:t>‹#›</a:t>
            </a:fld>
            <a:endParaRPr lang="en-US"/>
          </a:p>
        </p:txBody>
      </p:sp>
    </p:spTree>
    <p:extLst>
      <p:ext uri="{BB962C8B-B14F-4D97-AF65-F5344CB8AC3E}">
        <p14:creationId xmlns:p14="http://schemas.microsoft.com/office/powerpoint/2010/main" val="38931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BEB18-D6F8-4DAB-A808-EE6491B0B6B0}"/>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D78BE-766D-4568-B699-DF1302D2D7D6}"/>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0D3213-BA46-4BBF-B82B-232FDD4D5EC6}"/>
              </a:ext>
            </a:extLst>
          </p:cNvPr>
          <p:cNvSpPr>
            <a:spLocks noGrp="1"/>
          </p:cNvSpPr>
          <p:nvPr>
            <p:ph type="dt" sz="half" idx="10"/>
          </p:nvPr>
        </p:nvSpPr>
        <p:spPr/>
        <p:txBody>
          <a:bodyPr/>
          <a:lstStyle/>
          <a:p>
            <a:fld id="{3D550ADB-4A4A-403B-9A28-FD8004BB7676}" type="datetimeFigureOut">
              <a:rPr lang="en-US" smtClean="0"/>
              <a:t>12/23/2022</a:t>
            </a:fld>
            <a:endParaRPr lang="en-US"/>
          </a:p>
        </p:txBody>
      </p:sp>
      <p:sp>
        <p:nvSpPr>
          <p:cNvPr id="5" name="Footer Placeholder 4">
            <a:extLst>
              <a:ext uri="{FF2B5EF4-FFF2-40B4-BE49-F238E27FC236}">
                <a16:creationId xmlns:a16="http://schemas.microsoft.com/office/drawing/2014/main" id="{24BF8519-D02B-49B0-95F4-EDB998FE3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BF4B9-289D-4F13-B847-9122E5A89B6E}"/>
              </a:ext>
            </a:extLst>
          </p:cNvPr>
          <p:cNvSpPr>
            <a:spLocks noGrp="1"/>
          </p:cNvSpPr>
          <p:nvPr>
            <p:ph type="sldNum" sz="quarter" idx="12"/>
          </p:nvPr>
        </p:nvSpPr>
        <p:spPr/>
        <p:txBody>
          <a:bodyPr/>
          <a:lstStyle/>
          <a:p>
            <a:fld id="{B2E868D0-BA06-4DE9-A998-CF38D90EF054}" type="slidenum">
              <a:rPr lang="en-US" smtClean="0"/>
              <a:t>‹#›</a:t>
            </a:fld>
            <a:endParaRPr lang="en-US"/>
          </a:p>
        </p:txBody>
      </p:sp>
    </p:spTree>
    <p:extLst>
      <p:ext uri="{BB962C8B-B14F-4D97-AF65-F5344CB8AC3E}">
        <p14:creationId xmlns:p14="http://schemas.microsoft.com/office/powerpoint/2010/main" val="2913245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F9C2-12A6-464A-9DCA-0F7B0ECCD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A1B139-8043-4033-BC1E-40E3327D471C}"/>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877621-3D8C-4661-991D-9FEFCD3A2C12}"/>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83BE54-590A-41BB-8713-9108ABEF1241}"/>
              </a:ext>
            </a:extLst>
          </p:cNvPr>
          <p:cNvSpPr>
            <a:spLocks noGrp="1"/>
          </p:cNvSpPr>
          <p:nvPr>
            <p:ph type="dt" sz="half" idx="10"/>
          </p:nvPr>
        </p:nvSpPr>
        <p:spPr/>
        <p:txBody>
          <a:bodyPr/>
          <a:lstStyle/>
          <a:p>
            <a:fld id="{3D550ADB-4A4A-403B-9A28-FD8004BB7676}" type="datetimeFigureOut">
              <a:rPr lang="en-US" smtClean="0"/>
              <a:t>12/23/2022</a:t>
            </a:fld>
            <a:endParaRPr lang="en-US"/>
          </a:p>
        </p:txBody>
      </p:sp>
      <p:sp>
        <p:nvSpPr>
          <p:cNvPr id="6" name="Footer Placeholder 5">
            <a:extLst>
              <a:ext uri="{FF2B5EF4-FFF2-40B4-BE49-F238E27FC236}">
                <a16:creationId xmlns:a16="http://schemas.microsoft.com/office/drawing/2014/main" id="{C05E1AD0-414E-475F-BF5B-AEF70747EC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6B986-1BDC-4231-BD36-3801EB082D9E}"/>
              </a:ext>
            </a:extLst>
          </p:cNvPr>
          <p:cNvSpPr>
            <a:spLocks noGrp="1"/>
          </p:cNvSpPr>
          <p:nvPr>
            <p:ph type="sldNum" sz="quarter" idx="12"/>
          </p:nvPr>
        </p:nvSpPr>
        <p:spPr/>
        <p:txBody>
          <a:bodyPr/>
          <a:lstStyle/>
          <a:p>
            <a:fld id="{B2E868D0-BA06-4DE9-A998-CF38D90EF054}" type="slidenum">
              <a:rPr lang="en-US" smtClean="0"/>
              <a:t>‹#›</a:t>
            </a:fld>
            <a:endParaRPr lang="en-US"/>
          </a:p>
        </p:txBody>
      </p:sp>
    </p:spTree>
    <p:extLst>
      <p:ext uri="{BB962C8B-B14F-4D97-AF65-F5344CB8AC3E}">
        <p14:creationId xmlns:p14="http://schemas.microsoft.com/office/powerpoint/2010/main" val="3547092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A1FC-48EE-4CEA-800F-8C273C4E5D3C}"/>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0B619A-84C0-4E3F-8BA6-AF9315BAC0C1}"/>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F4AE6F-390D-4FA9-8041-327C1E992B7D}"/>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C1351C-F152-498B-BE30-36EA81D80BB0}"/>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416E53-FA00-4AF7-9F03-0F69C61A8ABA}"/>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94CAF-AB7C-45DE-B661-66030081C9F6}"/>
              </a:ext>
            </a:extLst>
          </p:cNvPr>
          <p:cNvSpPr>
            <a:spLocks noGrp="1"/>
          </p:cNvSpPr>
          <p:nvPr>
            <p:ph type="dt" sz="half" idx="10"/>
          </p:nvPr>
        </p:nvSpPr>
        <p:spPr/>
        <p:txBody>
          <a:bodyPr/>
          <a:lstStyle/>
          <a:p>
            <a:fld id="{3D550ADB-4A4A-403B-9A28-FD8004BB7676}" type="datetimeFigureOut">
              <a:rPr lang="en-US" smtClean="0"/>
              <a:t>12/23/2022</a:t>
            </a:fld>
            <a:endParaRPr lang="en-US"/>
          </a:p>
        </p:txBody>
      </p:sp>
      <p:sp>
        <p:nvSpPr>
          <p:cNvPr id="8" name="Footer Placeholder 7">
            <a:extLst>
              <a:ext uri="{FF2B5EF4-FFF2-40B4-BE49-F238E27FC236}">
                <a16:creationId xmlns:a16="http://schemas.microsoft.com/office/drawing/2014/main" id="{59EC15BB-9586-4E6D-885C-6743CBC2E0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CF4CF9-D92C-41AE-9D3F-C49950E65C78}"/>
              </a:ext>
            </a:extLst>
          </p:cNvPr>
          <p:cNvSpPr>
            <a:spLocks noGrp="1"/>
          </p:cNvSpPr>
          <p:nvPr>
            <p:ph type="sldNum" sz="quarter" idx="12"/>
          </p:nvPr>
        </p:nvSpPr>
        <p:spPr/>
        <p:txBody>
          <a:bodyPr/>
          <a:lstStyle/>
          <a:p>
            <a:fld id="{B2E868D0-BA06-4DE9-A998-CF38D90EF054}" type="slidenum">
              <a:rPr lang="en-US" smtClean="0"/>
              <a:t>‹#›</a:t>
            </a:fld>
            <a:endParaRPr lang="en-US"/>
          </a:p>
        </p:txBody>
      </p:sp>
    </p:spTree>
    <p:extLst>
      <p:ext uri="{BB962C8B-B14F-4D97-AF65-F5344CB8AC3E}">
        <p14:creationId xmlns:p14="http://schemas.microsoft.com/office/powerpoint/2010/main" val="2816078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BBBD-8C4F-48FF-845A-9D835C3B7D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314370-ACE8-45C2-962D-48DC2E359A9F}"/>
              </a:ext>
            </a:extLst>
          </p:cNvPr>
          <p:cNvSpPr>
            <a:spLocks noGrp="1"/>
          </p:cNvSpPr>
          <p:nvPr>
            <p:ph type="dt" sz="half" idx="10"/>
          </p:nvPr>
        </p:nvSpPr>
        <p:spPr/>
        <p:txBody>
          <a:bodyPr/>
          <a:lstStyle/>
          <a:p>
            <a:fld id="{3D550ADB-4A4A-403B-9A28-FD8004BB7676}" type="datetimeFigureOut">
              <a:rPr lang="en-US" smtClean="0"/>
              <a:t>12/23/2022</a:t>
            </a:fld>
            <a:endParaRPr lang="en-US"/>
          </a:p>
        </p:txBody>
      </p:sp>
      <p:sp>
        <p:nvSpPr>
          <p:cNvPr id="4" name="Footer Placeholder 3">
            <a:extLst>
              <a:ext uri="{FF2B5EF4-FFF2-40B4-BE49-F238E27FC236}">
                <a16:creationId xmlns:a16="http://schemas.microsoft.com/office/drawing/2014/main" id="{88BC9914-3D31-4562-B2C1-A4B3D31219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7B7805-744C-4B41-9E5B-D58B1F0D2A77}"/>
              </a:ext>
            </a:extLst>
          </p:cNvPr>
          <p:cNvSpPr>
            <a:spLocks noGrp="1"/>
          </p:cNvSpPr>
          <p:nvPr>
            <p:ph type="sldNum" sz="quarter" idx="12"/>
          </p:nvPr>
        </p:nvSpPr>
        <p:spPr/>
        <p:txBody>
          <a:bodyPr/>
          <a:lstStyle/>
          <a:p>
            <a:fld id="{B2E868D0-BA06-4DE9-A998-CF38D90EF054}" type="slidenum">
              <a:rPr lang="en-US" smtClean="0"/>
              <a:t>‹#›</a:t>
            </a:fld>
            <a:endParaRPr lang="en-US"/>
          </a:p>
        </p:txBody>
      </p:sp>
    </p:spTree>
    <p:extLst>
      <p:ext uri="{BB962C8B-B14F-4D97-AF65-F5344CB8AC3E}">
        <p14:creationId xmlns:p14="http://schemas.microsoft.com/office/powerpoint/2010/main" val="1600624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2C3AA-FB0C-4E8E-9510-905C9A93C6B4}"/>
              </a:ext>
            </a:extLst>
          </p:cNvPr>
          <p:cNvSpPr>
            <a:spLocks noGrp="1"/>
          </p:cNvSpPr>
          <p:nvPr>
            <p:ph type="dt" sz="half" idx="10"/>
          </p:nvPr>
        </p:nvSpPr>
        <p:spPr/>
        <p:txBody>
          <a:bodyPr/>
          <a:lstStyle/>
          <a:p>
            <a:fld id="{3D550ADB-4A4A-403B-9A28-FD8004BB7676}" type="datetimeFigureOut">
              <a:rPr lang="en-US" smtClean="0"/>
              <a:t>12/23/2022</a:t>
            </a:fld>
            <a:endParaRPr lang="en-US"/>
          </a:p>
        </p:txBody>
      </p:sp>
      <p:sp>
        <p:nvSpPr>
          <p:cNvPr id="3" name="Footer Placeholder 2">
            <a:extLst>
              <a:ext uri="{FF2B5EF4-FFF2-40B4-BE49-F238E27FC236}">
                <a16:creationId xmlns:a16="http://schemas.microsoft.com/office/drawing/2014/main" id="{52406CCA-B31B-401A-B3E3-5C5AF1E7D7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072229-A5F9-4965-8A9A-0B65A433CE3E}"/>
              </a:ext>
            </a:extLst>
          </p:cNvPr>
          <p:cNvSpPr>
            <a:spLocks noGrp="1"/>
          </p:cNvSpPr>
          <p:nvPr>
            <p:ph type="sldNum" sz="quarter" idx="12"/>
          </p:nvPr>
        </p:nvSpPr>
        <p:spPr/>
        <p:txBody>
          <a:bodyPr/>
          <a:lstStyle/>
          <a:p>
            <a:fld id="{B2E868D0-BA06-4DE9-A998-CF38D90EF054}" type="slidenum">
              <a:rPr lang="en-US" smtClean="0"/>
              <a:t>‹#›</a:t>
            </a:fld>
            <a:endParaRPr lang="en-US"/>
          </a:p>
        </p:txBody>
      </p:sp>
    </p:spTree>
    <p:extLst>
      <p:ext uri="{BB962C8B-B14F-4D97-AF65-F5344CB8AC3E}">
        <p14:creationId xmlns:p14="http://schemas.microsoft.com/office/powerpoint/2010/main" val="2768251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9382-E477-4AD5-8EB8-C59A8A24ECAC}"/>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D6723B-5235-4917-A7A3-5D9C8CEF5121}"/>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AD7193-8BE4-445D-93AF-6EAB0123E4C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F6588C-C149-4BE1-80F5-F3F0D8482358}"/>
              </a:ext>
            </a:extLst>
          </p:cNvPr>
          <p:cNvSpPr>
            <a:spLocks noGrp="1"/>
          </p:cNvSpPr>
          <p:nvPr>
            <p:ph type="dt" sz="half" idx="10"/>
          </p:nvPr>
        </p:nvSpPr>
        <p:spPr/>
        <p:txBody>
          <a:bodyPr/>
          <a:lstStyle/>
          <a:p>
            <a:fld id="{3D550ADB-4A4A-403B-9A28-FD8004BB7676}" type="datetimeFigureOut">
              <a:rPr lang="en-US" smtClean="0"/>
              <a:t>12/23/2022</a:t>
            </a:fld>
            <a:endParaRPr lang="en-US"/>
          </a:p>
        </p:txBody>
      </p:sp>
      <p:sp>
        <p:nvSpPr>
          <p:cNvPr id="6" name="Footer Placeholder 5">
            <a:extLst>
              <a:ext uri="{FF2B5EF4-FFF2-40B4-BE49-F238E27FC236}">
                <a16:creationId xmlns:a16="http://schemas.microsoft.com/office/drawing/2014/main" id="{60809A90-3F17-481E-A453-F7F5E02688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B765A-E6BD-4ADE-936E-D8A37631B46B}"/>
              </a:ext>
            </a:extLst>
          </p:cNvPr>
          <p:cNvSpPr>
            <a:spLocks noGrp="1"/>
          </p:cNvSpPr>
          <p:nvPr>
            <p:ph type="sldNum" sz="quarter" idx="12"/>
          </p:nvPr>
        </p:nvSpPr>
        <p:spPr/>
        <p:txBody>
          <a:bodyPr/>
          <a:lstStyle/>
          <a:p>
            <a:fld id="{B2E868D0-BA06-4DE9-A998-CF38D90EF054}" type="slidenum">
              <a:rPr lang="en-US" smtClean="0"/>
              <a:t>‹#›</a:t>
            </a:fld>
            <a:endParaRPr lang="en-US"/>
          </a:p>
        </p:txBody>
      </p:sp>
    </p:spTree>
    <p:extLst>
      <p:ext uri="{BB962C8B-B14F-4D97-AF65-F5344CB8AC3E}">
        <p14:creationId xmlns:p14="http://schemas.microsoft.com/office/powerpoint/2010/main" val="1895928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2C1E-B5A8-4CEF-97CC-06EF6EDB3729}"/>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778222-E049-4DFE-93FC-D8179D13CD0D}"/>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28AEE9-6B35-463D-A1E6-EDCA1586573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6ED71F-7639-4B23-965F-432325BF5214}"/>
              </a:ext>
            </a:extLst>
          </p:cNvPr>
          <p:cNvSpPr>
            <a:spLocks noGrp="1"/>
          </p:cNvSpPr>
          <p:nvPr>
            <p:ph type="dt" sz="half" idx="10"/>
          </p:nvPr>
        </p:nvSpPr>
        <p:spPr/>
        <p:txBody>
          <a:bodyPr/>
          <a:lstStyle/>
          <a:p>
            <a:fld id="{3D550ADB-4A4A-403B-9A28-FD8004BB7676}" type="datetimeFigureOut">
              <a:rPr lang="en-US" smtClean="0"/>
              <a:t>12/23/2022</a:t>
            </a:fld>
            <a:endParaRPr lang="en-US"/>
          </a:p>
        </p:txBody>
      </p:sp>
      <p:sp>
        <p:nvSpPr>
          <p:cNvPr id="6" name="Footer Placeholder 5">
            <a:extLst>
              <a:ext uri="{FF2B5EF4-FFF2-40B4-BE49-F238E27FC236}">
                <a16:creationId xmlns:a16="http://schemas.microsoft.com/office/drawing/2014/main" id="{F8ED6AD3-9594-479F-8153-AB7FB75EC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894A8-ACCE-4772-9A4D-259F991DB3CD}"/>
              </a:ext>
            </a:extLst>
          </p:cNvPr>
          <p:cNvSpPr>
            <a:spLocks noGrp="1"/>
          </p:cNvSpPr>
          <p:nvPr>
            <p:ph type="sldNum" sz="quarter" idx="12"/>
          </p:nvPr>
        </p:nvSpPr>
        <p:spPr/>
        <p:txBody>
          <a:bodyPr/>
          <a:lstStyle/>
          <a:p>
            <a:fld id="{B2E868D0-BA06-4DE9-A998-CF38D90EF054}" type="slidenum">
              <a:rPr lang="en-US" smtClean="0"/>
              <a:t>‹#›</a:t>
            </a:fld>
            <a:endParaRPr lang="en-US"/>
          </a:p>
        </p:txBody>
      </p:sp>
    </p:spTree>
    <p:extLst>
      <p:ext uri="{BB962C8B-B14F-4D97-AF65-F5344CB8AC3E}">
        <p14:creationId xmlns:p14="http://schemas.microsoft.com/office/powerpoint/2010/main" val="2697083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5EE1-B5A5-41AB-BD42-277DCC13C6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CB370B-7DDB-49FB-A4A3-5A45374499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2047-3B6C-4F8D-B571-EE71E9A99C6E}"/>
              </a:ext>
            </a:extLst>
          </p:cNvPr>
          <p:cNvSpPr>
            <a:spLocks noGrp="1"/>
          </p:cNvSpPr>
          <p:nvPr>
            <p:ph type="dt" sz="half" idx="10"/>
          </p:nvPr>
        </p:nvSpPr>
        <p:spPr/>
        <p:txBody>
          <a:bodyPr/>
          <a:lstStyle/>
          <a:p>
            <a:fld id="{3D550ADB-4A4A-403B-9A28-FD8004BB7676}" type="datetimeFigureOut">
              <a:rPr lang="en-US" smtClean="0"/>
              <a:t>12/23/2022</a:t>
            </a:fld>
            <a:endParaRPr lang="en-US"/>
          </a:p>
        </p:txBody>
      </p:sp>
      <p:sp>
        <p:nvSpPr>
          <p:cNvPr id="5" name="Footer Placeholder 4">
            <a:extLst>
              <a:ext uri="{FF2B5EF4-FFF2-40B4-BE49-F238E27FC236}">
                <a16:creationId xmlns:a16="http://schemas.microsoft.com/office/drawing/2014/main" id="{F080C45A-B19A-4570-830A-3B5D97AF0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4382D-B73C-44A5-8448-94FBB7BEA0B5}"/>
              </a:ext>
            </a:extLst>
          </p:cNvPr>
          <p:cNvSpPr>
            <a:spLocks noGrp="1"/>
          </p:cNvSpPr>
          <p:nvPr>
            <p:ph type="sldNum" sz="quarter" idx="12"/>
          </p:nvPr>
        </p:nvSpPr>
        <p:spPr/>
        <p:txBody>
          <a:bodyPr/>
          <a:lstStyle/>
          <a:p>
            <a:fld id="{B2E868D0-BA06-4DE9-A998-CF38D90EF054}" type="slidenum">
              <a:rPr lang="en-US" smtClean="0"/>
              <a:t>‹#›</a:t>
            </a:fld>
            <a:endParaRPr lang="en-US"/>
          </a:p>
        </p:txBody>
      </p:sp>
    </p:spTree>
    <p:extLst>
      <p:ext uri="{BB962C8B-B14F-4D97-AF65-F5344CB8AC3E}">
        <p14:creationId xmlns:p14="http://schemas.microsoft.com/office/powerpoint/2010/main" val="206602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37145-9862-47D2-810F-DBEA2F3622C3}"/>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3C697F-83B2-4828-B090-45FCFC4B1DDF}"/>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BF138-B9A1-45E1-8AFD-4B0BADC35525}"/>
              </a:ext>
            </a:extLst>
          </p:cNvPr>
          <p:cNvSpPr>
            <a:spLocks noGrp="1"/>
          </p:cNvSpPr>
          <p:nvPr>
            <p:ph type="dt" sz="half" idx="10"/>
          </p:nvPr>
        </p:nvSpPr>
        <p:spPr/>
        <p:txBody>
          <a:bodyPr/>
          <a:lstStyle/>
          <a:p>
            <a:fld id="{3D550ADB-4A4A-403B-9A28-FD8004BB7676}" type="datetimeFigureOut">
              <a:rPr lang="en-US" smtClean="0"/>
              <a:t>12/23/2022</a:t>
            </a:fld>
            <a:endParaRPr lang="en-US"/>
          </a:p>
        </p:txBody>
      </p:sp>
      <p:sp>
        <p:nvSpPr>
          <p:cNvPr id="5" name="Footer Placeholder 4">
            <a:extLst>
              <a:ext uri="{FF2B5EF4-FFF2-40B4-BE49-F238E27FC236}">
                <a16:creationId xmlns:a16="http://schemas.microsoft.com/office/drawing/2014/main" id="{7132DA98-9D09-41A6-9AFB-2DA78EACE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6DF9D-D189-4E85-97B7-D87273D283CF}"/>
              </a:ext>
            </a:extLst>
          </p:cNvPr>
          <p:cNvSpPr>
            <a:spLocks noGrp="1"/>
          </p:cNvSpPr>
          <p:nvPr>
            <p:ph type="sldNum" sz="quarter" idx="12"/>
          </p:nvPr>
        </p:nvSpPr>
        <p:spPr/>
        <p:txBody>
          <a:bodyPr/>
          <a:lstStyle/>
          <a:p>
            <a:fld id="{B2E868D0-BA06-4DE9-A998-CF38D90EF054}" type="slidenum">
              <a:rPr lang="en-US" smtClean="0"/>
              <a:t>‹#›</a:t>
            </a:fld>
            <a:endParaRPr lang="en-US"/>
          </a:p>
        </p:txBody>
      </p:sp>
    </p:spTree>
    <p:extLst>
      <p:ext uri="{BB962C8B-B14F-4D97-AF65-F5344CB8AC3E}">
        <p14:creationId xmlns:p14="http://schemas.microsoft.com/office/powerpoint/2010/main" val="312012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54C90C-8699-4BF5-85A2-0ECCE7717A2C}"/>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4579BE-3268-4627-BFE2-D7D3337388BA}"/>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BD9EA-964C-4FA9-971D-9112E457D00D}"/>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D550ADB-4A4A-403B-9A28-FD8004BB7676}" type="datetimeFigureOut">
              <a:rPr lang="en-US" smtClean="0"/>
              <a:t>12/23/2022</a:t>
            </a:fld>
            <a:endParaRPr lang="en-US"/>
          </a:p>
        </p:txBody>
      </p:sp>
      <p:sp>
        <p:nvSpPr>
          <p:cNvPr id="5" name="Footer Placeholder 4">
            <a:extLst>
              <a:ext uri="{FF2B5EF4-FFF2-40B4-BE49-F238E27FC236}">
                <a16:creationId xmlns:a16="http://schemas.microsoft.com/office/drawing/2014/main" id="{E6AABBDA-51B1-4FCE-9A25-F8DE76066C4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517FD2-7444-44F7-A4F9-EC57C3BA4353}"/>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2E868D0-BA06-4DE9-A998-CF38D90EF054}" type="slidenum">
              <a:rPr lang="en-US" smtClean="0"/>
              <a:t>‹#›</a:t>
            </a:fld>
            <a:endParaRPr lang="en-US"/>
          </a:p>
        </p:txBody>
      </p:sp>
    </p:spTree>
    <p:extLst>
      <p:ext uri="{BB962C8B-B14F-4D97-AF65-F5344CB8AC3E}">
        <p14:creationId xmlns:p14="http://schemas.microsoft.com/office/powerpoint/2010/main" val="387658637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9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www.ti.com/lit/an/slaa523a/slaa523a.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r>
              <a:rPr lang="en-US" dirty="0"/>
              <a:t>Chase Wood</a:t>
            </a:r>
          </a:p>
          <a:p>
            <a:r>
              <a:rPr lang="en-US" b="0" dirty="0"/>
              <a:t>Applications Engineer, High Speed Data Converters</a:t>
            </a:r>
          </a:p>
          <a:p>
            <a:r>
              <a:rPr lang="en-US" b="0" dirty="0"/>
              <a:t>October 31, 2022</a:t>
            </a:r>
          </a:p>
        </p:txBody>
      </p:sp>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DAC38RFxx Fundamentals</a:t>
            </a:r>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52858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DAC38RFxx Device Family</a:t>
            </a:r>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10</a:t>
            </a:fld>
            <a:endParaRPr lang="en-US"/>
          </a:p>
        </p:txBody>
      </p:sp>
      <p:graphicFrame>
        <p:nvGraphicFramePr>
          <p:cNvPr id="12" name="Table 11">
            <a:extLst>
              <a:ext uri="{FF2B5EF4-FFF2-40B4-BE49-F238E27FC236}">
                <a16:creationId xmlns:a16="http://schemas.microsoft.com/office/drawing/2014/main" id="{7B7AF0FC-75F5-4180-BEAF-2ACEA1D9948D}"/>
              </a:ext>
            </a:extLst>
          </p:cNvPr>
          <p:cNvGraphicFramePr>
            <a:graphicFrameLocks noGrp="1"/>
          </p:cNvGraphicFramePr>
          <p:nvPr>
            <p:extLst>
              <p:ext uri="{D42A27DB-BD31-4B8C-83A1-F6EECF244321}">
                <p14:modId xmlns:p14="http://schemas.microsoft.com/office/powerpoint/2010/main" val="3532316504"/>
              </p:ext>
            </p:extLst>
          </p:nvPr>
        </p:nvGraphicFramePr>
        <p:xfrm>
          <a:off x="76200" y="586850"/>
          <a:ext cx="8991599" cy="4010724"/>
        </p:xfrm>
        <a:graphic>
          <a:graphicData uri="http://schemas.openxmlformats.org/drawingml/2006/table">
            <a:tbl>
              <a:tblPr firstRow="1" firstCol="1" bandRow="1">
                <a:tableStyleId>{5C22544A-7EE6-4342-B048-85BDC9FD1C3A}</a:tableStyleId>
              </a:tblPr>
              <a:tblGrid>
                <a:gridCol w="1091829">
                  <a:extLst>
                    <a:ext uri="{9D8B030D-6E8A-4147-A177-3AD203B41FA5}">
                      <a16:colId xmlns:a16="http://schemas.microsoft.com/office/drawing/2014/main" val="20000"/>
                    </a:ext>
                  </a:extLst>
                </a:gridCol>
                <a:gridCol w="353746">
                  <a:extLst>
                    <a:ext uri="{9D8B030D-6E8A-4147-A177-3AD203B41FA5}">
                      <a16:colId xmlns:a16="http://schemas.microsoft.com/office/drawing/2014/main" val="20001"/>
                    </a:ext>
                  </a:extLst>
                </a:gridCol>
                <a:gridCol w="867679">
                  <a:extLst>
                    <a:ext uri="{9D8B030D-6E8A-4147-A177-3AD203B41FA5}">
                      <a16:colId xmlns:a16="http://schemas.microsoft.com/office/drawing/2014/main" val="20002"/>
                    </a:ext>
                  </a:extLst>
                </a:gridCol>
                <a:gridCol w="1414341">
                  <a:extLst>
                    <a:ext uri="{9D8B030D-6E8A-4147-A177-3AD203B41FA5}">
                      <a16:colId xmlns:a16="http://schemas.microsoft.com/office/drawing/2014/main" val="20003"/>
                    </a:ext>
                  </a:extLst>
                </a:gridCol>
                <a:gridCol w="1044156">
                  <a:extLst>
                    <a:ext uri="{9D8B030D-6E8A-4147-A177-3AD203B41FA5}">
                      <a16:colId xmlns:a16="http://schemas.microsoft.com/office/drawing/2014/main" val="20004"/>
                    </a:ext>
                  </a:extLst>
                </a:gridCol>
                <a:gridCol w="1319243">
                  <a:extLst>
                    <a:ext uri="{9D8B030D-6E8A-4147-A177-3AD203B41FA5}">
                      <a16:colId xmlns:a16="http://schemas.microsoft.com/office/drawing/2014/main" val="20005"/>
                    </a:ext>
                  </a:extLst>
                </a:gridCol>
                <a:gridCol w="533956">
                  <a:extLst>
                    <a:ext uri="{9D8B030D-6E8A-4147-A177-3AD203B41FA5}">
                      <a16:colId xmlns:a16="http://schemas.microsoft.com/office/drawing/2014/main" val="20006"/>
                    </a:ext>
                  </a:extLst>
                </a:gridCol>
                <a:gridCol w="1334891">
                  <a:extLst>
                    <a:ext uri="{9D8B030D-6E8A-4147-A177-3AD203B41FA5}">
                      <a16:colId xmlns:a16="http://schemas.microsoft.com/office/drawing/2014/main" val="20007"/>
                    </a:ext>
                  </a:extLst>
                </a:gridCol>
                <a:gridCol w="1031758">
                  <a:extLst>
                    <a:ext uri="{9D8B030D-6E8A-4147-A177-3AD203B41FA5}">
                      <a16:colId xmlns:a16="http://schemas.microsoft.com/office/drawing/2014/main" val="20008"/>
                    </a:ext>
                  </a:extLst>
                </a:gridCol>
              </a:tblGrid>
              <a:tr h="432975">
                <a:tc>
                  <a:txBody>
                    <a:bodyPr/>
                    <a:lstStyle/>
                    <a:p>
                      <a:pPr algn="ctr"/>
                      <a:endParaRPr lang="en-US" sz="1200" dirty="0">
                        <a:effectLst/>
                        <a:latin typeface="Arial Black" panose="020B0A04020102020204" pitchFamily="34" charset="0"/>
                      </a:endParaRPr>
                    </a:p>
                  </a:txBody>
                  <a:tcPr marL="8735" marR="8735" marT="11647" marB="0" anchor="ctr"/>
                </a:tc>
                <a:tc>
                  <a:txBody>
                    <a:bodyPr/>
                    <a:lstStyle/>
                    <a:p>
                      <a:pPr marL="0" marR="0" algn="ctr">
                        <a:spcBef>
                          <a:spcPts val="0"/>
                        </a:spcBef>
                        <a:spcAft>
                          <a:spcPts val="0"/>
                        </a:spcAft>
                      </a:pPr>
                      <a:r>
                        <a:rPr lang="en-US" sz="1100" dirty="0">
                          <a:effectLst/>
                          <a:latin typeface="Arial Black" panose="020B0A04020102020204" pitchFamily="34" charset="0"/>
                        </a:rPr>
                        <a:t>Ch’s</a:t>
                      </a:r>
                      <a:endParaRPr lang="en-US" sz="1100" dirty="0">
                        <a:effectLst/>
                        <a:latin typeface="Arial Black" panose="020B0A04020102020204" pitchFamily="34" charset="0"/>
                        <a:ea typeface="Calibri"/>
                        <a:cs typeface="Times New Roman"/>
                      </a:endParaRPr>
                    </a:p>
                  </a:txBody>
                  <a:tcPr marL="8735" marR="8735" marT="11647"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Black" panose="020B0A04020102020204" pitchFamily="34" charset="0"/>
                          <a:ea typeface="Calibri"/>
                          <a:cs typeface="Times New Roman"/>
                        </a:rPr>
                        <a:t>Bandwidth</a:t>
                      </a:r>
                    </a:p>
                  </a:txBody>
                  <a:tcPr marL="8735" marR="8735" marT="11647"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Black" panose="020B0A04020102020204" pitchFamily="34" charset="0"/>
                        </a:rPr>
                        <a:t>Max Input Rate (</a:t>
                      </a:r>
                      <a:r>
                        <a:rPr lang="en-US" sz="1100" b="1" dirty="0">
                          <a:effectLst/>
                          <a:latin typeface="Arial Black" panose="020B0A04020102020204" pitchFamily="34" charset="0"/>
                        </a:rPr>
                        <a:t>Complex)</a:t>
                      </a:r>
                      <a:endParaRPr lang="en-US" sz="1100" b="1" dirty="0">
                        <a:effectLst/>
                        <a:latin typeface="Arial Black" panose="020B0A04020102020204" pitchFamily="34" charset="0"/>
                        <a:ea typeface="Calibri"/>
                        <a:cs typeface="Times New Roman"/>
                      </a:endParaRPr>
                    </a:p>
                  </a:txBody>
                  <a:tcPr marL="8735" marR="8735" marT="11647"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Black" panose="020B0A04020102020204" pitchFamily="34" charset="0"/>
                        </a:rPr>
                        <a:t>RF Output</a:t>
                      </a:r>
                      <a:endParaRPr lang="en-US" sz="1100" dirty="0">
                        <a:effectLst/>
                        <a:latin typeface="Arial Black" panose="020B0A04020102020204" pitchFamily="34" charset="0"/>
                        <a:ea typeface="Calibri"/>
                        <a:cs typeface="Times New Roman"/>
                      </a:endParaRPr>
                    </a:p>
                  </a:txBody>
                  <a:tcPr marL="8735" marR="8735" marT="11647"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Black" panose="020B0A04020102020204" pitchFamily="34" charset="0"/>
                        </a:rPr>
                        <a:t>Max Output Rate</a:t>
                      </a:r>
                      <a:endParaRPr lang="en-US" sz="1100" dirty="0">
                        <a:effectLst/>
                        <a:latin typeface="Arial Black" panose="020B0A04020102020204" pitchFamily="34" charset="0"/>
                        <a:ea typeface="Calibri"/>
                        <a:cs typeface="Times New Roman"/>
                      </a:endParaRPr>
                    </a:p>
                  </a:txBody>
                  <a:tcPr marL="8735" marR="8735" marT="11647"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Black" panose="020B0A04020102020204" pitchFamily="34" charset="0"/>
                        </a:rPr>
                        <a:t>DUCs/Ch.</a:t>
                      </a:r>
                      <a:endParaRPr lang="en-US" sz="1100" dirty="0">
                        <a:effectLst/>
                        <a:latin typeface="Arial Black" panose="020B0A04020102020204" pitchFamily="34" charset="0"/>
                        <a:ea typeface="Calibri"/>
                        <a:cs typeface="Times New Roman"/>
                      </a:endParaRPr>
                    </a:p>
                  </a:txBody>
                  <a:tcPr marL="8735" marR="8735" marT="11647"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Black" panose="020B0A04020102020204" pitchFamily="34" charset="0"/>
                        </a:rPr>
                        <a:t>Bypass-able</a:t>
                      </a:r>
                      <a:r>
                        <a:rPr lang="en-US" sz="1100" baseline="0" dirty="0">
                          <a:effectLst/>
                          <a:latin typeface="Arial Black" panose="020B0A04020102020204" pitchFamily="34" charset="0"/>
                        </a:rPr>
                        <a:t> </a:t>
                      </a:r>
                    </a:p>
                    <a:p>
                      <a:pPr marL="0" marR="0" algn="ctr">
                        <a:spcBef>
                          <a:spcPts val="0"/>
                        </a:spcBef>
                        <a:spcAft>
                          <a:spcPts val="0"/>
                        </a:spcAft>
                      </a:pPr>
                      <a:r>
                        <a:rPr lang="en-US" sz="1100" dirty="0">
                          <a:effectLst/>
                          <a:latin typeface="Arial Black" panose="020B0A04020102020204" pitchFamily="34" charset="0"/>
                        </a:rPr>
                        <a:t>internal</a:t>
                      </a:r>
                    </a:p>
                    <a:p>
                      <a:pPr marL="0" marR="0" algn="ctr">
                        <a:spcBef>
                          <a:spcPts val="0"/>
                        </a:spcBef>
                        <a:spcAft>
                          <a:spcPts val="0"/>
                        </a:spcAft>
                      </a:pPr>
                      <a:r>
                        <a:rPr lang="en-US" sz="1100" dirty="0">
                          <a:effectLst/>
                          <a:latin typeface="Arial Black" panose="020B0A04020102020204" pitchFamily="34" charset="0"/>
                        </a:rPr>
                        <a:t>VCO/PLL</a:t>
                      </a:r>
                      <a:endParaRPr lang="en-US" sz="1100" dirty="0">
                        <a:effectLst/>
                        <a:latin typeface="Arial Black" panose="020B0A04020102020204" pitchFamily="34" charset="0"/>
                        <a:ea typeface="Calibri"/>
                        <a:cs typeface="Times New Roman"/>
                      </a:endParaRPr>
                    </a:p>
                  </a:txBody>
                  <a:tcPr marL="8735" marR="8735" marT="11647"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Black" panose="020B0A04020102020204" pitchFamily="34" charset="0"/>
                        </a:rPr>
                        <a:t>Interpolation</a:t>
                      </a:r>
                      <a:endParaRPr lang="en-US" sz="1100" dirty="0">
                        <a:effectLst/>
                        <a:latin typeface="Arial Black" panose="020B0A04020102020204" pitchFamily="34" charset="0"/>
                        <a:ea typeface="Calibri"/>
                        <a:cs typeface="Times New Roman"/>
                      </a:endParaRPr>
                    </a:p>
                  </a:txBody>
                  <a:tcPr marL="8735" marR="8735" marT="1164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9915">
                <a:tc>
                  <a:txBody>
                    <a:bodyPr/>
                    <a:lstStyle/>
                    <a:p>
                      <a:pPr marL="0" marR="0" algn="ctr">
                        <a:spcBef>
                          <a:spcPts val="0"/>
                        </a:spcBef>
                        <a:spcAft>
                          <a:spcPts val="0"/>
                        </a:spcAft>
                      </a:pPr>
                      <a:r>
                        <a:rPr lang="en-US" sz="1200" dirty="0">
                          <a:effectLst/>
                          <a:latin typeface="Arial Black" panose="020B0A04020102020204" pitchFamily="34" charset="0"/>
                        </a:rPr>
                        <a:t>DAC38RF82</a:t>
                      </a:r>
                      <a:endParaRPr lang="en-US" sz="1200" dirty="0">
                        <a:effectLst/>
                        <a:latin typeface="Arial Black" panose="020B0A04020102020204" pitchFamily="34" charset="0"/>
                        <a:ea typeface="Calibri"/>
                        <a:cs typeface="Times New Roman"/>
                      </a:endParaRPr>
                    </a:p>
                  </a:txBody>
                  <a:tcPr marL="8735" marR="8735" marT="11647" marB="0" anchor="ctr">
                    <a:lnR w="12700" cap="flat" cmpd="sng" algn="ctr">
                      <a:solidFill>
                        <a:schemeClr val="tx1"/>
                      </a:solidFill>
                      <a:prstDash val="solid"/>
                      <a:round/>
                      <a:headEnd type="none" w="med" len="med"/>
                      <a:tailEnd type="none" w="med" len="med"/>
                    </a:lnR>
                  </a:tcPr>
                </a:tc>
                <a:tc rowSpan="10">
                  <a:txBody>
                    <a:bodyPr/>
                    <a:lstStyle/>
                    <a:p>
                      <a:pPr marL="0" marR="0" algn="ctr">
                        <a:spcBef>
                          <a:spcPts val="0"/>
                        </a:spcBef>
                        <a:spcAft>
                          <a:spcPts val="0"/>
                        </a:spcAft>
                      </a:pPr>
                      <a:r>
                        <a:rPr lang="en-US" sz="1300" dirty="0">
                          <a:effectLst/>
                          <a:latin typeface="+mn-lt"/>
                        </a:rPr>
                        <a:t>2</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300" dirty="0">
                          <a:effectLst/>
                          <a:latin typeface="+mn-lt"/>
                          <a:ea typeface="Calibri"/>
                          <a:cs typeface="Times New Roman"/>
                        </a:rPr>
                        <a:t>Wide-band</a:t>
                      </a: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2.5 GSPS 16-bit</a:t>
                      </a:r>
                    </a:p>
                    <a:p>
                      <a:pPr marL="0" marR="0" algn="ctr">
                        <a:spcBef>
                          <a:spcPts val="0"/>
                        </a:spcBef>
                        <a:spcAft>
                          <a:spcPts val="0"/>
                        </a:spcAft>
                      </a:pPr>
                      <a:r>
                        <a:rPr lang="en-US" sz="1300" dirty="0">
                          <a:effectLst/>
                          <a:latin typeface="+mn-lt"/>
                        </a:rPr>
                        <a:t>3.3 GSPS 12-bit</a:t>
                      </a:r>
                    </a:p>
                    <a:p>
                      <a:pPr marL="0" marR="0" algn="ctr">
                        <a:spcBef>
                          <a:spcPts val="0"/>
                        </a:spcBef>
                        <a:spcAft>
                          <a:spcPts val="0"/>
                        </a:spcAft>
                      </a:pPr>
                      <a:r>
                        <a:rPr lang="en-US" sz="1300" dirty="0">
                          <a:effectLst/>
                          <a:latin typeface="+mn-lt"/>
                        </a:rPr>
                        <a:t>9 GSPS 8-bit real</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Differential</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9.0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 9 GHz</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1x-24x</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9915">
                <a:tc>
                  <a:txBody>
                    <a:bodyPr/>
                    <a:lstStyle/>
                    <a:p>
                      <a:pPr marL="0" marR="0" algn="ctr">
                        <a:spcBef>
                          <a:spcPts val="0"/>
                        </a:spcBef>
                        <a:spcAft>
                          <a:spcPts val="0"/>
                        </a:spcAft>
                      </a:pPr>
                      <a:r>
                        <a:rPr lang="en-US" sz="1200" dirty="0">
                          <a:effectLst/>
                          <a:latin typeface="Arial Black" panose="020B0A04020102020204" pitchFamily="34" charset="0"/>
                        </a:rPr>
                        <a:t>DAC38RF89</a:t>
                      </a:r>
                      <a:endParaRPr lang="en-US" sz="1200" dirty="0">
                        <a:effectLst/>
                        <a:latin typeface="Arial Black" panose="020B0A04020102020204" pitchFamily="34" charset="0"/>
                        <a:ea typeface="Calibri"/>
                        <a:cs typeface="Times New Roman"/>
                      </a:endParaRPr>
                    </a:p>
                  </a:txBody>
                  <a:tcPr marL="8735" marR="8735" marT="11647" marB="0" anchor="ctr">
                    <a:lnR w="12700" cap="flat" cmpd="sng" algn="ctr">
                      <a:solidFill>
                        <a:schemeClr val="tx1"/>
                      </a:solidFill>
                      <a:prstDash val="solid"/>
                      <a:round/>
                      <a:headEnd type="none" w="med" len="med"/>
                      <a:tailEnd type="none" w="med" len="med"/>
                    </a:lnR>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2.5 GSPS 16-bit</a:t>
                      </a:r>
                    </a:p>
                    <a:p>
                      <a:pPr marL="0" marR="0" algn="ctr">
                        <a:spcBef>
                          <a:spcPts val="0"/>
                        </a:spcBef>
                        <a:spcAft>
                          <a:spcPts val="0"/>
                        </a:spcAft>
                      </a:pPr>
                      <a:r>
                        <a:rPr lang="en-US" sz="1300" dirty="0">
                          <a:effectLst/>
                          <a:latin typeface="+mn-lt"/>
                        </a:rPr>
                        <a:t>3.3 GSPS 12-bit</a:t>
                      </a:r>
                    </a:p>
                    <a:p>
                      <a:pPr marL="0" marR="0" algn="ctr">
                        <a:spcBef>
                          <a:spcPts val="0"/>
                        </a:spcBef>
                        <a:spcAft>
                          <a:spcPts val="0"/>
                        </a:spcAft>
                      </a:pPr>
                      <a:r>
                        <a:rPr lang="en-US" sz="1300" dirty="0">
                          <a:effectLst/>
                          <a:latin typeface="+mn-lt"/>
                        </a:rPr>
                        <a:t>9 GSPS 8-bit real</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Differential</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9.0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5, 7.5 GHz</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1x-24x</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4877">
                <a:tc>
                  <a:txBody>
                    <a:bodyPr/>
                    <a:lstStyle/>
                    <a:p>
                      <a:pPr marL="0" marR="0" algn="ctr">
                        <a:spcBef>
                          <a:spcPts val="0"/>
                        </a:spcBef>
                        <a:spcAft>
                          <a:spcPts val="0"/>
                        </a:spcAft>
                      </a:pPr>
                      <a:r>
                        <a:rPr lang="en-US" sz="1200" dirty="0">
                          <a:effectLst/>
                          <a:latin typeface="Arial Black" panose="020B0A04020102020204" pitchFamily="34" charset="0"/>
                        </a:rPr>
                        <a:t>DAC38RF83</a:t>
                      </a:r>
                      <a:endParaRPr lang="en-US" sz="1200" dirty="0">
                        <a:effectLst/>
                        <a:latin typeface="Arial Black" panose="020B0A04020102020204" pitchFamily="34" charset="0"/>
                        <a:ea typeface="Calibri"/>
                        <a:cs typeface="Times New Roman"/>
                      </a:endParaRPr>
                    </a:p>
                  </a:txBody>
                  <a:tcPr marL="8735" marR="8735" marT="11647" marB="0" anchor="ctr">
                    <a:lnR w="12700" cap="flat" cmpd="sng" algn="ctr">
                      <a:solidFill>
                        <a:schemeClr val="tx1"/>
                      </a:solidFill>
                      <a:prstDash val="solid"/>
                      <a:round/>
                      <a:headEnd type="none" w="med" len="med"/>
                      <a:tailEnd type="none" w="med" len="med"/>
                    </a:lnR>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algn="ctr">
                        <a:spcBef>
                          <a:spcPts val="0"/>
                        </a:spcBef>
                        <a:spcAft>
                          <a:spcPts val="0"/>
                        </a:spcAft>
                      </a:pPr>
                      <a:r>
                        <a:rPr lang="en-US" sz="1300" dirty="0">
                          <a:effectLst/>
                          <a:latin typeface="+mn-lt"/>
                          <a:ea typeface="Calibri"/>
                          <a:cs typeface="Times New Roman"/>
                        </a:rPr>
                        <a:t>Standard</a:t>
                      </a:r>
                    </a:p>
                    <a:p>
                      <a:pPr marL="0" marR="0" algn="ctr">
                        <a:spcBef>
                          <a:spcPts val="0"/>
                        </a:spcBef>
                        <a:spcAft>
                          <a:spcPts val="0"/>
                        </a:spcAft>
                      </a:pPr>
                      <a:r>
                        <a:rPr lang="en-US" sz="1300" dirty="0">
                          <a:effectLst/>
                          <a:latin typeface="+mn-lt"/>
                          <a:ea typeface="Calibri"/>
                          <a:cs typeface="Times New Roman"/>
                        </a:rPr>
                        <a:t>(no export</a:t>
                      </a:r>
                      <a:r>
                        <a:rPr lang="en-US" sz="1300" baseline="0" dirty="0">
                          <a:effectLst/>
                          <a:latin typeface="+mn-lt"/>
                          <a:ea typeface="Calibri"/>
                          <a:cs typeface="Times New Roman"/>
                        </a:rPr>
                        <a:t> license)</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1.25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Differential</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9.0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2</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 9 GHz</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6x-24x</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4877">
                <a:tc>
                  <a:txBody>
                    <a:bodyPr/>
                    <a:lstStyle/>
                    <a:p>
                      <a:pPr marL="0" marR="0" algn="ctr">
                        <a:spcBef>
                          <a:spcPts val="0"/>
                        </a:spcBef>
                        <a:spcAft>
                          <a:spcPts val="0"/>
                        </a:spcAft>
                      </a:pPr>
                      <a:r>
                        <a:rPr lang="en-US" sz="1200" dirty="0">
                          <a:effectLst/>
                          <a:latin typeface="Arial Black" panose="020B0A04020102020204" pitchFamily="34" charset="0"/>
                        </a:rPr>
                        <a:t>DAC38RF80</a:t>
                      </a:r>
                      <a:endParaRPr lang="en-US" sz="1200" dirty="0">
                        <a:effectLst/>
                        <a:latin typeface="Arial Black" panose="020B0A04020102020204" pitchFamily="34" charset="0"/>
                        <a:ea typeface="Calibri"/>
                        <a:cs typeface="Times New Roman"/>
                      </a:endParaRPr>
                    </a:p>
                  </a:txBody>
                  <a:tcPr marL="8735" marR="8735" marT="11647" marB="0" anchor="ctr">
                    <a:lnR w="12700" cap="flat" cmpd="sng" algn="ctr">
                      <a:solidFill>
                        <a:schemeClr val="tx1"/>
                      </a:solidFill>
                      <a:prstDash val="solid"/>
                      <a:round/>
                      <a:headEnd type="none" w="med" len="med"/>
                      <a:tailEnd type="none" w="med" len="med"/>
                    </a:lnR>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1.25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SE balun</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9.0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2</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 9 GHz</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6x-24x</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4877">
                <a:tc>
                  <a:txBody>
                    <a:bodyPr/>
                    <a:lstStyle/>
                    <a:p>
                      <a:pPr marL="0" marR="0" algn="ctr">
                        <a:spcBef>
                          <a:spcPts val="0"/>
                        </a:spcBef>
                        <a:spcAft>
                          <a:spcPts val="0"/>
                        </a:spcAft>
                      </a:pPr>
                      <a:r>
                        <a:rPr lang="en-US" sz="1200" dirty="0">
                          <a:effectLst/>
                          <a:latin typeface="Arial Black" panose="020B0A04020102020204" pitchFamily="34" charset="0"/>
                        </a:rPr>
                        <a:t>DAC38RF86</a:t>
                      </a:r>
                      <a:endParaRPr lang="en-US" sz="1200" dirty="0">
                        <a:effectLst/>
                        <a:latin typeface="Arial Black" panose="020B0A04020102020204" pitchFamily="34" charset="0"/>
                        <a:ea typeface="Calibri"/>
                        <a:cs typeface="Times New Roman"/>
                      </a:endParaRPr>
                    </a:p>
                  </a:txBody>
                  <a:tcPr marL="8735" marR="8735" marT="11647" marB="0" anchor="ctr">
                    <a:lnR w="12700" cap="flat" cmpd="sng" algn="ctr">
                      <a:solidFill>
                        <a:schemeClr val="tx1"/>
                      </a:solidFill>
                      <a:prstDash val="solid"/>
                      <a:round/>
                      <a:headEnd type="none" w="med" len="med"/>
                      <a:tailEnd type="none" w="med" len="med"/>
                    </a:lnR>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1.25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SE balun</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9.0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2</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9 GHz low</a:t>
                      </a:r>
                      <a:r>
                        <a:rPr lang="en-US" sz="1300" baseline="0" dirty="0">
                          <a:effectLst/>
                          <a:latin typeface="+mn-lt"/>
                        </a:rPr>
                        <a:t> noise</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6x-24x</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4877">
                <a:tc>
                  <a:txBody>
                    <a:bodyPr/>
                    <a:lstStyle/>
                    <a:p>
                      <a:pPr marL="0" marR="0" algn="ctr">
                        <a:spcBef>
                          <a:spcPts val="0"/>
                        </a:spcBef>
                        <a:spcAft>
                          <a:spcPts val="0"/>
                        </a:spcAft>
                      </a:pPr>
                      <a:r>
                        <a:rPr lang="en-US" sz="1200" dirty="0">
                          <a:effectLst/>
                          <a:latin typeface="Arial Black" panose="020B0A04020102020204" pitchFamily="34" charset="0"/>
                        </a:rPr>
                        <a:t>DAC38RF87</a:t>
                      </a:r>
                      <a:endParaRPr lang="en-US" sz="1200" dirty="0">
                        <a:effectLst/>
                        <a:latin typeface="Arial Black" panose="020B0A04020102020204" pitchFamily="34" charset="0"/>
                        <a:ea typeface="Calibri"/>
                        <a:cs typeface="Times New Roman"/>
                      </a:endParaRPr>
                    </a:p>
                  </a:txBody>
                  <a:tcPr marL="8735" marR="8735" marT="11647" marB="0" anchor="ctr">
                    <a:lnR w="12700" cap="flat" cmpd="sng" algn="ctr">
                      <a:solidFill>
                        <a:schemeClr val="tx1"/>
                      </a:solidFill>
                      <a:prstDash val="solid"/>
                      <a:round/>
                      <a:headEnd type="none" w="med" len="med"/>
                      <a:tailEnd type="none" w="med" len="med"/>
                    </a:lnR>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1.25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SE balun</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9.0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2</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 GHz low noise</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6x-24x</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4877">
                <a:tc>
                  <a:txBody>
                    <a:bodyPr/>
                    <a:lstStyle/>
                    <a:p>
                      <a:pPr marL="0" marR="0" algn="ctr">
                        <a:spcBef>
                          <a:spcPts val="0"/>
                        </a:spcBef>
                        <a:spcAft>
                          <a:spcPts val="0"/>
                        </a:spcAft>
                      </a:pPr>
                      <a:r>
                        <a:rPr lang="en-US" sz="1200" dirty="0">
                          <a:effectLst/>
                          <a:latin typeface="Arial Black" panose="020B0A04020102020204" pitchFamily="34" charset="0"/>
                        </a:rPr>
                        <a:t>DAC38RF93</a:t>
                      </a:r>
                      <a:endParaRPr lang="en-US" sz="1200" dirty="0">
                        <a:effectLst/>
                        <a:latin typeface="Arial Black" panose="020B0A04020102020204" pitchFamily="34" charset="0"/>
                        <a:ea typeface="Calibri"/>
                        <a:cs typeface="Times New Roman"/>
                      </a:endParaRPr>
                    </a:p>
                  </a:txBody>
                  <a:tcPr marL="8735" marR="8735" marT="11647" marB="0" anchor="ctr">
                    <a:lnR w="12700" cap="flat" cmpd="sng" algn="ctr">
                      <a:solidFill>
                        <a:schemeClr val="tx1"/>
                      </a:solidFill>
                      <a:prstDash val="solid"/>
                      <a:round/>
                      <a:headEnd type="none" w="med" len="med"/>
                      <a:tailEnd type="none" w="med" len="med"/>
                    </a:lnR>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algn="ctr">
                        <a:spcBef>
                          <a:spcPts val="0"/>
                        </a:spcBef>
                        <a:spcAft>
                          <a:spcPts val="0"/>
                        </a:spcAft>
                      </a:pPr>
                      <a:r>
                        <a:rPr lang="en-US" sz="1300" dirty="0">
                          <a:effectLst/>
                          <a:latin typeface="+mn-lt"/>
                          <a:ea typeface="Calibri"/>
                          <a:cs typeface="Times New Roman"/>
                        </a:rPr>
                        <a:t>Narrow</a:t>
                      </a:r>
                    </a:p>
                    <a:p>
                      <a:pPr marL="0" marR="0" algn="ctr">
                        <a:spcBef>
                          <a:spcPts val="0"/>
                        </a:spcBef>
                        <a:spcAft>
                          <a:spcPts val="0"/>
                        </a:spcAft>
                      </a:pPr>
                      <a:r>
                        <a:rPr lang="en-US" sz="1300" dirty="0">
                          <a:effectLst/>
                          <a:latin typeface="+mn-lt"/>
                          <a:ea typeface="Calibri"/>
                          <a:cs typeface="Times New Roman"/>
                        </a:rPr>
                        <a:t>(no export</a:t>
                      </a:r>
                      <a:r>
                        <a:rPr lang="en-US" sz="1300" baseline="0" dirty="0">
                          <a:effectLst/>
                          <a:latin typeface="+mn-lt"/>
                          <a:ea typeface="Calibri"/>
                          <a:cs typeface="Times New Roman"/>
                        </a:rPr>
                        <a:t> license)</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750 MSPS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Differential</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9.0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 9 GHz</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12x-24x</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4877">
                <a:tc>
                  <a:txBody>
                    <a:bodyPr/>
                    <a:lstStyle/>
                    <a:p>
                      <a:pPr marL="0" marR="0" algn="ctr">
                        <a:spcBef>
                          <a:spcPts val="0"/>
                        </a:spcBef>
                        <a:spcAft>
                          <a:spcPts val="0"/>
                        </a:spcAft>
                      </a:pPr>
                      <a:r>
                        <a:rPr lang="en-US" sz="1200" dirty="0">
                          <a:effectLst/>
                          <a:latin typeface="Arial Black" panose="020B0A04020102020204" pitchFamily="34" charset="0"/>
                        </a:rPr>
                        <a:t>DAC38RF90</a:t>
                      </a:r>
                      <a:endParaRPr lang="en-US" sz="1200" dirty="0">
                        <a:effectLst/>
                        <a:latin typeface="Arial Black" panose="020B0A04020102020204" pitchFamily="34" charset="0"/>
                        <a:ea typeface="Calibri"/>
                        <a:cs typeface="Times New Roman"/>
                      </a:endParaRPr>
                    </a:p>
                  </a:txBody>
                  <a:tcPr marL="8735" marR="8735" marT="11647" marB="0" anchor="ctr">
                    <a:lnR w="12700" cap="flat" cmpd="sng" algn="ctr">
                      <a:solidFill>
                        <a:schemeClr val="tx1"/>
                      </a:solidFill>
                      <a:prstDash val="solid"/>
                      <a:round/>
                      <a:headEnd type="none" w="med" len="med"/>
                      <a:tailEnd type="none" w="med" len="med"/>
                    </a:lnR>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750 MSPS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SE balun</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9.0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 9 GHz</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12x-24x</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4877">
                <a:tc>
                  <a:txBody>
                    <a:bodyPr/>
                    <a:lstStyle/>
                    <a:p>
                      <a:pPr marL="0" marR="0" algn="ctr">
                        <a:spcBef>
                          <a:spcPts val="0"/>
                        </a:spcBef>
                        <a:spcAft>
                          <a:spcPts val="0"/>
                        </a:spcAft>
                      </a:pPr>
                      <a:r>
                        <a:rPr lang="en-US" sz="1200" dirty="0">
                          <a:effectLst/>
                          <a:latin typeface="Arial Black" panose="020B0A04020102020204" pitchFamily="34" charset="0"/>
                        </a:rPr>
                        <a:t>DAC38RF96</a:t>
                      </a:r>
                      <a:endParaRPr lang="en-US" sz="1200" dirty="0">
                        <a:effectLst/>
                        <a:latin typeface="Arial Black" panose="020B0A04020102020204" pitchFamily="34" charset="0"/>
                        <a:ea typeface="Calibri"/>
                        <a:cs typeface="Times New Roman"/>
                      </a:endParaRPr>
                    </a:p>
                  </a:txBody>
                  <a:tcPr marL="8735" marR="8735" marT="11647" marB="0" anchor="ctr">
                    <a:lnR w="12700" cap="flat" cmpd="sng" algn="ctr">
                      <a:solidFill>
                        <a:schemeClr val="tx1"/>
                      </a:solidFill>
                      <a:prstDash val="solid"/>
                      <a:round/>
                      <a:headEnd type="none" w="med" len="med"/>
                      <a:tailEnd type="none" w="med" len="med"/>
                    </a:lnR>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750 MSPS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SE balun</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9.0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9 GHz low noise</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12x-24x</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94877">
                <a:tc>
                  <a:txBody>
                    <a:bodyPr/>
                    <a:lstStyle/>
                    <a:p>
                      <a:pPr marL="0" marR="0" algn="ctr">
                        <a:spcBef>
                          <a:spcPts val="0"/>
                        </a:spcBef>
                        <a:spcAft>
                          <a:spcPts val="0"/>
                        </a:spcAft>
                      </a:pPr>
                      <a:r>
                        <a:rPr lang="en-US" sz="1200" dirty="0">
                          <a:effectLst/>
                          <a:latin typeface="Arial Black" panose="020B0A04020102020204" pitchFamily="34" charset="0"/>
                        </a:rPr>
                        <a:t>DAC38RF97</a:t>
                      </a:r>
                      <a:endParaRPr lang="en-US" sz="1200" dirty="0">
                        <a:effectLst/>
                        <a:latin typeface="Arial Black" panose="020B0A04020102020204" pitchFamily="34" charset="0"/>
                        <a:ea typeface="Calibri"/>
                        <a:cs typeface="Times New Roman"/>
                      </a:endParaRPr>
                    </a:p>
                  </a:txBody>
                  <a:tcPr marL="8735" marR="8735" marT="11647" marB="0" anchor="ctr">
                    <a:lnR w="12700" cap="flat" cmpd="sng" algn="ctr">
                      <a:solidFill>
                        <a:schemeClr val="tx1"/>
                      </a:solidFill>
                      <a:prstDash val="solid"/>
                      <a:round/>
                      <a:headEnd type="none" w="med" len="med"/>
                      <a:tailEnd type="none" w="med" len="med"/>
                    </a:lnR>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a:effectLst/>
                          <a:latin typeface="+mn-lt"/>
                        </a:rPr>
                        <a:t>750 MSPS</a:t>
                      </a:r>
                      <a:endParaRPr lang="en-US" sz="130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SE balun </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9.0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 GHz </a:t>
                      </a:r>
                      <a:r>
                        <a:rPr lang="en-US" sz="1300">
                          <a:effectLst/>
                          <a:latin typeface="+mn-lt"/>
                        </a:rPr>
                        <a:t>low noise</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12x-24x</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94877">
                <a:tc>
                  <a:txBody>
                    <a:bodyPr/>
                    <a:lstStyle/>
                    <a:p>
                      <a:pPr marL="0" marR="0" algn="ctr">
                        <a:spcBef>
                          <a:spcPts val="0"/>
                        </a:spcBef>
                        <a:spcAft>
                          <a:spcPts val="0"/>
                        </a:spcAft>
                      </a:pPr>
                      <a:r>
                        <a:rPr lang="en-US" sz="1200" dirty="0">
                          <a:effectLst/>
                          <a:latin typeface="Arial Black" panose="020B0A04020102020204" pitchFamily="34" charset="0"/>
                        </a:rPr>
                        <a:t>DAC38RF85</a:t>
                      </a:r>
                      <a:endParaRPr lang="en-US" sz="1200" dirty="0">
                        <a:effectLst/>
                        <a:latin typeface="Arial Black" panose="020B0A04020102020204" pitchFamily="34" charset="0"/>
                        <a:ea typeface="Calibri"/>
                        <a:cs typeface="Times New Roman"/>
                      </a:endParaRPr>
                    </a:p>
                  </a:txBody>
                  <a:tcPr marL="8735" marR="8735" marT="11647" marB="0" anchor="ctr">
                    <a:lnR w="12700" cap="flat" cmpd="sng" algn="ctr">
                      <a:solidFill>
                        <a:schemeClr val="tx1"/>
                      </a:solidFill>
                      <a:prstDash val="solid"/>
                      <a:round/>
                      <a:headEnd type="none" w="med" len="med"/>
                      <a:tailEnd type="none" w="med" len="med"/>
                    </a:lnR>
                  </a:tcPr>
                </a:tc>
                <a:tc rowSpan="2">
                  <a:txBody>
                    <a:bodyPr/>
                    <a:lstStyle/>
                    <a:p>
                      <a:pPr marL="0" marR="0" algn="ctr">
                        <a:spcBef>
                          <a:spcPts val="0"/>
                        </a:spcBef>
                        <a:spcAft>
                          <a:spcPts val="0"/>
                        </a:spcAft>
                      </a:pPr>
                      <a:r>
                        <a:rPr lang="en-US" sz="1300" dirty="0">
                          <a:effectLst/>
                          <a:latin typeface="+mn-lt"/>
                        </a:rPr>
                        <a:t>1</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300" dirty="0">
                          <a:effectLst/>
                          <a:latin typeface="+mn-lt"/>
                          <a:ea typeface="Calibri"/>
                          <a:cs typeface="Times New Roman"/>
                        </a:rPr>
                        <a:t>Standard</a:t>
                      </a:r>
                    </a:p>
                    <a:p>
                      <a:pPr marL="0" marR="0" algn="ctr">
                        <a:spcBef>
                          <a:spcPts val="0"/>
                        </a:spcBef>
                        <a:spcAft>
                          <a:spcPts val="0"/>
                        </a:spcAft>
                      </a:pPr>
                      <a:r>
                        <a:rPr lang="en-US" sz="1300" dirty="0">
                          <a:effectLst/>
                          <a:latin typeface="+mn-lt"/>
                          <a:ea typeface="Calibri"/>
                          <a:cs typeface="Times New Roman"/>
                        </a:rPr>
                        <a:t>(no export</a:t>
                      </a:r>
                      <a:r>
                        <a:rPr lang="en-US" sz="1300" baseline="0" dirty="0">
                          <a:effectLst/>
                          <a:latin typeface="+mn-lt"/>
                          <a:ea typeface="Calibri"/>
                          <a:cs typeface="Times New Roman"/>
                        </a:rPr>
                        <a:t> license)</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1.2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Differential</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9.0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2</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 9 GHz</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6x-24x</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15038">
                <a:tc>
                  <a:txBody>
                    <a:bodyPr/>
                    <a:lstStyle/>
                    <a:p>
                      <a:pPr marL="0" marR="0" algn="ctr">
                        <a:spcBef>
                          <a:spcPts val="0"/>
                        </a:spcBef>
                        <a:spcAft>
                          <a:spcPts val="0"/>
                        </a:spcAft>
                      </a:pPr>
                      <a:r>
                        <a:rPr lang="en-US" sz="1200" dirty="0">
                          <a:effectLst/>
                          <a:latin typeface="Arial Black" panose="020B0A04020102020204" pitchFamily="34" charset="0"/>
                        </a:rPr>
                        <a:t>DAC38RF84</a:t>
                      </a:r>
                      <a:endParaRPr lang="en-US" sz="1200" dirty="0">
                        <a:effectLst/>
                        <a:latin typeface="Arial Black" panose="020B0A04020102020204" pitchFamily="34" charset="0"/>
                        <a:ea typeface="Calibri"/>
                        <a:cs typeface="Times New Roman"/>
                      </a:endParaRPr>
                    </a:p>
                  </a:txBody>
                  <a:tcPr marL="8735" marR="8735" marT="11647" marB="0" anchor="ctr">
                    <a:lnR w="12700" cap="flat" cmpd="sng" algn="ctr">
                      <a:solidFill>
                        <a:schemeClr val="tx1"/>
                      </a:solidFill>
                      <a:prstDash val="solid"/>
                      <a:round/>
                      <a:headEnd type="none" w="med" len="med"/>
                      <a:tailEnd type="none" w="med" len="med"/>
                    </a:lnR>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spcBef>
                          <a:spcPts val="0"/>
                        </a:spcBef>
                        <a:spcAft>
                          <a:spcPts val="0"/>
                        </a:spcAft>
                      </a:pPr>
                      <a:endParaRPr lang="en-US" sz="1000" dirty="0">
                        <a:effectLst/>
                        <a:latin typeface="+mn-lt"/>
                        <a:ea typeface="Calibri"/>
                        <a:cs typeface="Times New Roman"/>
                      </a:endParaRPr>
                    </a:p>
                  </a:txBody>
                  <a:tcPr marL="8735" marR="8735" marT="87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1.25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SE balun</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9.0 GSPS</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2</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 9 GHz</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mn-lt"/>
                        </a:rPr>
                        <a:t>6x-24x</a:t>
                      </a:r>
                      <a:endParaRPr lang="en-US" sz="1300" dirty="0">
                        <a:effectLst/>
                        <a:latin typeface="+mn-lt"/>
                        <a:ea typeface="Calibri"/>
                        <a:cs typeface="Times New Roman"/>
                      </a:endParaRPr>
                    </a:p>
                  </a:txBody>
                  <a:tcPr marL="8735" marR="8735" marT="116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653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DAC38RFxx Device Features</a:t>
            </a:r>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11</a:t>
            </a:fld>
            <a:endParaRPr lang="en-US"/>
          </a:p>
        </p:txBody>
      </p:sp>
      <p:sp>
        <p:nvSpPr>
          <p:cNvPr id="12" name="Content Placeholder 11">
            <a:extLst>
              <a:ext uri="{FF2B5EF4-FFF2-40B4-BE49-F238E27FC236}">
                <a16:creationId xmlns:a16="http://schemas.microsoft.com/office/drawing/2014/main" id="{AE70D5C9-FD67-4E85-854F-38AB6F885A9C}"/>
              </a:ext>
            </a:extLst>
          </p:cNvPr>
          <p:cNvSpPr>
            <a:spLocks noGrp="1"/>
          </p:cNvSpPr>
          <p:nvPr>
            <p:ph sz="half" idx="1"/>
          </p:nvPr>
        </p:nvSpPr>
        <p:spPr>
          <a:xfrm>
            <a:off x="5814932" y="1474070"/>
            <a:ext cx="3164038" cy="2457182"/>
          </a:xfrm>
        </p:spPr>
        <p:txBody>
          <a:bodyPr/>
          <a:lstStyle/>
          <a:p>
            <a:pPr marL="0" indent="0">
              <a:buNone/>
            </a:pPr>
            <a:r>
              <a:rPr lang="en-US" dirty="0"/>
              <a:t>Each of the 4 DUCs contain:</a:t>
            </a:r>
          </a:p>
          <a:p>
            <a:r>
              <a:rPr lang="en-US" dirty="0"/>
              <a:t>Individually controllable NCO</a:t>
            </a:r>
          </a:p>
          <a:p>
            <a:r>
              <a:rPr lang="en-US" dirty="0"/>
              <a:t>PA Protection block</a:t>
            </a:r>
          </a:p>
          <a:p>
            <a:r>
              <a:rPr lang="en-US" dirty="0"/>
              <a:t>IQ modulator</a:t>
            </a:r>
          </a:p>
          <a:p>
            <a:r>
              <a:rPr lang="en-US" dirty="0"/>
              <a:t>Summation block</a:t>
            </a:r>
          </a:p>
          <a:p>
            <a:r>
              <a:rPr lang="en-US" dirty="0"/>
              <a:t>Inverse Sinc(x) filter</a:t>
            </a:r>
          </a:p>
          <a:p>
            <a:r>
              <a:rPr lang="en-US" dirty="0"/>
              <a:t>Delay</a:t>
            </a:r>
          </a:p>
          <a:p>
            <a:endParaRPr lang="en-US" dirty="0"/>
          </a:p>
          <a:p>
            <a:pPr lvl="1"/>
            <a:endParaRPr lang="en-US" dirty="0"/>
          </a:p>
        </p:txBody>
      </p:sp>
      <p:graphicFrame>
        <p:nvGraphicFramePr>
          <p:cNvPr id="15" name="Diagram 14">
            <a:extLst>
              <a:ext uri="{FF2B5EF4-FFF2-40B4-BE49-F238E27FC236}">
                <a16:creationId xmlns:a16="http://schemas.microsoft.com/office/drawing/2014/main" id="{0ADA46BB-A960-4F7E-9F96-88D89E76DC49}"/>
              </a:ext>
            </a:extLst>
          </p:cNvPr>
          <p:cNvGraphicFramePr/>
          <p:nvPr>
            <p:extLst>
              <p:ext uri="{D42A27DB-BD31-4B8C-83A1-F6EECF244321}">
                <p14:modId xmlns:p14="http://schemas.microsoft.com/office/powerpoint/2010/main" val="925396318"/>
              </p:ext>
            </p:extLst>
          </p:nvPr>
        </p:nvGraphicFramePr>
        <p:xfrm>
          <a:off x="165030" y="652404"/>
          <a:ext cx="5414812" cy="3891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398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DAC38RFxx Device Features</a:t>
            </a:r>
          </a:p>
        </p:txBody>
      </p:sp>
      <p:sp>
        <p:nvSpPr>
          <p:cNvPr id="3" name="Content Placeholder 2">
            <a:extLst>
              <a:ext uri="{FF2B5EF4-FFF2-40B4-BE49-F238E27FC236}">
                <a16:creationId xmlns:a16="http://schemas.microsoft.com/office/drawing/2014/main" id="{A28D9146-EC24-4893-B20D-8C292C06D570}"/>
              </a:ext>
            </a:extLst>
          </p:cNvPr>
          <p:cNvSpPr>
            <a:spLocks noGrp="1"/>
          </p:cNvSpPr>
          <p:nvPr>
            <p:ph sz="half" idx="1"/>
          </p:nvPr>
        </p:nvSpPr>
        <p:spPr>
          <a:xfrm>
            <a:off x="333375" y="889398"/>
            <a:ext cx="4022521" cy="3519488"/>
          </a:xfrm>
        </p:spPr>
        <p:txBody>
          <a:bodyPr>
            <a:normAutofit/>
          </a:bodyPr>
          <a:lstStyle/>
          <a:p>
            <a:r>
              <a:rPr lang="en-US" b="1" dirty="0"/>
              <a:t>Individually controllable NCO</a:t>
            </a:r>
          </a:p>
          <a:p>
            <a:r>
              <a:rPr lang="en-US" dirty="0"/>
              <a:t>PA Protection block</a:t>
            </a:r>
          </a:p>
          <a:p>
            <a:r>
              <a:rPr lang="en-US" dirty="0"/>
              <a:t>IQ modulator</a:t>
            </a:r>
          </a:p>
          <a:p>
            <a:r>
              <a:rPr lang="en-US" dirty="0"/>
              <a:t>Summation block</a:t>
            </a:r>
          </a:p>
          <a:p>
            <a:r>
              <a:rPr lang="en-US" dirty="0"/>
              <a:t>Inverse Sinc(x) filter</a:t>
            </a:r>
          </a:p>
          <a:p>
            <a:r>
              <a:rPr lang="en-US" dirty="0"/>
              <a:t>Delay</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12</a:t>
            </a:fld>
            <a:endParaRPr lang="en-US"/>
          </a:p>
        </p:txBody>
      </p:sp>
      <p:pic>
        <p:nvPicPr>
          <p:cNvPr id="10" name="Content Placeholder 9">
            <a:extLst>
              <a:ext uri="{FF2B5EF4-FFF2-40B4-BE49-F238E27FC236}">
                <a16:creationId xmlns:a16="http://schemas.microsoft.com/office/drawing/2014/main" id="{9DE3B048-3847-415F-AC44-EFB0F393A3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896" y="1168399"/>
            <a:ext cx="4454729" cy="2684594"/>
          </a:xfrm>
          <a:prstGeom prst="rect">
            <a:avLst/>
          </a:prstGeom>
        </p:spPr>
      </p:pic>
      <p:cxnSp>
        <p:nvCxnSpPr>
          <p:cNvPr id="6" name="Straight Arrow Connector 5">
            <a:extLst>
              <a:ext uri="{FF2B5EF4-FFF2-40B4-BE49-F238E27FC236}">
                <a16:creationId xmlns:a16="http://schemas.microsoft.com/office/drawing/2014/main" id="{BAFFADE5-91C9-489C-91A1-C58443814D31}"/>
              </a:ext>
            </a:extLst>
          </p:cNvPr>
          <p:cNvCxnSpPr>
            <a:cxnSpLocks/>
          </p:cNvCxnSpPr>
          <p:nvPr/>
        </p:nvCxnSpPr>
        <p:spPr>
          <a:xfrm>
            <a:off x="3771066" y="1081261"/>
            <a:ext cx="2589687" cy="3203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7EF5262-E6DA-4885-B52E-FB9C2BC496AC}"/>
              </a:ext>
            </a:extLst>
          </p:cNvPr>
          <p:cNvCxnSpPr>
            <a:cxnSpLocks/>
          </p:cNvCxnSpPr>
          <p:nvPr/>
        </p:nvCxnSpPr>
        <p:spPr>
          <a:xfrm>
            <a:off x="3771066" y="1081261"/>
            <a:ext cx="2589687" cy="253629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DD4C43C-4E09-4968-BA3D-D90115A3C478}"/>
              </a:ext>
            </a:extLst>
          </p:cNvPr>
          <p:cNvSpPr/>
          <p:nvPr/>
        </p:nvSpPr>
        <p:spPr>
          <a:xfrm>
            <a:off x="6423958" y="1301779"/>
            <a:ext cx="422136" cy="1722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FEC3EE-5ACD-43CF-998B-3DDBD4765D4C}"/>
              </a:ext>
            </a:extLst>
          </p:cNvPr>
          <p:cNvSpPr/>
          <p:nvPr/>
        </p:nvSpPr>
        <p:spPr>
          <a:xfrm>
            <a:off x="6423958" y="3559586"/>
            <a:ext cx="422136" cy="1722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5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3200-C78F-43BD-AC78-6A3FC98C9673}"/>
              </a:ext>
            </a:extLst>
          </p:cNvPr>
          <p:cNvSpPr>
            <a:spLocks noGrp="1"/>
          </p:cNvSpPr>
          <p:nvPr>
            <p:ph type="title"/>
          </p:nvPr>
        </p:nvSpPr>
        <p:spPr/>
        <p:txBody>
          <a:bodyPr/>
          <a:lstStyle/>
          <a:p>
            <a:r>
              <a:rPr lang="en-US" dirty="0"/>
              <a:t>DAC38RFxx NCO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37DBC1-0CE6-46E6-A716-6B31C59A46DE}"/>
                  </a:ext>
                </a:extLst>
              </p:cNvPr>
              <p:cNvSpPr>
                <a:spLocks noGrp="1"/>
              </p:cNvSpPr>
              <p:nvPr>
                <p:ph sz="half" idx="1"/>
              </p:nvPr>
            </p:nvSpPr>
            <p:spPr>
              <a:xfrm>
                <a:off x="333375" y="889398"/>
                <a:ext cx="4022521" cy="3519488"/>
              </a:xfrm>
            </p:spPr>
            <p:txBody>
              <a:bodyPr/>
              <a:lstStyle/>
              <a:p>
                <a:r>
                  <a:rPr lang="en-US" dirty="0"/>
                  <a:t>Four individually controllable NCOs</a:t>
                </a:r>
              </a:p>
              <a:p>
                <a:r>
                  <a:rPr lang="en-US" dirty="0"/>
                  <a:t>Each NCO is 48-bit</a:t>
                </a:r>
              </a:p>
              <a:p>
                <a:pPr lvl="1"/>
                <a:r>
                  <a:rPr lang="en-US" dirty="0"/>
                  <a:t>Not coherent (meaning NCO is unable to switch to new frequency and return to original frequency and remain in phase, as if never leaving the original frequency)</a:t>
                </a:r>
              </a:p>
              <a:p>
                <a:r>
                  <a:rPr lang="en-US" dirty="0"/>
                  <a:t>NCO frequency is calculated as:</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𝑁𝐶𝑂</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𝐻𝑧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𝑁𝐶𝑂</m:t>
                              </m:r>
                            </m:sub>
                          </m:sSub>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𝑟𝑒𝑔𝑖𝑠𝑡𝑒𝑟</m:t>
                              </m:r>
                              <m:r>
                                <a:rPr lang="en-US" b="0" i="1" smtClean="0">
                                  <a:latin typeface="Cambria Math" panose="02040503050406030204" pitchFamily="18" charset="0"/>
                                </a:rPr>
                                <m:t> </m:t>
                              </m:r>
                              <m:r>
                                <a:rPr lang="en-US" b="0" i="1" smtClean="0">
                                  <a:latin typeface="Cambria Math" panose="02040503050406030204" pitchFamily="18" charset="0"/>
                                </a:rPr>
                                <m:t>𝑣𝑎𝑙𝑢𝑒</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𝐷𝐴𝐶</m:t>
                              </m:r>
                            </m:sub>
                          </m:sSub>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48</m:t>
                              </m:r>
                            </m:sup>
                          </m:sSup>
                        </m:den>
                      </m:f>
                    </m:oMath>
                  </m:oMathPara>
                </a14:m>
                <a:endParaRPr lang="en-US" b="0"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1037DBC1-0CE6-46E6-A716-6B31C59A46DE}"/>
                  </a:ext>
                </a:extLst>
              </p:cNvPr>
              <p:cNvSpPr>
                <a:spLocks noGrp="1" noRot="1" noChangeAspect="1" noMove="1" noResize="1" noEditPoints="1" noAdjustHandles="1" noChangeArrowheads="1" noChangeShapeType="1" noTextEdit="1"/>
              </p:cNvSpPr>
              <p:nvPr>
                <p:ph sz="half" idx="1"/>
              </p:nvPr>
            </p:nvSpPr>
            <p:spPr>
              <a:xfrm>
                <a:off x="333375" y="889398"/>
                <a:ext cx="4022521" cy="3519488"/>
              </a:xfrm>
              <a:blipFill>
                <a:blip r:embed="rId2"/>
                <a:stretch>
                  <a:fillRect l="-1212" t="-867" r="-197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B3C7A25C-14D1-4A29-9DE4-CFBF54641ED7}"/>
              </a:ext>
            </a:extLst>
          </p:cNvPr>
          <p:cNvSpPr>
            <a:spLocks noGrp="1"/>
          </p:cNvSpPr>
          <p:nvPr>
            <p:ph type="sldNum" sz="quarter" idx="10"/>
          </p:nvPr>
        </p:nvSpPr>
        <p:spPr/>
        <p:txBody>
          <a:bodyPr/>
          <a:lstStyle/>
          <a:p>
            <a:pPr>
              <a:defRPr/>
            </a:pPr>
            <a:fld id="{B53548F6-AAA9-4A8D-A869-511B3DFE3256}" type="slidenum">
              <a:rPr lang="en-US" smtClean="0"/>
              <a:pPr>
                <a:defRPr/>
              </a:pPr>
              <a:t>13</a:t>
            </a:fld>
            <a:endParaRPr lang="en-US"/>
          </a:p>
        </p:txBody>
      </p:sp>
      <p:pic>
        <p:nvPicPr>
          <p:cNvPr id="9" name="Content Placeholder 9">
            <a:extLst>
              <a:ext uri="{FF2B5EF4-FFF2-40B4-BE49-F238E27FC236}">
                <a16:creationId xmlns:a16="http://schemas.microsoft.com/office/drawing/2014/main" id="{927FE5B4-5997-4DE2-85E7-DD8C9FB7D6D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5896" y="1168399"/>
            <a:ext cx="4454729" cy="2684594"/>
          </a:xfrm>
          <a:prstGeom prst="rect">
            <a:avLst/>
          </a:prstGeom>
        </p:spPr>
      </p:pic>
      <p:sp>
        <p:nvSpPr>
          <p:cNvPr id="10" name="Rectangle 9">
            <a:extLst>
              <a:ext uri="{FF2B5EF4-FFF2-40B4-BE49-F238E27FC236}">
                <a16:creationId xmlns:a16="http://schemas.microsoft.com/office/drawing/2014/main" id="{7BA5DB7D-1E61-43FF-83D4-EA4C43128922}"/>
              </a:ext>
            </a:extLst>
          </p:cNvPr>
          <p:cNvSpPr/>
          <p:nvPr/>
        </p:nvSpPr>
        <p:spPr>
          <a:xfrm>
            <a:off x="6423958" y="1301779"/>
            <a:ext cx="422136" cy="1722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34A4D4-5CD1-4DED-A0A2-4D7BD9515D07}"/>
              </a:ext>
            </a:extLst>
          </p:cNvPr>
          <p:cNvSpPr/>
          <p:nvPr/>
        </p:nvSpPr>
        <p:spPr>
          <a:xfrm>
            <a:off x="6423958" y="3559586"/>
            <a:ext cx="422136" cy="1722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931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DAC38RFxx Device Features</a:t>
            </a:r>
          </a:p>
        </p:txBody>
      </p:sp>
      <p:sp>
        <p:nvSpPr>
          <p:cNvPr id="3" name="Content Placeholder 2">
            <a:extLst>
              <a:ext uri="{FF2B5EF4-FFF2-40B4-BE49-F238E27FC236}">
                <a16:creationId xmlns:a16="http://schemas.microsoft.com/office/drawing/2014/main" id="{A28D9146-EC24-4893-B20D-8C292C06D570}"/>
              </a:ext>
            </a:extLst>
          </p:cNvPr>
          <p:cNvSpPr>
            <a:spLocks noGrp="1"/>
          </p:cNvSpPr>
          <p:nvPr>
            <p:ph sz="half" idx="1"/>
          </p:nvPr>
        </p:nvSpPr>
        <p:spPr>
          <a:xfrm>
            <a:off x="333375" y="889398"/>
            <a:ext cx="4022521" cy="3519488"/>
          </a:xfrm>
        </p:spPr>
        <p:txBody>
          <a:bodyPr>
            <a:normAutofit/>
          </a:bodyPr>
          <a:lstStyle/>
          <a:p>
            <a:r>
              <a:rPr lang="en-US" dirty="0"/>
              <a:t>Individually controllable NCO</a:t>
            </a:r>
          </a:p>
          <a:p>
            <a:r>
              <a:rPr lang="en-US" b="1" dirty="0"/>
              <a:t>PA Protection block</a:t>
            </a:r>
          </a:p>
          <a:p>
            <a:r>
              <a:rPr lang="en-US" dirty="0"/>
              <a:t>IQ modulator</a:t>
            </a:r>
          </a:p>
          <a:p>
            <a:r>
              <a:rPr lang="en-US" dirty="0"/>
              <a:t>Summation block</a:t>
            </a:r>
          </a:p>
          <a:p>
            <a:r>
              <a:rPr lang="en-US" dirty="0"/>
              <a:t>Inverse Sinc(x) filter</a:t>
            </a:r>
          </a:p>
          <a:p>
            <a:r>
              <a:rPr lang="en-US" dirty="0"/>
              <a:t>Delay</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14</a:t>
            </a:fld>
            <a:endParaRPr lang="en-US"/>
          </a:p>
        </p:txBody>
      </p:sp>
      <p:pic>
        <p:nvPicPr>
          <p:cNvPr id="10" name="Content Placeholder 9">
            <a:extLst>
              <a:ext uri="{FF2B5EF4-FFF2-40B4-BE49-F238E27FC236}">
                <a16:creationId xmlns:a16="http://schemas.microsoft.com/office/drawing/2014/main" id="{9DE3B048-3847-415F-AC44-EFB0F393A3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896" y="1168399"/>
            <a:ext cx="4454729" cy="2684594"/>
          </a:xfrm>
          <a:prstGeom prst="rect">
            <a:avLst/>
          </a:prstGeom>
        </p:spPr>
      </p:pic>
      <p:cxnSp>
        <p:nvCxnSpPr>
          <p:cNvPr id="6" name="Straight Arrow Connector 5">
            <a:extLst>
              <a:ext uri="{FF2B5EF4-FFF2-40B4-BE49-F238E27FC236}">
                <a16:creationId xmlns:a16="http://schemas.microsoft.com/office/drawing/2014/main" id="{BAFFADE5-91C9-489C-91A1-C58443814D31}"/>
              </a:ext>
            </a:extLst>
          </p:cNvPr>
          <p:cNvCxnSpPr>
            <a:cxnSpLocks/>
          </p:cNvCxnSpPr>
          <p:nvPr/>
        </p:nvCxnSpPr>
        <p:spPr>
          <a:xfrm>
            <a:off x="2716502" y="1401635"/>
            <a:ext cx="2744498" cy="2715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7EF5262-E6DA-4885-B52E-FB9C2BC496AC}"/>
              </a:ext>
            </a:extLst>
          </p:cNvPr>
          <p:cNvCxnSpPr>
            <a:cxnSpLocks/>
          </p:cNvCxnSpPr>
          <p:nvPr/>
        </p:nvCxnSpPr>
        <p:spPr>
          <a:xfrm>
            <a:off x="2716502" y="1401635"/>
            <a:ext cx="2744498" cy="123996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6DE8790-F072-40E0-8EE3-DA805686045C}"/>
              </a:ext>
            </a:extLst>
          </p:cNvPr>
          <p:cNvSpPr/>
          <p:nvPr/>
        </p:nvSpPr>
        <p:spPr>
          <a:xfrm>
            <a:off x="5550040" y="1551809"/>
            <a:ext cx="212585" cy="8992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C41A424-35CB-4176-A10D-B6D719B00307}"/>
              </a:ext>
            </a:extLst>
          </p:cNvPr>
          <p:cNvSpPr/>
          <p:nvPr/>
        </p:nvSpPr>
        <p:spPr>
          <a:xfrm>
            <a:off x="5553355" y="2601274"/>
            <a:ext cx="212585" cy="8834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05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3200-C78F-43BD-AC78-6A3FC98C9673}"/>
              </a:ext>
            </a:extLst>
          </p:cNvPr>
          <p:cNvSpPr>
            <a:spLocks noGrp="1"/>
          </p:cNvSpPr>
          <p:nvPr>
            <p:ph type="title"/>
          </p:nvPr>
        </p:nvSpPr>
        <p:spPr/>
        <p:txBody>
          <a:bodyPr/>
          <a:lstStyle/>
          <a:p>
            <a:r>
              <a:rPr lang="en-US" dirty="0"/>
              <a:t>DAC38RFxx Power Amplifier (PA) Protection</a:t>
            </a:r>
          </a:p>
        </p:txBody>
      </p:sp>
      <p:sp>
        <p:nvSpPr>
          <p:cNvPr id="3" name="Content Placeholder 2">
            <a:extLst>
              <a:ext uri="{FF2B5EF4-FFF2-40B4-BE49-F238E27FC236}">
                <a16:creationId xmlns:a16="http://schemas.microsoft.com/office/drawing/2014/main" id="{1037DBC1-0CE6-46E6-A716-6B31C59A46DE}"/>
              </a:ext>
            </a:extLst>
          </p:cNvPr>
          <p:cNvSpPr>
            <a:spLocks noGrp="1"/>
          </p:cNvSpPr>
          <p:nvPr>
            <p:ph sz="half" idx="1"/>
          </p:nvPr>
        </p:nvSpPr>
        <p:spPr>
          <a:xfrm>
            <a:off x="333375" y="889398"/>
            <a:ext cx="4022521" cy="3519488"/>
          </a:xfrm>
        </p:spPr>
        <p:txBody>
          <a:bodyPr/>
          <a:lstStyle/>
          <a:p>
            <a:r>
              <a:rPr lang="en-US" dirty="0"/>
              <a:t>Important to avoid overdriving output</a:t>
            </a:r>
          </a:p>
          <a:p>
            <a:r>
              <a:rPr lang="en-US" dirty="0"/>
              <a:t>When input data will over-range DAC, PA kicks in to reduce amplitude to avoid saturating on DAC output</a:t>
            </a:r>
          </a:p>
          <a:p>
            <a:endParaRPr lang="en-US" dirty="0"/>
          </a:p>
          <a:p>
            <a:endParaRPr lang="en-US" dirty="0"/>
          </a:p>
        </p:txBody>
      </p:sp>
      <p:sp>
        <p:nvSpPr>
          <p:cNvPr id="5" name="Slide Number Placeholder 4">
            <a:extLst>
              <a:ext uri="{FF2B5EF4-FFF2-40B4-BE49-F238E27FC236}">
                <a16:creationId xmlns:a16="http://schemas.microsoft.com/office/drawing/2014/main" id="{B3C7A25C-14D1-4A29-9DE4-CFBF54641ED7}"/>
              </a:ext>
            </a:extLst>
          </p:cNvPr>
          <p:cNvSpPr>
            <a:spLocks noGrp="1"/>
          </p:cNvSpPr>
          <p:nvPr>
            <p:ph type="sldNum" sz="quarter" idx="10"/>
          </p:nvPr>
        </p:nvSpPr>
        <p:spPr/>
        <p:txBody>
          <a:bodyPr/>
          <a:lstStyle/>
          <a:p>
            <a:pPr>
              <a:defRPr/>
            </a:pPr>
            <a:fld id="{B53548F6-AAA9-4A8D-A869-511B3DFE3256}" type="slidenum">
              <a:rPr lang="en-US" smtClean="0"/>
              <a:pPr>
                <a:defRPr/>
              </a:pPr>
              <a:t>15</a:t>
            </a:fld>
            <a:endParaRPr lang="en-US"/>
          </a:p>
        </p:txBody>
      </p:sp>
      <p:pic>
        <p:nvPicPr>
          <p:cNvPr id="12" name="Content Placeholder 9">
            <a:extLst>
              <a:ext uri="{FF2B5EF4-FFF2-40B4-BE49-F238E27FC236}">
                <a16:creationId xmlns:a16="http://schemas.microsoft.com/office/drawing/2014/main" id="{FDE20C44-FBB2-4A29-BA99-DFB969A3761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896" y="1168399"/>
            <a:ext cx="4454729" cy="2684594"/>
          </a:xfrm>
          <a:prstGeom prst="rect">
            <a:avLst/>
          </a:prstGeom>
        </p:spPr>
      </p:pic>
      <p:sp>
        <p:nvSpPr>
          <p:cNvPr id="13" name="Rectangle 12">
            <a:extLst>
              <a:ext uri="{FF2B5EF4-FFF2-40B4-BE49-F238E27FC236}">
                <a16:creationId xmlns:a16="http://schemas.microsoft.com/office/drawing/2014/main" id="{0C9A0EEC-8BAD-4159-BD3B-963BACBC7875}"/>
              </a:ext>
            </a:extLst>
          </p:cNvPr>
          <p:cNvSpPr/>
          <p:nvPr/>
        </p:nvSpPr>
        <p:spPr>
          <a:xfrm>
            <a:off x="5550040" y="1551809"/>
            <a:ext cx="212585" cy="8992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F8B98F-8E59-481A-A92E-E9910266F94B}"/>
              </a:ext>
            </a:extLst>
          </p:cNvPr>
          <p:cNvSpPr/>
          <p:nvPr/>
        </p:nvSpPr>
        <p:spPr>
          <a:xfrm>
            <a:off x="5553355" y="2601274"/>
            <a:ext cx="212585" cy="8834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54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DAC38RFxx Device Features</a:t>
            </a:r>
          </a:p>
        </p:txBody>
      </p:sp>
      <p:sp>
        <p:nvSpPr>
          <p:cNvPr id="3" name="Content Placeholder 2">
            <a:extLst>
              <a:ext uri="{FF2B5EF4-FFF2-40B4-BE49-F238E27FC236}">
                <a16:creationId xmlns:a16="http://schemas.microsoft.com/office/drawing/2014/main" id="{A28D9146-EC24-4893-B20D-8C292C06D570}"/>
              </a:ext>
            </a:extLst>
          </p:cNvPr>
          <p:cNvSpPr>
            <a:spLocks noGrp="1"/>
          </p:cNvSpPr>
          <p:nvPr>
            <p:ph sz="half" idx="1"/>
          </p:nvPr>
        </p:nvSpPr>
        <p:spPr>
          <a:xfrm>
            <a:off x="333375" y="889398"/>
            <a:ext cx="4022521" cy="3519488"/>
          </a:xfrm>
        </p:spPr>
        <p:txBody>
          <a:bodyPr>
            <a:normAutofit/>
          </a:bodyPr>
          <a:lstStyle/>
          <a:p>
            <a:r>
              <a:rPr lang="en-US" dirty="0"/>
              <a:t>Individually controllable NCO</a:t>
            </a:r>
          </a:p>
          <a:p>
            <a:r>
              <a:rPr lang="en-US" dirty="0"/>
              <a:t>PA Protection block</a:t>
            </a:r>
          </a:p>
          <a:p>
            <a:r>
              <a:rPr lang="en-US" b="1" dirty="0"/>
              <a:t>IQ modulator</a:t>
            </a:r>
          </a:p>
          <a:p>
            <a:r>
              <a:rPr lang="en-US" dirty="0"/>
              <a:t>Summation block</a:t>
            </a:r>
          </a:p>
          <a:p>
            <a:r>
              <a:rPr lang="en-US" dirty="0"/>
              <a:t>Inverse Sinc(x) filter</a:t>
            </a:r>
          </a:p>
          <a:p>
            <a:r>
              <a:rPr lang="en-US" dirty="0"/>
              <a:t>Delay</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16</a:t>
            </a:fld>
            <a:endParaRPr lang="en-US"/>
          </a:p>
        </p:txBody>
      </p:sp>
      <p:pic>
        <p:nvPicPr>
          <p:cNvPr id="10" name="Content Placeholder 9">
            <a:extLst>
              <a:ext uri="{FF2B5EF4-FFF2-40B4-BE49-F238E27FC236}">
                <a16:creationId xmlns:a16="http://schemas.microsoft.com/office/drawing/2014/main" id="{9DE3B048-3847-415F-AC44-EFB0F393A3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896" y="1168399"/>
            <a:ext cx="4454729" cy="2684594"/>
          </a:xfrm>
          <a:prstGeom prst="rect">
            <a:avLst/>
          </a:prstGeom>
        </p:spPr>
      </p:pic>
      <p:cxnSp>
        <p:nvCxnSpPr>
          <p:cNvPr id="6" name="Straight Arrow Connector 5">
            <a:extLst>
              <a:ext uri="{FF2B5EF4-FFF2-40B4-BE49-F238E27FC236}">
                <a16:creationId xmlns:a16="http://schemas.microsoft.com/office/drawing/2014/main" id="{BAFFADE5-91C9-489C-91A1-C58443814D31}"/>
              </a:ext>
            </a:extLst>
          </p:cNvPr>
          <p:cNvCxnSpPr>
            <a:cxnSpLocks/>
          </p:cNvCxnSpPr>
          <p:nvPr/>
        </p:nvCxnSpPr>
        <p:spPr>
          <a:xfrm>
            <a:off x="2035708" y="1788753"/>
            <a:ext cx="4371442" cy="3194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7EF5262-E6DA-4885-B52E-FB9C2BC496AC}"/>
              </a:ext>
            </a:extLst>
          </p:cNvPr>
          <p:cNvCxnSpPr>
            <a:cxnSpLocks/>
          </p:cNvCxnSpPr>
          <p:nvPr/>
        </p:nvCxnSpPr>
        <p:spPr>
          <a:xfrm>
            <a:off x="2035708" y="1788753"/>
            <a:ext cx="4371442" cy="10935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B8A3136-36BA-4537-8501-7593142080A0}"/>
              </a:ext>
            </a:extLst>
          </p:cNvPr>
          <p:cNvSpPr/>
          <p:nvPr/>
        </p:nvSpPr>
        <p:spPr>
          <a:xfrm>
            <a:off x="6524765" y="1607099"/>
            <a:ext cx="233606" cy="6540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C50702-8FC8-49FA-9B14-704B7C1ED62D}"/>
              </a:ext>
            </a:extLst>
          </p:cNvPr>
          <p:cNvSpPr/>
          <p:nvPr/>
        </p:nvSpPr>
        <p:spPr>
          <a:xfrm>
            <a:off x="6520003" y="2774119"/>
            <a:ext cx="233606" cy="6540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3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3200-C78F-43BD-AC78-6A3FC98C9673}"/>
              </a:ext>
            </a:extLst>
          </p:cNvPr>
          <p:cNvSpPr>
            <a:spLocks noGrp="1"/>
          </p:cNvSpPr>
          <p:nvPr>
            <p:ph type="title"/>
          </p:nvPr>
        </p:nvSpPr>
        <p:spPr/>
        <p:txBody>
          <a:bodyPr/>
          <a:lstStyle/>
          <a:p>
            <a:r>
              <a:rPr lang="en-US" dirty="0"/>
              <a:t>DAC38RFxx IQ Modulator</a:t>
            </a:r>
          </a:p>
        </p:txBody>
      </p:sp>
      <p:sp>
        <p:nvSpPr>
          <p:cNvPr id="3" name="Content Placeholder 2">
            <a:extLst>
              <a:ext uri="{FF2B5EF4-FFF2-40B4-BE49-F238E27FC236}">
                <a16:creationId xmlns:a16="http://schemas.microsoft.com/office/drawing/2014/main" id="{1037DBC1-0CE6-46E6-A716-6B31C59A46DE}"/>
              </a:ext>
            </a:extLst>
          </p:cNvPr>
          <p:cNvSpPr>
            <a:spLocks noGrp="1"/>
          </p:cNvSpPr>
          <p:nvPr>
            <p:ph sz="half" idx="1"/>
          </p:nvPr>
        </p:nvSpPr>
        <p:spPr>
          <a:xfrm>
            <a:off x="333375" y="887703"/>
            <a:ext cx="4022521" cy="3521184"/>
          </a:xfrm>
        </p:spPr>
        <p:txBody>
          <a:bodyPr/>
          <a:lstStyle/>
          <a:p>
            <a:r>
              <a:rPr lang="en-US" dirty="0"/>
              <a:t>IQ Mixer:</a:t>
            </a:r>
          </a:p>
          <a:p>
            <a:pPr lvl="1"/>
            <a:r>
              <a:rPr lang="en-US" dirty="0"/>
              <a:t>2 real data input signals (either analog or digital)</a:t>
            </a:r>
          </a:p>
          <a:p>
            <a:pPr lvl="1"/>
            <a:r>
              <a:rPr lang="en-US" dirty="0"/>
              <a:t>Mix one with cosine wave</a:t>
            </a:r>
          </a:p>
          <a:p>
            <a:pPr lvl="1"/>
            <a:r>
              <a:rPr lang="en-US" dirty="0"/>
              <a:t>Mix other with sine wave</a:t>
            </a:r>
          </a:p>
          <a:p>
            <a:pPr lvl="1"/>
            <a:r>
              <a:rPr lang="en-US" dirty="0"/>
              <a:t>Outputs are now both imaginary </a:t>
            </a:r>
            <a:r>
              <a:rPr lang="en-US" b="1" dirty="0"/>
              <a:t>(containing magnitude and phase components) </a:t>
            </a:r>
            <a:r>
              <a:rPr lang="en-US" dirty="0"/>
              <a:t>and level is cut in half after mixing process</a:t>
            </a:r>
          </a:p>
          <a:p>
            <a:pPr lvl="1"/>
            <a:r>
              <a:rPr lang="en-US" dirty="0"/>
              <a:t>DAC38RFxx supports adding 6dB gain after mixing to account for the mixing loss</a:t>
            </a:r>
          </a:p>
          <a:p>
            <a:pPr lvl="1"/>
            <a:endParaRPr lang="en-US" dirty="0"/>
          </a:p>
        </p:txBody>
      </p:sp>
      <p:sp>
        <p:nvSpPr>
          <p:cNvPr id="5" name="Slide Number Placeholder 4">
            <a:extLst>
              <a:ext uri="{FF2B5EF4-FFF2-40B4-BE49-F238E27FC236}">
                <a16:creationId xmlns:a16="http://schemas.microsoft.com/office/drawing/2014/main" id="{B3C7A25C-14D1-4A29-9DE4-CFBF54641ED7}"/>
              </a:ext>
            </a:extLst>
          </p:cNvPr>
          <p:cNvSpPr>
            <a:spLocks noGrp="1"/>
          </p:cNvSpPr>
          <p:nvPr>
            <p:ph type="sldNum" sz="quarter" idx="10"/>
          </p:nvPr>
        </p:nvSpPr>
        <p:spPr/>
        <p:txBody>
          <a:bodyPr/>
          <a:lstStyle/>
          <a:p>
            <a:pPr>
              <a:defRPr/>
            </a:pPr>
            <a:fld id="{B53548F6-AAA9-4A8D-A869-511B3DFE3256}" type="slidenum">
              <a:rPr lang="en-US" smtClean="0"/>
              <a:pPr>
                <a:defRPr/>
              </a:pPr>
              <a:t>17</a:t>
            </a:fld>
            <a:endParaRPr lang="en-US"/>
          </a:p>
        </p:txBody>
      </p:sp>
      <p:sp>
        <p:nvSpPr>
          <p:cNvPr id="6" name="Rectangle 5">
            <a:extLst>
              <a:ext uri="{FF2B5EF4-FFF2-40B4-BE49-F238E27FC236}">
                <a16:creationId xmlns:a16="http://schemas.microsoft.com/office/drawing/2014/main" id="{69627A87-EA4D-45FE-BE22-8EB7FC174770}"/>
              </a:ext>
            </a:extLst>
          </p:cNvPr>
          <p:cNvSpPr/>
          <p:nvPr/>
        </p:nvSpPr>
        <p:spPr>
          <a:xfrm>
            <a:off x="6194135" y="3200348"/>
            <a:ext cx="1148071" cy="200055"/>
          </a:xfrm>
          <a:prstGeom prst="rect">
            <a:avLst/>
          </a:prstGeom>
        </p:spPr>
        <p:txBody>
          <a:bodyPr wrap="none">
            <a:spAutoFit/>
          </a:bodyPr>
          <a:lstStyle/>
          <a:p>
            <a:r>
              <a:rPr lang="en-US" sz="700" dirty="0"/>
              <a:t>Credit: Marki Microwave</a:t>
            </a:r>
          </a:p>
        </p:txBody>
      </p:sp>
      <p:pic>
        <p:nvPicPr>
          <p:cNvPr id="12" name="Picture 11">
            <a:extLst>
              <a:ext uri="{FF2B5EF4-FFF2-40B4-BE49-F238E27FC236}">
                <a16:creationId xmlns:a16="http://schemas.microsoft.com/office/drawing/2014/main" id="{52C96A4B-E787-44DD-A404-4EBF0A1AA2EF}"/>
              </a:ext>
            </a:extLst>
          </p:cNvPr>
          <p:cNvPicPr>
            <a:picLocks noChangeAspect="1"/>
          </p:cNvPicPr>
          <p:nvPr/>
        </p:nvPicPr>
        <p:blipFill>
          <a:blip r:embed="rId2"/>
          <a:stretch>
            <a:fillRect/>
          </a:stretch>
        </p:blipFill>
        <p:spPr>
          <a:xfrm>
            <a:off x="4945770" y="1118468"/>
            <a:ext cx="3310411" cy="2081880"/>
          </a:xfrm>
          <a:prstGeom prst="rect">
            <a:avLst/>
          </a:prstGeom>
        </p:spPr>
      </p:pic>
    </p:spTree>
    <p:extLst>
      <p:ext uri="{BB962C8B-B14F-4D97-AF65-F5344CB8AC3E}">
        <p14:creationId xmlns:p14="http://schemas.microsoft.com/office/powerpoint/2010/main" val="2018864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DAC38RFxx Device Features</a:t>
            </a:r>
          </a:p>
        </p:txBody>
      </p:sp>
      <p:sp>
        <p:nvSpPr>
          <p:cNvPr id="3" name="Content Placeholder 2">
            <a:extLst>
              <a:ext uri="{FF2B5EF4-FFF2-40B4-BE49-F238E27FC236}">
                <a16:creationId xmlns:a16="http://schemas.microsoft.com/office/drawing/2014/main" id="{A28D9146-EC24-4893-B20D-8C292C06D570}"/>
              </a:ext>
            </a:extLst>
          </p:cNvPr>
          <p:cNvSpPr>
            <a:spLocks noGrp="1"/>
          </p:cNvSpPr>
          <p:nvPr>
            <p:ph sz="half" idx="1"/>
          </p:nvPr>
        </p:nvSpPr>
        <p:spPr>
          <a:xfrm>
            <a:off x="333375" y="889398"/>
            <a:ext cx="4022521" cy="3519488"/>
          </a:xfrm>
        </p:spPr>
        <p:txBody>
          <a:bodyPr>
            <a:normAutofit/>
          </a:bodyPr>
          <a:lstStyle/>
          <a:p>
            <a:r>
              <a:rPr lang="en-US" dirty="0"/>
              <a:t>Individually controllable NCO</a:t>
            </a:r>
          </a:p>
          <a:p>
            <a:r>
              <a:rPr lang="en-US" dirty="0"/>
              <a:t>PA Protection block</a:t>
            </a:r>
          </a:p>
          <a:p>
            <a:r>
              <a:rPr lang="en-US" dirty="0"/>
              <a:t>IQ modulator</a:t>
            </a:r>
          </a:p>
          <a:p>
            <a:r>
              <a:rPr lang="en-US" b="1" dirty="0"/>
              <a:t>Summation block</a:t>
            </a:r>
          </a:p>
          <a:p>
            <a:r>
              <a:rPr lang="en-US" dirty="0"/>
              <a:t>Inverse Sinc(x) filter</a:t>
            </a:r>
          </a:p>
          <a:p>
            <a:r>
              <a:rPr lang="en-US" dirty="0"/>
              <a:t>Delay</a:t>
            </a:r>
          </a:p>
          <a:p>
            <a:pPr marL="0" indent="0">
              <a:buNone/>
            </a:pPr>
            <a:endParaRPr lang="en-US" dirty="0"/>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18</a:t>
            </a:fld>
            <a:endParaRPr lang="en-US"/>
          </a:p>
        </p:txBody>
      </p:sp>
      <p:pic>
        <p:nvPicPr>
          <p:cNvPr id="10" name="Content Placeholder 9">
            <a:extLst>
              <a:ext uri="{FF2B5EF4-FFF2-40B4-BE49-F238E27FC236}">
                <a16:creationId xmlns:a16="http://schemas.microsoft.com/office/drawing/2014/main" id="{9DE3B048-3847-415F-AC44-EFB0F393A3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896" y="1168399"/>
            <a:ext cx="4454729" cy="2684594"/>
          </a:xfrm>
          <a:prstGeom prst="rect">
            <a:avLst/>
          </a:prstGeom>
        </p:spPr>
      </p:pic>
      <p:cxnSp>
        <p:nvCxnSpPr>
          <p:cNvPr id="6" name="Straight Arrow Connector 5">
            <a:extLst>
              <a:ext uri="{FF2B5EF4-FFF2-40B4-BE49-F238E27FC236}">
                <a16:creationId xmlns:a16="http://schemas.microsoft.com/office/drawing/2014/main" id="{BAFFADE5-91C9-489C-91A1-C58443814D31}"/>
              </a:ext>
            </a:extLst>
          </p:cNvPr>
          <p:cNvCxnSpPr>
            <a:cxnSpLocks/>
          </p:cNvCxnSpPr>
          <p:nvPr/>
        </p:nvCxnSpPr>
        <p:spPr>
          <a:xfrm>
            <a:off x="2495550" y="2108200"/>
            <a:ext cx="5346700" cy="2222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98B2779-9B78-4252-A6DC-A270A0F7AF1E}"/>
              </a:ext>
            </a:extLst>
          </p:cNvPr>
          <p:cNvSpPr/>
          <p:nvPr/>
        </p:nvSpPr>
        <p:spPr>
          <a:xfrm>
            <a:off x="7928909" y="1806551"/>
            <a:ext cx="181630" cy="14319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363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3200-C78F-43BD-AC78-6A3FC98C9673}"/>
              </a:ext>
            </a:extLst>
          </p:cNvPr>
          <p:cNvSpPr>
            <a:spLocks noGrp="1"/>
          </p:cNvSpPr>
          <p:nvPr>
            <p:ph type="title"/>
          </p:nvPr>
        </p:nvSpPr>
        <p:spPr/>
        <p:txBody>
          <a:bodyPr/>
          <a:lstStyle/>
          <a:p>
            <a:r>
              <a:rPr lang="en-US" dirty="0"/>
              <a:t>DAC38RFxx Summation Block</a:t>
            </a:r>
          </a:p>
        </p:txBody>
      </p:sp>
      <p:sp>
        <p:nvSpPr>
          <p:cNvPr id="3" name="Content Placeholder 2">
            <a:extLst>
              <a:ext uri="{FF2B5EF4-FFF2-40B4-BE49-F238E27FC236}">
                <a16:creationId xmlns:a16="http://schemas.microsoft.com/office/drawing/2014/main" id="{1037DBC1-0CE6-46E6-A716-6B31C59A46DE}"/>
              </a:ext>
            </a:extLst>
          </p:cNvPr>
          <p:cNvSpPr>
            <a:spLocks noGrp="1"/>
          </p:cNvSpPr>
          <p:nvPr>
            <p:ph sz="half" idx="1"/>
          </p:nvPr>
        </p:nvSpPr>
        <p:spPr>
          <a:xfrm>
            <a:off x="333375" y="889398"/>
            <a:ext cx="4022521" cy="3519488"/>
          </a:xfrm>
        </p:spPr>
        <p:txBody>
          <a:bodyPr>
            <a:normAutofit lnSpcReduction="10000"/>
          </a:bodyPr>
          <a:lstStyle/>
          <a:p>
            <a:r>
              <a:rPr lang="en-US" dirty="0"/>
              <a:t>Used for adding output of DUCs (or Multi-DUC) together</a:t>
            </a:r>
          </a:p>
          <a:p>
            <a:r>
              <a:rPr lang="en-US" dirty="0"/>
              <a:t>Useful for 2-IQ Mode (enabling Path AB and Path CD) on each multi-DUC</a:t>
            </a:r>
          </a:p>
          <a:p>
            <a:pPr lvl="1"/>
            <a:r>
              <a:rPr lang="en-US" dirty="0"/>
              <a:t>Allows for combining 2 IQ signals into a single output waveform</a:t>
            </a:r>
          </a:p>
          <a:p>
            <a:pPr lvl="1"/>
            <a:r>
              <a:rPr lang="en-US" dirty="0"/>
              <a:t>Dual band operation at lower output power level (to avoid OVR)</a:t>
            </a:r>
          </a:p>
          <a:p>
            <a:r>
              <a:rPr lang="en-US" dirty="0"/>
              <a:t>Useful in wideband DUC mode</a:t>
            </a:r>
          </a:p>
          <a:p>
            <a:pPr lvl="1"/>
            <a:r>
              <a:rPr lang="en-US" dirty="0"/>
              <a:t>(8-bit only) to transmit I-data through DAC A and Q-data through DAC B</a:t>
            </a:r>
          </a:p>
          <a:p>
            <a:pPr lvl="1"/>
            <a:r>
              <a:rPr lang="en-US" dirty="0"/>
              <a:t>Allows for IQ signals at high data rates which corresponds to high instantaneous bandwidths</a:t>
            </a:r>
          </a:p>
          <a:p>
            <a:endParaRPr lang="en-US" dirty="0"/>
          </a:p>
        </p:txBody>
      </p:sp>
      <p:sp>
        <p:nvSpPr>
          <p:cNvPr id="5" name="Slide Number Placeholder 4">
            <a:extLst>
              <a:ext uri="{FF2B5EF4-FFF2-40B4-BE49-F238E27FC236}">
                <a16:creationId xmlns:a16="http://schemas.microsoft.com/office/drawing/2014/main" id="{B3C7A25C-14D1-4A29-9DE4-CFBF54641ED7}"/>
              </a:ext>
            </a:extLst>
          </p:cNvPr>
          <p:cNvSpPr>
            <a:spLocks noGrp="1"/>
          </p:cNvSpPr>
          <p:nvPr>
            <p:ph type="sldNum" sz="quarter" idx="10"/>
          </p:nvPr>
        </p:nvSpPr>
        <p:spPr/>
        <p:txBody>
          <a:bodyPr/>
          <a:lstStyle/>
          <a:p>
            <a:pPr>
              <a:defRPr/>
            </a:pPr>
            <a:fld id="{B53548F6-AAA9-4A8D-A869-511B3DFE3256}" type="slidenum">
              <a:rPr lang="en-US" smtClean="0"/>
              <a:pPr>
                <a:defRPr/>
              </a:pPr>
              <a:t>19</a:t>
            </a:fld>
            <a:endParaRPr lang="en-US"/>
          </a:p>
        </p:txBody>
      </p:sp>
      <p:pic>
        <p:nvPicPr>
          <p:cNvPr id="12" name="Content Placeholder 9">
            <a:extLst>
              <a:ext uri="{FF2B5EF4-FFF2-40B4-BE49-F238E27FC236}">
                <a16:creationId xmlns:a16="http://schemas.microsoft.com/office/drawing/2014/main" id="{1C7AF0A6-3304-414D-A196-B9341775367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896" y="1168399"/>
            <a:ext cx="4454729" cy="2684594"/>
          </a:xfrm>
          <a:prstGeom prst="rect">
            <a:avLst/>
          </a:prstGeom>
        </p:spPr>
      </p:pic>
      <p:sp>
        <p:nvSpPr>
          <p:cNvPr id="13" name="Rectangle 12">
            <a:extLst>
              <a:ext uri="{FF2B5EF4-FFF2-40B4-BE49-F238E27FC236}">
                <a16:creationId xmlns:a16="http://schemas.microsoft.com/office/drawing/2014/main" id="{FF8DC3F1-FDA3-4D08-AF56-6B3FE5F7EA38}"/>
              </a:ext>
            </a:extLst>
          </p:cNvPr>
          <p:cNvSpPr/>
          <p:nvPr/>
        </p:nvSpPr>
        <p:spPr>
          <a:xfrm>
            <a:off x="7928909" y="1806551"/>
            <a:ext cx="181630" cy="14319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788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3BBBFE88-D3C2-470E-A03C-D580D63A5922}"/>
              </a:ext>
            </a:extLst>
          </p:cNvPr>
          <p:cNvPicPr>
            <a:picLocks noGrp="1" noChangeAspect="1"/>
          </p:cNvPicPr>
          <p:nvPr>
            <p:ph sz="half" idx="2"/>
          </p:nvPr>
        </p:nvPicPr>
        <p:blipFill>
          <a:blip r:embed="rId2"/>
          <a:stretch>
            <a:fillRect/>
          </a:stretch>
        </p:blipFill>
        <p:spPr>
          <a:xfrm>
            <a:off x="4643438" y="482514"/>
            <a:ext cx="4157662" cy="3451456"/>
          </a:xfrm>
          <a:prstGeom prst="rect">
            <a:avLst/>
          </a:prstGeom>
        </p:spPr>
      </p:pic>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28D9146-EC24-4893-B20D-8C292C06D570}"/>
              </a:ext>
            </a:extLst>
          </p:cNvPr>
          <p:cNvSpPr>
            <a:spLocks noGrp="1"/>
          </p:cNvSpPr>
          <p:nvPr>
            <p:ph sz="half" idx="1"/>
          </p:nvPr>
        </p:nvSpPr>
        <p:spPr/>
        <p:txBody>
          <a:bodyPr>
            <a:normAutofit/>
          </a:bodyPr>
          <a:lstStyle/>
          <a:p>
            <a:r>
              <a:rPr lang="en-US" dirty="0"/>
              <a:t>Review DAC fundamentals</a:t>
            </a:r>
          </a:p>
          <a:p>
            <a:r>
              <a:rPr lang="en-US" dirty="0"/>
              <a:t>"IF" vs "RF" Devices</a:t>
            </a:r>
          </a:p>
          <a:p>
            <a:r>
              <a:rPr lang="en-US" dirty="0"/>
              <a:t>Typical "RF" DAC applications</a:t>
            </a:r>
          </a:p>
          <a:p>
            <a:r>
              <a:rPr lang="en-US" dirty="0"/>
              <a:t>DAC38RF8x device family/history</a:t>
            </a:r>
          </a:p>
          <a:p>
            <a:r>
              <a:rPr lang="en-US" dirty="0"/>
              <a:t>Main device features</a:t>
            </a:r>
          </a:p>
          <a:p>
            <a:r>
              <a:rPr lang="en-US" dirty="0"/>
              <a:t>EVM Overview</a:t>
            </a:r>
          </a:p>
          <a:p>
            <a:r>
              <a:rPr lang="en-US" dirty="0"/>
              <a:t>SPI-DAC mode</a:t>
            </a:r>
          </a:p>
          <a:p>
            <a:endParaRPr lang="en-US" dirty="0"/>
          </a:p>
          <a:p>
            <a:endParaRPr lang="en-US" dirty="0"/>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2</a:t>
            </a:fld>
            <a:endParaRPr lang="en-US"/>
          </a:p>
        </p:txBody>
      </p:sp>
      <p:sp>
        <p:nvSpPr>
          <p:cNvPr id="14" name="Rectangle 13">
            <a:extLst>
              <a:ext uri="{FF2B5EF4-FFF2-40B4-BE49-F238E27FC236}">
                <a16:creationId xmlns:a16="http://schemas.microsoft.com/office/drawing/2014/main" id="{98F48B62-7EA5-4A93-869D-42F665E20422}"/>
              </a:ext>
            </a:extLst>
          </p:cNvPr>
          <p:cNvSpPr/>
          <p:nvPr/>
        </p:nvSpPr>
        <p:spPr>
          <a:xfrm>
            <a:off x="5132653" y="3940592"/>
            <a:ext cx="3557321" cy="338554"/>
          </a:xfrm>
          <a:prstGeom prst="rect">
            <a:avLst/>
          </a:prstGeom>
        </p:spPr>
        <p:txBody>
          <a:bodyPr wrap="square">
            <a:spAutoFit/>
          </a:bodyPr>
          <a:lstStyle/>
          <a:p>
            <a:pPr algn="ctr"/>
            <a:r>
              <a:rPr lang="en-US" sz="1600" dirty="0"/>
              <a:t>Typical TX/RX signal chain</a:t>
            </a:r>
          </a:p>
        </p:txBody>
      </p:sp>
    </p:spTree>
    <p:extLst>
      <p:ext uri="{BB962C8B-B14F-4D97-AF65-F5344CB8AC3E}">
        <p14:creationId xmlns:p14="http://schemas.microsoft.com/office/powerpoint/2010/main" val="3434915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DAC38RFxx Device Features</a:t>
            </a:r>
          </a:p>
        </p:txBody>
      </p:sp>
      <p:sp>
        <p:nvSpPr>
          <p:cNvPr id="3" name="Content Placeholder 2">
            <a:extLst>
              <a:ext uri="{FF2B5EF4-FFF2-40B4-BE49-F238E27FC236}">
                <a16:creationId xmlns:a16="http://schemas.microsoft.com/office/drawing/2014/main" id="{A28D9146-EC24-4893-B20D-8C292C06D570}"/>
              </a:ext>
            </a:extLst>
          </p:cNvPr>
          <p:cNvSpPr>
            <a:spLocks noGrp="1"/>
          </p:cNvSpPr>
          <p:nvPr>
            <p:ph sz="half" idx="1"/>
          </p:nvPr>
        </p:nvSpPr>
        <p:spPr>
          <a:xfrm>
            <a:off x="333375" y="889398"/>
            <a:ext cx="4022521" cy="3519488"/>
          </a:xfrm>
        </p:spPr>
        <p:txBody>
          <a:bodyPr>
            <a:normAutofit/>
          </a:bodyPr>
          <a:lstStyle/>
          <a:p>
            <a:r>
              <a:rPr lang="en-US" dirty="0"/>
              <a:t>Individually controllable NCO</a:t>
            </a:r>
          </a:p>
          <a:p>
            <a:r>
              <a:rPr lang="en-US" dirty="0"/>
              <a:t>PA Protection block</a:t>
            </a:r>
          </a:p>
          <a:p>
            <a:r>
              <a:rPr lang="en-US" dirty="0"/>
              <a:t>IQ modulator</a:t>
            </a:r>
          </a:p>
          <a:p>
            <a:r>
              <a:rPr lang="en-US" dirty="0"/>
              <a:t>Summation block</a:t>
            </a:r>
          </a:p>
          <a:p>
            <a:r>
              <a:rPr lang="en-US" b="1" dirty="0"/>
              <a:t>Inverse Sinc(x) filter</a:t>
            </a:r>
          </a:p>
          <a:p>
            <a:r>
              <a:rPr lang="en-US" dirty="0"/>
              <a:t>Delay</a:t>
            </a:r>
          </a:p>
          <a:p>
            <a:endParaRPr lang="en-US" b="1" dirty="0"/>
          </a:p>
          <a:p>
            <a:pPr marL="0" indent="0">
              <a:buNone/>
            </a:pPr>
            <a:endParaRPr lang="en-US" dirty="0"/>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20</a:t>
            </a:fld>
            <a:endParaRPr lang="en-US"/>
          </a:p>
        </p:txBody>
      </p:sp>
      <p:pic>
        <p:nvPicPr>
          <p:cNvPr id="10" name="Content Placeholder 9">
            <a:extLst>
              <a:ext uri="{FF2B5EF4-FFF2-40B4-BE49-F238E27FC236}">
                <a16:creationId xmlns:a16="http://schemas.microsoft.com/office/drawing/2014/main" id="{9DE3B048-3847-415F-AC44-EFB0F393A3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896" y="1168399"/>
            <a:ext cx="4454729" cy="2684594"/>
          </a:xfrm>
          <a:prstGeom prst="rect">
            <a:avLst/>
          </a:prstGeom>
        </p:spPr>
      </p:pic>
      <p:cxnSp>
        <p:nvCxnSpPr>
          <p:cNvPr id="6" name="Straight Arrow Connector 5">
            <a:extLst>
              <a:ext uri="{FF2B5EF4-FFF2-40B4-BE49-F238E27FC236}">
                <a16:creationId xmlns:a16="http://schemas.microsoft.com/office/drawing/2014/main" id="{BAFFADE5-91C9-489C-91A1-C58443814D31}"/>
              </a:ext>
            </a:extLst>
          </p:cNvPr>
          <p:cNvCxnSpPr>
            <a:cxnSpLocks/>
          </p:cNvCxnSpPr>
          <p:nvPr/>
        </p:nvCxnSpPr>
        <p:spPr>
          <a:xfrm flipV="1">
            <a:off x="2756549" y="2012156"/>
            <a:ext cx="4228451" cy="47069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C780F79-BA3C-4CBB-B980-D7AC8DACEB05}"/>
              </a:ext>
            </a:extLst>
          </p:cNvPr>
          <p:cNvSpPr/>
          <p:nvPr/>
        </p:nvSpPr>
        <p:spPr>
          <a:xfrm>
            <a:off x="7053263" y="1757363"/>
            <a:ext cx="254793" cy="2547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24B1E8-D396-40F6-ACB8-6AF1CD04E6E9}"/>
              </a:ext>
            </a:extLst>
          </p:cNvPr>
          <p:cNvSpPr/>
          <p:nvPr/>
        </p:nvSpPr>
        <p:spPr>
          <a:xfrm>
            <a:off x="7053263" y="2978944"/>
            <a:ext cx="254793" cy="2547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2E6C6B26-13EF-4250-BDDC-0120CEEB39BA}"/>
              </a:ext>
            </a:extLst>
          </p:cNvPr>
          <p:cNvCxnSpPr>
            <a:cxnSpLocks/>
          </p:cNvCxnSpPr>
          <p:nvPr/>
        </p:nvCxnSpPr>
        <p:spPr>
          <a:xfrm>
            <a:off x="2756549" y="2482850"/>
            <a:ext cx="4228451" cy="5259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542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18ED0BB8-050D-4F10-8425-2D0F39FA8AB2}"/>
              </a:ext>
            </a:extLst>
          </p:cNvPr>
          <p:cNvPicPr>
            <a:picLocks noGrp="1" noChangeAspect="1"/>
          </p:cNvPicPr>
          <p:nvPr>
            <p:ph sz="half" idx="2"/>
          </p:nvPr>
        </p:nvPicPr>
        <p:blipFill>
          <a:blip r:embed="rId2"/>
          <a:stretch>
            <a:fillRect/>
          </a:stretch>
        </p:blipFill>
        <p:spPr>
          <a:xfrm>
            <a:off x="4652963" y="889398"/>
            <a:ext cx="4157662" cy="2969274"/>
          </a:xfrm>
          <a:prstGeom prst="rect">
            <a:avLst/>
          </a:prstGeom>
        </p:spPr>
      </p:pic>
      <p:sp>
        <p:nvSpPr>
          <p:cNvPr id="2" name="Title 1">
            <a:extLst>
              <a:ext uri="{FF2B5EF4-FFF2-40B4-BE49-F238E27FC236}">
                <a16:creationId xmlns:a16="http://schemas.microsoft.com/office/drawing/2014/main" id="{9AB33200-C78F-43BD-AC78-6A3FC98C9673}"/>
              </a:ext>
            </a:extLst>
          </p:cNvPr>
          <p:cNvSpPr>
            <a:spLocks noGrp="1"/>
          </p:cNvSpPr>
          <p:nvPr>
            <p:ph type="title"/>
          </p:nvPr>
        </p:nvSpPr>
        <p:spPr/>
        <p:txBody>
          <a:bodyPr/>
          <a:lstStyle/>
          <a:p>
            <a:r>
              <a:rPr lang="en-US" dirty="0"/>
              <a:t>DAC38RFxx Inverse Sinc Filter</a:t>
            </a:r>
          </a:p>
        </p:txBody>
      </p:sp>
      <p:sp>
        <p:nvSpPr>
          <p:cNvPr id="3" name="Content Placeholder 2">
            <a:extLst>
              <a:ext uri="{FF2B5EF4-FFF2-40B4-BE49-F238E27FC236}">
                <a16:creationId xmlns:a16="http://schemas.microsoft.com/office/drawing/2014/main" id="{1037DBC1-0CE6-46E6-A716-6B31C59A46DE}"/>
              </a:ext>
            </a:extLst>
          </p:cNvPr>
          <p:cNvSpPr>
            <a:spLocks noGrp="1"/>
          </p:cNvSpPr>
          <p:nvPr>
            <p:ph sz="half" idx="1"/>
          </p:nvPr>
        </p:nvSpPr>
        <p:spPr>
          <a:xfrm>
            <a:off x="333375" y="889398"/>
            <a:ext cx="4022521" cy="3519488"/>
          </a:xfrm>
        </p:spPr>
        <p:txBody>
          <a:bodyPr/>
          <a:lstStyle/>
          <a:p>
            <a:r>
              <a:rPr lang="en-US" dirty="0"/>
              <a:t>Due to sample-hold architecture of DAC, output BW looks as Sinc(x) function (red)</a:t>
            </a:r>
          </a:p>
          <a:p>
            <a:r>
              <a:rPr lang="en-US" dirty="0"/>
              <a:t>Optional Sinc(x) filter will digitally correct the signal prior to DAC output</a:t>
            </a:r>
          </a:p>
          <a:p>
            <a:r>
              <a:rPr lang="en-US" dirty="0"/>
              <a:t>Uses 9-tap digital FIR filter</a:t>
            </a:r>
          </a:p>
          <a:p>
            <a:endParaRPr lang="en-US" dirty="0"/>
          </a:p>
          <a:p>
            <a:endParaRPr lang="en-US" dirty="0"/>
          </a:p>
        </p:txBody>
      </p:sp>
      <p:sp>
        <p:nvSpPr>
          <p:cNvPr id="5" name="Slide Number Placeholder 4">
            <a:extLst>
              <a:ext uri="{FF2B5EF4-FFF2-40B4-BE49-F238E27FC236}">
                <a16:creationId xmlns:a16="http://schemas.microsoft.com/office/drawing/2014/main" id="{B3C7A25C-14D1-4A29-9DE4-CFBF54641ED7}"/>
              </a:ext>
            </a:extLst>
          </p:cNvPr>
          <p:cNvSpPr>
            <a:spLocks noGrp="1"/>
          </p:cNvSpPr>
          <p:nvPr>
            <p:ph type="sldNum" sz="quarter" idx="10"/>
          </p:nvPr>
        </p:nvSpPr>
        <p:spPr/>
        <p:txBody>
          <a:bodyPr/>
          <a:lstStyle/>
          <a:p>
            <a:pPr>
              <a:defRPr/>
            </a:pPr>
            <a:fld id="{B53548F6-AAA9-4A8D-A869-511B3DFE3256}" type="slidenum">
              <a:rPr lang="en-US" smtClean="0"/>
              <a:pPr>
                <a:defRPr/>
              </a:pPr>
              <a:t>21</a:t>
            </a:fld>
            <a:endParaRPr lang="en-US"/>
          </a:p>
        </p:txBody>
      </p:sp>
      <p:sp>
        <p:nvSpPr>
          <p:cNvPr id="13" name="Rectangle 12">
            <a:extLst>
              <a:ext uri="{FF2B5EF4-FFF2-40B4-BE49-F238E27FC236}">
                <a16:creationId xmlns:a16="http://schemas.microsoft.com/office/drawing/2014/main" id="{E9486560-37EA-40D2-983B-713FFDB494AC}"/>
              </a:ext>
            </a:extLst>
          </p:cNvPr>
          <p:cNvSpPr/>
          <p:nvPr/>
        </p:nvSpPr>
        <p:spPr>
          <a:xfrm>
            <a:off x="4757941" y="997163"/>
            <a:ext cx="1973853" cy="738664"/>
          </a:xfrm>
          <a:prstGeom prst="rect">
            <a:avLst/>
          </a:prstGeom>
          <a:solidFill>
            <a:schemeClr val="bg1"/>
          </a:solidFill>
          <a:ln>
            <a:solidFill>
              <a:schemeClr val="tx1"/>
            </a:solidFill>
          </a:ln>
        </p:spPr>
        <p:txBody>
          <a:bodyPr wrap="square">
            <a:spAutoFit/>
          </a:bodyPr>
          <a:lstStyle/>
          <a:p>
            <a:r>
              <a:rPr lang="en-US" sz="1050" dirty="0"/>
              <a:t>Frequency response of:</a:t>
            </a:r>
          </a:p>
          <a:p>
            <a:pPr marL="171450" indent="-171450">
              <a:buFont typeface="Arial" panose="020B0604020202020204" pitchFamily="34" charset="0"/>
              <a:buChar char="•"/>
            </a:pPr>
            <a:r>
              <a:rPr lang="en-US" sz="1050" dirty="0"/>
              <a:t>Sinc(x) filter (red)</a:t>
            </a:r>
          </a:p>
          <a:p>
            <a:pPr marL="171450" indent="-171450">
              <a:buFont typeface="Arial" panose="020B0604020202020204" pitchFamily="34" charset="0"/>
              <a:buChar char="•"/>
            </a:pPr>
            <a:r>
              <a:rPr lang="en-US" sz="1050" dirty="0"/>
              <a:t>Inverse Sinc(x) filter (blue)</a:t>
            </a:r>
          </a:p>
          <a:p>
            <a:pPr marL="171450" indent="-171450">
              <a:buFont typeface="Arial" panose="020B0604020202020204" pitchFamily="34" charset="0"/>
              <a:buChar char="•"/>
            </a:pPr>
            <a:r>
              <a:rPr lang="en-US" sz="1050" dirty="0"/>
              <a:t>Summation (green)</a:t>
            </a:r>
          </a:p>
        </p:txBody>
      </p:sp>
    </p:spTree>
    <p:extLst>
      <p:ext uri="{BB962C8B-B14F-4D97-AF65-F5344CB8AC3E}">
        <p14:creationId xmlns:p14="http://schemas.microsoft.com/office/powerpoint/2010/main" val="2266049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DAC38RFxx Device Features</a:t>
            </a:r>
          </a:p>
        </p:txBody>
      </p:sp>
      <p:sp>
        <p:nvSpPr>
          <p:cNvPr id="3" name="Content Placeholder 2">
            <a:extLst>
              <a:ext uri="{FF2B5EF4-FFF2-40B4-BE49-F238E27FC236}">
                <a16:creationId xmlns:a16="http://schemas.microsoft.com/office/drawing/2014/main" id="{A28D9146-EC24-4893-B20D-8C292C06D570}"/>
              </a:ext>
            </a:extLst>
          </p:cNvPr>
          <p:cNvSpPr>
            <a:spLocks noGrp="1"/>
          </p:cNvSpPr>
          <p:nvPr>
            <p:ph sz="half" idx="1"/>
          </p:nvPr>
        </p:nvSpPr>
        <p:spPr>
          <a:xfrm>
            <a:off x="333375" y="889398"/>
            <a:ext cx="4022521" cy="3519488"/>
          </a:xfrm>
        </p:spPr>
        <p:txBody>
          <a:bodyPr>
            <a:normAutofit/>
          </a:bodyPr>
          <a:lstStyle/>
          <a:p>
            <a:r>
              <a:rPr lang="en-US" dirty="0"/>
              <a:t>Individually controllable NCO</a:t>
            </a:r>
          </a:p>
          <a:p>
            <a:r>
              <a:rPr lang="en-US" dirty="0"/>
              <a:t>PA Protection block</a:t>
            </a:r>
          </a:p>
          <a:p>
            <a:r>
              <a:rPr lang="en-US" dirty="0"/>
              <a:t>IQ modulator</a:t>
            </a:r>
          </a:p>
          <a:p>
            <a:r>
              <a:rPr lang="en-US" dirty="0"/>
              <a:t>Summation block</a:t>
            </a:r>
          </a:p>
          <a:p>
            <a:r>
              <a:rPr lang="en-US" dirty="0"/>
              <a:t>Inverse Sinc(x) filter</a:t>
            </a:r>
          </a:p>
          <a:p>
            <a:r>
              <a:rPr lang="en-US" b="1" dirty="0"/>
              <a:t>Delay</a:t>
            </a:r>
          </a:p>
          <a:p>
            <a:endParaRPr lang="en-US" b="1" dirty="0"/>
          </a:p>
          <a:p>
            <a:pPr marL="0" indent="0">
              <a:buNone/>
            </a:pPr>
            <a:endParaRPr lang="en-US" dirty="0"/>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22</a:t>
            </a:fld>
            <a:endParaRPr lang="en-US"/>
          </a:p>
        </p:txBody>
      </p:sp>
      <p:pic>
        <p:nvPicPr>
          <p:cNvPr id="10" name="Content Placeholder 9">
            <a:extLst>
              <a:ext uri="{FF2B5EF4-FFF2-40B4-BE49-F238E27FC236}">
                <a16:creationId xmlns:a16="http://schemas.microsoft.com/office/drawing/2014/main" id="{9DE3B048-3847-415F-AC44-EFB0F393A3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896" y="1168399"/>
            <a:ext cx="4454729" cy="2684594"/>
          </a:xfrm>
          <a:prstGeom prst="rect">
            <a:avLst/>
          </a:prstGeom>
        </p:spPr>
      </p:pic>
      <p:sp>
        <p:nvSpPr>
          <p:cNvPr id="11" name="Rectangle 10">
            <a:extLst>
              <a:ext uri="{FF2B5EF4-FFF2-40B4-BE49-F238E27FC236}">
                <a16:creationId xmlns:a16="http://schemas.microsoft.com/office/drawing/2014/main" id="{7924B1E8-D396-40F6-ACB8-6AF1CD04E6E9}"/>
              </a:ext>
            </a:extLst>
          </p:cNvPr>
          <p:cNvSpPr/>
          <p:nvPr/>
        </p:nvSpPr>
        <p:spPr>
          <a:xfrm>
            <a:off x="8302497" y="2348825"/>
            <a:ext cx="254793" cy="2547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2E6C6B26-13EF-4250-BDDC-0120CEEB39BA}"/>
              </a:ext>
            </a:extLst>
          </p:cNvPr>
          <p:cNvCxnSpPr>
            <a:cxnSpLocks/>
          </p:cNvCxnSpPr>
          <p:nvPr/>
        </p:nvCxnSpPr>
        <p:spPr>
          <a:xfrm flipV="1">
            <a:off x="1294844" y="2476222"/>
            <a:ext cx="6994826" cy="3737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251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3200-C78F-43BD-AC78-6A3FC98C9673}"/>
              </a:ext>
            </a:extLst>
          </p:cNvPr>
          <p:cNvSpPr>
            <a:spLocks noGrp="1"/>
          </p:cNvSpPr>
          <p:nvPr>
            <p:ph type="title"/>
          </p:nvPr>
        </p:nvSpPr>
        <p:spPr/>
        <p:txBody>
          <a:bodyPr/>
          <a:lstStyle/>
          <a:p>
            <a:r>
              <a:rPr lang="en-US" dirty="0"/>
              <a:t>DAC38RFxx Delay Options</a:t>
            </a:r>
          </a:p>
        </p:txBody>
      </p:sp>
      <p:sp>
        <p:nvSpPr>
          <p:cNvPr id="3" name="Content Placeholder 2">
            <a:extLst>
              <a:ext uri="{FF2B5EF4-FFF2-40B4-BE49-F238E27FC236}">
                <a16:creationId xmlns:a16="http://schemas.microsoft.com/office/drawing/2014/main" id="{1037DBC1-0CE6-46E6-A716-6B31C59A46DE}"/>
              </a:ext>
            </a:extLst>
          </p:cNvPr>
          <p:cNvSpPr>
            <a:spLocks noGrp="1"/>
          </p:cNvSpPr>
          <p:nvPr>
            <p:ph sz="half" idx="1"/>
          </p:nvPr>
        </p:nvSpPr>
        <p:spPr>
          <a:xfrm>
            <a:off x="333375" y="629047"/>
            <a:ext cx="7616825" cy="678583"/>
          </a:xfrm>
        </p:spPr>
        <p:txBody>
          <a:bodyPr>
            <a:normAutofit fontScale="85000" lnSpcReduction="20000"/>
          </a:bodyPr>
          <a:lstStyle/>
          <a:p>
            <a:r>
              <a:rPr lang="en-US" b="1" dirty="0"/>
              <a:t>Optional output delay by up to 15 clock cycles</a:t>
            </a:r>
          </a:p>
          <a:p>
            <a:r>
              <a:rPr lang="en-US" dirty="0"/>
              <a:t>Delay sysref into the CDRV block (clock dividers) – Not relevant in most applications, mainly used to accommodate poor SYSREF length matching to multiple devices</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B3C7A25C-14D1-4A29-9DE4-CFBF54641ED7}"/>
              </a:ext>
            </a:extLst>
          </p:cNvPr>
          <p:cNvSpPr>
            <a:spLocks noGrp="1"/>
          </p:cNvSpPr>
          <p:nvPr>
            <p:ph type="sldNum" sz="quarter" idx="10"/>
          </p:nvPr>
        </p:nvSpPr>
        <p:spPr/>
        <p:txBody>
          <a:bodyPr/>
          <a:lstStyle/>
          <a:p>
            <a:pPr>
              <a:defRPr/>
            </a:pPr>
            <a:fld id="{B53548F6-AAA9-4A8D-A869-511B3DFE3256}" type="slidenum">
              <a:rPr lang="en-US" smtClean="0"/>
              <a:pPr>
                <a:defRPr/>
              </a:pPr>
              <a:t>23</a:t>
            </a:fld>
            <a:endParaRPr lang="en-US"/>
          </a:p>
        </p:txBody>
      </p:sp>
      <p:pic>
        <p:nvPicPr>
          <p:cNvPr id="7" name="Picture 6">
            <a:extLst>
              <a:ext uri="{FF2B5EF4-FFF2-40B4-BE49-F238E27FC236}">
                <a16:creationId xmlns:a16="http://schemas.microsoft.com/office/drawing/2014/main" id="{6D8933F2-9C76-45F2-81EB-ED7210D68AE9}"/>
              </a:ext>
            </a:extLst>
          </p:cNvPr>
          <p:cNvPicPr>
            <a:picLocks noChangeAspect="1"/>
          </p:cNvPicPr>
          <p:nvPr/>
        </p:nvPicPr>
        <p:blipFill>
          <a:blip r:embed="rId2"/>
          <a:stretch>
            <a:fillRect/>
          </a:stretch>
        </p:blipFill>
        <p:spPr>
          <a:xfrm>
            <a:off x="841176" y="1343520"/>
            <a:ext cx="7239397" cy="3202683"/>
          </a:xfrm>
          <a:prstGeom prst="rect">
            <a:avLst/>
          </a:prstGeom>
          <a:ln>
            <a:solidFill>
              <a:schemeClr val="tx1"/>
            </a:solidFill>
          </a:ln>
        </p:spPr>
      </p:pic>
    </p:spTree>
    <p:extLst>
      <p:ext uri="{BB962C8B-B14F-4D97-AF65-F5344CB8AC3E}">
        <p14:creationId xmlns:p14="http://schemas.microsoft.com/office/powerpoint/2010/main" val="4013047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DAC38RFxx Clocking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8D9146-EC24-4893-B20D-8C292C06D570}"/>
                  </a:ext>
                </a:extLst>
              </p:cNvPr>
              <p:cNvSpPr>
                <a:spLocks noGrp="1"/>
              </p:cNvSpPr>
              <p:nvPr>
                <p:ph sz="half" idx="1"/>
              </p:nvPr>
            </p:nvSpPr>
            <p:spPr>
              <a:xfrm>
                <a:off x="333375" y="889398"/>
                <a:ext cx="4022521" cy="3519488"/>
              </a:xfrm>
            </p:spPr>
            <p:txBody>
              <a:bodyPr>
                <a:normAutofit fontScale="92500" lnSpcReduction="10000"/>
              </a:bodyPr>
              <a:lstStyle/>
              <a:p>
                <a:r>
                  <a:rPr lang="en-US" b="1" dirty="0"/>
                  <a:t>External Clocking</a:t>
                </a:r>
              </a:p>
              <a:p>
                <a:pPr lvl="1"/>
                <a:r>
                  <a:rPr lang="en-US" dirty="0"/>
                  <a:t>Use low phase noise source</a:t>
                </a:r>
              </a:p>
              <a:p>
                <a:pPr lvl="1"/>
                <a:r>
                  <a:rPr lang="en-US" dirty="0"/>
                  <a:t>R&amp;S SMA100B w/ B711 package (ultra low phase noise)</a:t>
                </a:r>
              </a:p>
              <a:p>
                <a:pPr lvl="1"/>
                <a:r>
                  <a:rPr lang="en-US" dirty="0"/>
                  <a:t>Anritsu MG36221A w/ low phase noise package</a:t>
                </a:r>
              </a:p>
              <a:p>
                <a:r>
                  <a:rPr lang="en-US" b="1" dirty="0"/>
                  <a:t>Internal PLL Clock Synthesis</a:t>
                </a:r>
              </a:p>
              <a:p>
                <a:pPr lvl="1"/>
                <a:r>
                  <a:rPr lang="en-US" dirty="0"/>
                  <a:t>6 GHz or 9 GHz VCO</a:t>
                </a:r>
              </a:p>
              <a:p>
                <a:pPr lvl="2"/>
                <a14:m>
                  <m:oMath xmlns:m="http://schemas.openxmlformats.org/officeDocument/2006/math">
                    <m:r>
                      <a:rPr lang="en-US" b="0" i="1" smtClean="0">
                        <a:latin typeface="Cambria Math" panose="02040503050406030204" pitchFamily="18" charset="0"/>
                      </a:rPr>
                      <m:t>𝑉𝐶</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6</m:t>
                        </m:r>
                        <m:r>
                          <a:rPr lang="en-US" b="0" i="1" smtClean="0">
                            <a:latin typeface="Cambria Math" panose="02040503050406030204" pitchFamily="18" charset="0"/>
                          </a:rPr>
                          <m:t>𝐺𝐻𝑧</m:t>
                        </m:r>
                      </m:sub>
                    </m:sSub>
                  </m:oMath>
                </a14:m>
                <a:r>
                  <a:rPr lang="en-US" dirty="0"/>
                  <a:t> range: </a:t>
                </a:r>
                <a:r>
                  <a:rPr lang="en-US" b="1" dirty="0"/>
                  <a:t>5240 MHz – 6720 MHz</a:t>
                </a:r>
              </a:p>
              <a:p>
                <a:pPr lvl="2"/>
                <a14:m>
                  <m:oMath xmlns:m="http://schemas.openxmlformats.org/officeDocument/2006/math">
                    <m:r>
                      <a:rPr lang="en-US" i="1">
                        <a:latin typeface="Cambria Math" panose="02040503050406030204" pitchFamily="18" charset="0"/>
                      </a:rPr>
                      <m:t>𝑉𝐶</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b="0" i="1" smtClean="0">
                            <a:latin typeface="Cambria Math" panose="02040503050406030204" pitchFamily="18" charset="0"/>
                          </a:rPr>
                          <m:t>9</m:t>
                        </m:r>
                        <m:r>
                          <a:rPr lang="en-US" i="1">
                            <a:latin typeface="Cambria Math" panose="02040503050406030204" pitchFamily="18" charset="0"/>
                          </a:rPr>
                          <m:t>𝐺𝐻𝑧</m:t>
                        </m:r>
                      </m:sub>
                    </m:sSub>
                  </m:oMath>
                </a14:m>
                <a:r>
                  <a:rPr lang="en-US" dirty="0"/>
                  <a:t> range: </a:t>
                </a:r>
                <a:r>
                  <a:rPr lang="en-US" b="1" dirty="0"/>
                  <a:t>7960 MHz – 9000 MHz</a:t>
                </a:r>
              </a:p>
              <a:p>
                <a:pPr lvl="1"/>
                <a:r>
                  <a:rPr lang="en-US" dirty="0"/>
                  <a:t>6 GHz or 9 GHz VCO</a:t>
                </a:r>
              </a:p>
              <a:p>
                <a:pPr lvl="2"/>
                <a14:m>
                  <m:oMath xmlns:m="http://schemas.openxmlformats.org/officeDocument/2006/math">
                    <m:r>
                      <a:rPr lang="en-US" i="1">
                        <a:latin typeface="Cambria Math" panose="02040503050406030204" pitchFamily="18" charset="0"/>
                      </a:rPr>
                      <m:t>𝑉𝐶</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b="0" i="1" smtClean="0">
                            <a:latin typeface="Cambria Math" panose="02040503050406030204" pitchFamily="18" charset="0"/>
                          </a:rPr>
                          <m:t>5</m:t>
                        </m:r>
                        <m:r>
                          <a:rPr lang="en-US" i="1">
                            <a:latin typeface="Cambria Math" panose="02040503050406030204" pitchFamily="18" charset="0"/>
                          </a:rPr>
                          <m:t>𝐺𝐻𝑧</m:t>
                        </m:r>
                      </m:sub>
                    </m:sSub>
                  </m:oMath>
                </a14:m>
                <a:r>
                  <a:rPr lang="en-US" dirty="0"/>
                  <a:t> range: </a:t>
                </a:r>
                <a:r>
                  <a:rPr lang="en-US" b="1" dirty="0"/>
                  <a:t>4500 MHz – 5600 MHz</a:t>
                </a:r>
              </a:p>
              <a:p>
                <a:pPr lvl="2"/>
                <a14:m>
                  <m:oMath xmlns:m="http://schemas.openxmlformats.org/officeDocument/2006/math">
                    <m:r>
                      <a:rPr lang="en-US" i="1">
                        <a:latin typeface="Cambria Math" panose="02040503050406030204" pitchFamily="18" charset="0"/>
                      </a:rPr>
                      <m:t>𝑉𝐶</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b="0" i="1" smtClean="0">
                            <a:latin typeface="Cambria Math" panose="02040503050406030204" pitchFamily="18" charset="0"/>
                          </a:rPr>
                          <m:t>7.5</m:t>
                        </m:r>
                        <m:r>
                          <a:rPr lang="en-US" i="1">
                            <a:latin typeface="Cambria Math" panose="02040503050406030204" pitchFamily="18" charset="0"/>
                          </a:rPr>
                          <m:t>𝐺𝐻𝑧</m:t>
                        </m:r>
                      </m:sub>
                    </m:sSub>
                  </m:oMath>
                </a14:m>
                <a:r>
                  <a:rPr lang="en-US" dirty="0"/>
                  <a:t> range: </a:t>
                </a:r>
                <a:r>
                  <a:rPr lang="en-US" b="1" dirty="0"/>
                  <a:t>6600 MHz – 8400 MHz</a:t>
                </a:r>
              </a:p>
              <a:p>
                <a:pPr lvl="1"/>
                <a:r>
                  <a:rPr lang="en-US" dirty="0"/>
                  <a:t>Max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f</m:t>
                        </m:r>
                      </m:e>
                      <m:sub>
                        <m:r>
                          <m:rPr>
                            <m:sty m:val="p"/>
                          </m:rPr>
                          <a:rPr lang="en-US" b="0" i="0" smtClean="0">
                            <a:latin typeface="Cambria Math" panose="02040503050406030204" pitchFamily="18" charset="0"/>
                          </a:rPr>
                          <m:t>ref</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f</m:t>
                        </m:r>
                      </m:e>
                      <m:sub>
                        <m:r>
                          <m:rPr>
                            <m:sty m:val="p"/>
                          </m:rPr>
                          <a:rPr lang="en-US" b="0" i="0" smtClean="0">
                            <a:latin typeface="Cambria Math" panose="02040503050406030204" pitchFamily="18" charset="0"/>
                          </a:rPr>
                          <m:t>VCO</m:t>
                        </m:r>
                      </m:sub>
                    </m:sSub>
                    <m:r>
                      <a:rPr lang="en-US" b="0" i="0" smtClean="0">
                        <a:latin typeface="Cambria Math" panose="02040503050406030204" pitchFamily="18" charset="0"/>
                      </a:rPr>
                      <m:t>/4</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A28D9146-EC24-4893-B20D-8C292C06D570}"/>
                  </a:ext>
                </a:extLst>
              </p:cNvPr>
              <p:cNvSpPr>
                <a:spLocks noGrp="1" noRot="1" noChangeAspect="1" noMove="1" noResize="1" noEditPoints="1" noAdjustHandles="1" noChangeArrowheads="1" noChangeShapeType="1" noTextEdit="1"/>
              </p:cNvSpPr>
              <p:nvPr>
                <p:ph sz="half" idx="1"/>
              </p:nvPr>
            </p:nvSpPr>
            <p:spPr>
              <a:xfrm>
                <a:off x="333375" y="889398"/>
                <a:ext cx="4022521" cy="3519488"/>
              </a:xfrm>
              <a:blipFill>
                <a:blip r:embed="rId2"/>
                <a:stretch>
                  <a:fillRect l="-1061" t="-1386" b="-104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24</a:t>
            </a:fld>
            <a:endParaRPr lang="en-US"/>
          </a:p>
        </p:txBody>
      </p:sp>
      <p:pic>
        <p:nvPicPr>
          <p:cNvPr id="10" name="Content Placeholder 9">
            <a:extLst>
              <a:ext uri="{FF2B5EF4-FFF2-40B4-BE49-F238E27FC236}">
                <a16:creationId xmlns:a16="http://schemas.microsoft.com/office/drawing/2014/main" id="{9DE3B048-3847-415F-AC44-EFB0F393A39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5896" y="1217309"/>
            <a:ext cx="4454729" cy="2586774"/>
          </a:xfrm>
          <a:prstGeom prst="rect">
            <a:avLst/>
          </a:prstGeom>
        </p:spPr>
      </p:pic>
      <p:sp>
        <p:nvSpPr>
          <p:cNvPr id="6" name="Rectangle 5">
            <a:extLst>
              <a:ext uri="{FF2B5EF4-FFF2-40B4-BE49-F238E27FC236}">
                <a16:creationId xmlns:a16="http://schemas.microsoft.com/office/drawing/2014/main" id="{EB62D9ED-6D3C-4B35-AB89-F0E79A25E699}"/>
              </a:ext>
            </a:extLst>
          </p:cNvPr>
          <p:cNvSpPr/>
          <p:nvPr/>
        </p:nvSpPr>
        <p:spPr>
          <a:xfrm>
            <a:off x="4198251" y="1757625"/>
            <a:ext cx="601447" cy="215444"/>
          </a:xfrm>
          <a:prstGeom prst="rect">
            <a:avLst/>
          </a:prstGeom>
        </p:spPr>
        <p:txBody>
          <a:bodyPr wrap="none">
            <a:spAutoFit/>
          </a:bodyPr>
          <a:lstStyle/>
          <a:p>
            <a:r>
              <a:rPr lang="en-US" sz="800" dirty="0"/>
              <a:t>DACCLK</a:t>
            </a:r>
          </a:p>
        </p:txBody>
      </p:sp>
    </p:spTree>
    <p:extLst>
      <p:ext uri="{BB962C8B-B14F-4D97-AF65-F5344CB8AC3E}">
        <p14:creationId xmlns:p14="http://schemas.microsoft.com/office/powerpoint/2010/main" val="4089645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DAC38RFxx Clocking</a:t>
            </a:r>
          </a:p>
        </p:txBody>
      </p:sp>
      <p:sp>
        <p:nvSpPr>
          <p:cNvPr id="3" name="Content Placeholder 2">
            <a:extLst>
              <a:ext uri="{FF2B5EF4-FFF2-40B4-BE49-F238E27FC236}">
                <a16:creationId xmlns:a16="http://schemas.microsoft.com/office/drawing/2014/main" id="{A28D9146-EC24-4893-B20D-8C292C06D570}"/>
              </a:ext>
            </a:extLst>
          </p:cNvPr>
          <p:cNvSpPr>
            <a:spLocks noGrp="1"/>
          </p:cNvSpPr>
          <p:nvPr>
            <p:ph sz="half" idx="1"/>
          </p:nvPr>
        </p:nvSpPr>
        <p:spPr>
          <a:xfrm>
            <a:off x="333375" y="889398"/>
            <a:ext cx="4022521" cy="3519488"/>
          </a:xfrm>
        </p:spPr>
        <p:txBody>
          <a:bodyPr>
            <a:normAutofit/>
          </a:bodyPr>
          <a:lstStyle/>
          <a:p>
            <a:r>
              <a:rPr lang="en-US" b="1" dirty="0"/>
              <a:t>Typically, PLL is good trade-off for MOST customers</a:t>
            </a:r>
          </a:p>
          <a:p>
            <a:pPr lvl="1"/>
            <a:r>
              <a:rPr lang="en-US" dirty="0"/>
              <a:t>Saves customer grief by not requiring a 6 GHz or 9 GHz clock input</a:t>
            </a:r>
          </a:p>
          <a:p>
            <a:r>
              <a:rPr lang="en-US" dirty="0"/>
              <a:t>PLL has two M dividers:</a:t>
            </a:r>
          </a:p>
          <a:p>
            <a:pPr lvl="1"/>
            <a:r>
              <a:rPr lang="en-US" dirty="0"/>
              <a:t>First is </a:t>
            </a:r>
            <a:r>
              <a:rPr lang="en-US" b="1" dirty="0"/>
              <a:t>fixed</a:t>
            </a:r>
            <a:r>
              <a:rPr lang="en-US" dirty="0"/>
              <a:t> at div-by-4</a:t>
            </a:r>
          </a:p>
          <a:p>
            <a:pPr lvl="1"/>
            <a:r>
              <a:rPr lang="en-US" dirty="0"/>
              <a:t>Second is user-defined</a:t>
            </a:r>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25</a:t>
            </a:fld>
            <a:endParaRPr lang="en-US"/>
          </a:p>
        </p:txBody>
      </p:sp>
      <p:pic>
        <p:nvPicPr>
          <p:cNvPr id="10" name="Content Placeholder 9">
            <a:extLst>
              <a:ext uri="{FF2B5EF4-FFF2-40B4-BE49-F238E27FC236}">
                <a16:creationId xmlns:a16="http://schemas.microsoft.com/office/drawing/2014/main" id="{9DE3B048-3847-415F-AC44-EFB0F393A3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896" y="1217309"/>
            <a:ext cx="4454729" cy="2586774"/>
          </a:xfrm>
          <a:prstGeom prst="rect">
            <a:avLst/>
          </a:prstGeom>
        </p:spPr>
      </p:pic>
      <p:cxnSp>
        <p:nvCxnSpPr>
          <p:cNvPr id="6" name="Straight Arrow Connector 5">
            <a:extLst>
              <a:ext uri="{FF2B5EF4-FFF2-40B4-BE49-F238E27FC236}">
                <a16:creationId xmlns:a16="http://schemas.microsoft.com/office/drawing/2014/main" id="{D1FB04CA-D504-4FF0-81E9-5C23816F6031}"/>
              </a:ext>
            </a:extLst>
          </p:cNvPr>
          <p:cNvCxnSpPr>
            <a:cxnSpLocks/>
          </p:cNvCxnSpPr>
          <p:nvPr/>
        </p:nvCxnSpPr>
        <p:spPr>
          <a:xfrm>
            <a:off x="2959100" y="2476500"/>
            <a:ext cx="3975100" cy="584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A7FE579-CC10-4BA9-B970-1751580F8620}"/>
              </a:ext>
            </a:extLst>
          </p:cNvPr>
          <p:cNvSpPr/>
          <p:nvPr/>
        </p:nvSpPr>
        <p:spPr>
          <a:xfrm>
            <a:off x="4198251" y="1757625"/>
            <a:ext cx="601447" cy="215444"/>
          </a:xfrm>
          <a:prstGeom prst="rect">
            <a:avLst/>
          </a:prstGeom>
        </p:spPr>
        <p:txBody>
          <a:bodyPr wrap="none">
            <a:spAutoFit/>
          </a:bodyPr>
          <a:lstStyle/>
          <a:p>
            <a:r>
              <a:rPr lang="en-US" sz="800" dirty="0"/>
              <a:t>DACCLK</a:t>
            </a:r>
          </a:p>
        </p:txBody>
      </p:sp>
    </p:spTree>
    <p:extLst>
      <p:ext uri="{BB962C8B-B14F-4D97-AF65-F5344CB8AC3E}">
        <p14:creationId xmlns:p14="http://schemas.microsoft.com/office/powerpoint/2010/main" val="354800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FB82-E734-4D7E-943B-FC40F4F1CC5A}"/>
              </a:ext>
            </a:extLst>
          </p:cNvPr>
          <p:cNvSpPr>
            <a:spLocks noGrp="1"/>
          </p:cNvSpPr>
          <p:nvPr>
            <p:ph type="title"/>
          </p:nvPr>
        </p:nvSpPr>
        <p:spPr/>
        <p:txBody>
          <a:bodyPr/>
          <a:lstStyle/>
          <a:p>
            <a:r>
              <a:rPr lang="en-US" dirty="0"/>
              <a:t>DAC38RFxx EVM Overview</a:t>
            </a:r>
          </a:p>
        </p:txBody>
      </p:sp>
      <p:sp>
        <p:nvSpPr>
          <p:cNvPr id="4" name="Slide Number Placeholder 3">
            <a:extLst>
              <a:ext uri="{FF2B5EF4-FFF2-40B4-BE49-F238E27FC236}">
                <a16:creationId xmlns:a16="http://schemas.microsoft.com/office/drawing/2014/main" id="{799DADD1-2FC5-46C0-B9E7-9BCFACBCABDF}"/>
              </a:ext>
            </a:extLst>
          </p:cNvPr>
          <p:cNvSpPr>
            <a:spLocks noGrp="1"/>
          </p:cNvSpPr>
          <p:nvPr>
            <p:ph type="sldNum" sz="quarter" idx="10"/>
          </p:nvPr>
        </p:nvSpPr>
        <p:spPr/>
        <p:txBody>
          <a:bodyPr/>
          <a:lstStyle/>
          <a:p>
            <a:pPr>
              <a:defRPr/>
            </a:pPr>
            <a:fld id="{2B97888F-6AF7-4263-B69D-592D8C33BAC7}" type="slidenum">
              <a:rPr lang="en-US" smtClean="0"/>
              <a:pPr>
                <a:defRPr/>
              </a:pPr>
              <a:t>26</a:t>
            </a:fld>
            <a:endParaRPr lang="en-US"/>
          </a:p>
        </p:txBody>
      </p:sp>
      <p:pic>
        <p:nvPicPr>
          <p:cNvPr id="8" name="Content Placeholder 9">
            <a:extLst>
              <a:ext uri="{FF2B5EF4-FFF2-40B4-BE49-F238E27FC236}">
                <a16:creationId xmlns:a16="http://schemas.microsoft.com/office/drawing/2014/main" id="{C31FCBEB-F01E-4108-959E-B7C28DFF7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44284" y="1574718"/>
            <a:ext cx="6550025" cy="2819856"/>
          </a:xfrm>
          <a:prstGeom prst="rect">
            <a:avLst/>
          </a:prstGeom>
          <a:noFill/>
          <a:ln w="9525" algn="ctr">
            <a:noFill/>
            <a:miter lim="800000"/>
            <a:headEnd/>
            <a:tailEnd/>
          </a:ln>
        </p:spPr>
      </p:pic>
      <p:cxnSp>
        <p:nvCxnSpPr>
          <p:cNvPr id="12" name="Straight Arrow Connector 11">
            <a:extLst>
              <a:ext uri="{FF2B5EF4-FFF2-40B4-BE49-F238E27FC236}">
                <a16:creationId xmlns:a16="http://schemas.microsoft.com/office/drawing/2014/main" id="{5DE3739C-0596-4F7B-8F61-DFCBCC50BC0B}"/>
              </a:ext>
            </a:extLst>
          </p:cNvPr>
          <p:cNvCxnSpPr>
            <a:cxnSpLocks/>
          </p:cNvCxnSpPr>
          <p:nvPr/>
        </p:nvCxnSpPr>
        <p:spPr>
          <a:xfrm flipV="1">
            <a:off x="1771650" y="2673350"/>
            <a:ext cx="572634" cy="1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8E4AB069-6E41-4064-B65D-878E5F3E08E7}"/>
              </a:ext>
            </a:extLst>
          </p:cNvPr>
          <p:cNvCxnSpPr>
            <a:cxnSpLocks/>
          </p:cNvCxnSpPr>
          <p:nvPr/>
        </p:nvCxnSpPr>
        <p:spPr>
          <a:xfrm>
            <a:off x="1771650" y="2089150"/>
            <a:ext cx="1949450" cy="11430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FB2CB19-5ACF-45EF-8849-5CD29E78863E}"/>
              </a:ext>
            </a:extLst>
          </p:cNvPr>
          <p:cNvSpPr txBox="1"/>
          <p:nvPr/>
        </p:nvSpPr>
        <p:spPr>
          <a:xfrm>
            <a:off x="801234" y="1821891"/>
            <a:ext cx="1332933" cy="523220"/>
          </a:xfrm>
          <a:prstGeom prst="rect">
            <a:avLst/>
          </a:prstGeom>
          <a:solidFill>
            <a:schemeClr val="bg1"/>
          </a:solidFill>
          <a:ln>
            <a:solidFill>
              <a:schemeClr val="tx1"/>
            </a:solidFill>
          </a:ln>
        </p:spPr>
        <p:txBody>
          <a:bodyPr wrap="square" rtlCol="0">
            <a:spAutoFit/>
          </a:bodyPr>
          <a:lstStyle/>
          <a:p>
            <a:pPr algn="ctr"/>
            <a:r>
              <a:rPr lang="en-US" sz="1600" dirty="0"/>
              <a:t>DAC38RFxx</a:t>
            </a:r>
          </a:p>
          <a:p>
            <a:pPr algn="ctr"/>
            <a:r>
              <a:rPr lang="en-US" sz="1100" dirty="0"/>
              <a:t>(under heatsink)</a:t>
            </a:r>
            <a:endParaRPr lang="en-US" sz="1600" dirty="0"/>
          </a:p>
        </p:txBody>
      </p:sp>
      <p:cxnSp>
        <p:nvCxnSpPr>
          <p:cNvPr id="22" name="Straight Arrow Connector 21">
            <a:extLst>
              <a:ext uri="{FF2B5EF4-FFF2-40B4-BE49-F238E27FC236}">
                <a16:creationId xmlns:a16="http://schemas.microsoft.com/office/drawing/2014/main" id="{B8418B00-35BB-4A1F-9303-DC823FDE62FC}"/>
              </a:ext>
            </a:extLst>
          </p:cNvPr>
          <p:cNvCxnSpPr>
            <a:cxnSpLocks/>
            <a:stCxn id="21" idx="3"/>
          </p:cNvCxnSpPr>
          <p:nvPr/>
        </p:nvCxnSpPr>
        <p:spPr>
          <a:xfrm>
            <a:off x="2211269" y="1162956"/>
            <a:ext cx="565949" cy="606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34AA2C9-BCD1-46F1-8A00-A0879DE1E31E}"/>
              </a:ext>
            </a:extLst>
          </p:cNvPr>
          <p:cNvSpPr txBox="1"/>
          <p:nvPr/>
        </p:nvSpPr>
        <p:spPr>
          <a:xfrm>
            <a:off x="1278103" y="993679"/>
            <a:ext cx="933166" cy="338554"/>
          </a:xfrm>
          <a:prstGeom prst="rect">
            <a:avLst/>
          </a:prstGeom>
          <a:solidFill>
            <a:schemeClr val="bg1"/>
          </a:solidFill>
          <a:ln>
            <a:solidFill>
              <a:schemeClr val="tx1"/>
            </a:solidFill>
          </a:ln>
        </p:spPr>
        <p:txBody>
          <a:bodyPr wrap="square" rtlCol="0">
            <a:spAutoFit/>
          </a:bodyPr>
          <a:lstStyle/>
          <a:p>
            <a:pPr algn="r"/>
            <a:r>
              <a:rPr lang="en-US" sz="1600" dirty="0"/>
              <a:t>5V input</a:t>
            </a:r>
          </a:p>
        </p:txBody>
      </p:sp>
      <p:cxnSp>
        <p:nvCxnSpPr>
          <p:cNvPr id="25" name="Straight Arrow Connector 24">
            <a:extLst>
              <a:ext uri="{FF2B5EF4-FFF2-40B4-BE49-F238E27FC236}">
                <a16:creationId xmlns:a16="http://schemas.microsoft.com/office/drawing/2014/main" id="{83A34ECB-DD53-4DB3-9AB9-976593260F32}"/>
              </a:ext>
            </a:extLst>
          </p:cNvPr>
          <p:cNvCxnSpPr>
            <a:cxnSpLocks/>
            <a:stCxn id="24" idx="1"/>
          </p:cNvCxnSpPr>
          <p:nvPr/>
        </p:nvCxnSpPr>
        <p:spPr>
          <a:xfrm flipH="1">
            <a:off x="6578602" y="1385613"/>
            <a:ext cx="362830" cy="290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4F69DCC-0841-4DEA-9220-1563EBF0EAC8}"/>
              </a:ext>
            </a:extLst>
          </p:cNvPr>
          <p:cNvSpPr txBox="1"/>
          <p:nvPr/>
        </p:nvSpPr>
        <p:spPr>
          <a:xfrm>
            <a:off x="558800" y="2505026"/>
            <a:ext cx="1142433" cy="338554"/>
          </a:xfrm>
          <a:prstGeom prst="rect">
            <a:avLst/>
          </a:prstGeom>
          <a:solidFill>
            <a:schemeClr val="bg1"/>
          </a:solidFill>
          <a:ln>
            <a:solidFill>
              <a:schemeClr val="tx1"/>
            </a:solidFill>
          </a:ln>
        </p:spPr>
        <p:txBody>
          <a:bodyPr wrap="square" rtlCol="0">
            <a:spAutoFit/>
          </a:bodyPr>
          <a:lstStyle/>
          <a:p>
            <a:pPr algn="ctr"/>
            <a:r>
              <a:rPr lang="en-US" sz="1600" dirty="0"/>
              <a:t>Channel A</a:t>
            </a:r>
          </a:p>
        </p:txBody>
      </p:sp>
      <p:sp>
        <p:nvSpPr>
          <p:cNvPr id="31" name="TextBox 30">
            <a:extLst>
              <a:ext uri="{FF2B5EF4-FFF2-40B4-BE49-F238E27FC236}">
                <a16:creationId xmlns:a16="http://schemas.microsoft.com/office/drawing/2014/main" id="{0D9EF262-4FE9-415B-B424-8066ABEB9826}"/>
              </a:ext>
            </a:extLst>
          </p:cNvPr>
          <p:cNvSpPr txBox="1"/>
          <p:nvPr/>
        </p:nvSpPr>
        <p:spPr>
          <a:xfrm>
            <a:off x="552166" y="3381247"/>
            <a:ext cx="1142433" cy="338554"/>
          </a:xfrm>
          <a:prstGeom prst="rect">
            <a:avLst/>
          </a:prstGeom>
          <a:solidFill>
            <a:schemeClr val="bg1"/>
          </a:solidFill>
          <a:ln>
            <a:solidFill>
              <a:schemeClr val="tx1"/>
            </a:solidFill>
          </a:ln>
        </p:spPr>
        <p:txBody>
          <a:bodyPr wrap="square" rtlCol="0">
            <a:spAutoFit/>
          </a:bodyPr>
          <a:lstStyle/>
          <a:p>
            <a:pPr algn="ctr"/>
            <a:r>
              <a:rPr lang="en-US" sz="1600" dirty="0"/>
              <a:t>Channel B</a:t>
            </a:r>
          </a:p>
        </p:txBody>
      </p:sp>
      <p:sp>
        <p:nvSpPr>
          <p:cNvPr id="32" name="TextBox 31">
            <a:extLst>
              <a:ext uri="{FF2B5EF4-FFF2-40B4-BE49-F238E27FC236}">
                <a16:creationId xmlns:a16="http://schemas.microsoft.com/office/drawing/2014/main" id="{86E8A391-52BB-4AF0-B484-3EBCD87C3F32}"/>
              </a:ext>
            </a:extLst>
          </p:cNvPr>
          <p:cNvSpPr txBox="1"/>
          <p:nvPr/>
        </p:nvSpPr>
        <p:spPr>
          <a:xfrm>
            <a:off x="298449" y="3847618"/>
            <a:ext cx="1402784" cy="338554"/>
          </a:xfrm>
          <a:prstGeom prst="rect">
            <a:avLst/>
          </a:prstGeom>
          <a:solidFill>
            <a:schemeClr val="bg1"/>
          </a:solidFill>
          <a:ln>
            <a:solidFill>
              <a:schemeClr val="tx1"/>
            </a:solidFill>
          </a:ln>
        </p:spPr>
        <p:txBody>
          <a:bodyPr wrap="square" rtlCol="0">
            <a:spAutoFit/>
          </a:bodyPr>
          <a:lstStyle/>
          <a:p>
            <a:pPr algn="ctr"/>
            <a:r>
              <a:rPr lang="en-US" sz="1600" dirty="0"/>
              <a:t>External CLK</a:t>
            </a:r>
          </a:p>
        </p:txBody>
      </p:sp>
      <p:cxnSp>
        <p:nvCxnSpPr>
          <p:cNvPr id="34" name="Straight Arrow Connector 33">
            <a:extLst>
              <a:ext uri="{FF2B5EF4-FFF2-40B4-BE49-F238E27FC236}">
                <a16:creationId xmlns:a16="http://schemas.microsoft.com/office/drawing/2014/main" id="{DCECC319-E9D4-4E9A-AE39-7318447CDFA3}"/>
              </a:ext>
            </a:extLst>
          </p:cNvPr>
          <p:cNvCxnSpPr>
            <a:cxnSpLocks/>
          </p:cNvCxnSpPr>
          <p:nvPr/>
        </p:nvCxnSpPr>
        <p:spPr>
          <a:xfrm flipV="1">
            <a:off x="1771650" y="3550524"/>
            <a:ext cx="572634" cy="1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CFF95E6-B27D-40DC-B9C3-B3488CB90C19}"/>
              </a:ext>
            </a:extLst>
          </p:cNvPr>
          <p:cNvCxnSpPr>
            <a:cxnSpLocks/>
          </p:cNvCxnSpPr>
          <p:nvPr/>
        </p:nvCxnSpPr>
        <p:spPr>
          <a:xfrm flipV="1">
            <a:off x="1771650" y="4016895"/>
            <a:ext cx="572634" cy="1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4C322A6-E7B2-46DD-ACB2-0647ED3B8AF2}"/>
              </a:ext>
            </a:extLst>
          </p:cNvPr>
          <p:cNvSpPr/>
          <p:nvPr/>
        </p:nvSpPr>
        <p:spPr>
          <a:xfrm>
            <a:off x="5867400" y="1891055"/>
            <a:ext cx="477384" cy="452372"/>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8E09CEC7-3D01-4AD5-9A86-F57DF76D7BDD}"/>
              </a:ext>
            </a:extLst>
          </p:cNvPr>
          <p:cNvCxnSpPr>
            <a:cxnSpLocks/>
            <a:stCxn id="8" idx="0"/>
          </p:cNvCxnSpPr>
          <p:nvPr/>
        </p:nvCxnSpPr>
        <p:spPr>
          <a:xfrm>
            <a:off x="5619297" y="1574718"/>
            <a:ext cx="378420" cy="45945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Speech Bubble: Oval 44">
            <a:extLst>
              <a:ext uri="{FF2B5EF4-FFF2-40B4-BE49-F238E27FC236}">
                <a16:creationId xmlns:a16="http://schemas.microsoft.com/office/drawing/2014/main" id="{265B9135-A0FD-4304-8035-6DE9F555C4AE}"/>
              </a:ext>
            </a:extLst>
          </p:cNvPr>
          <p:cNvSpPr/>
          <p:nvPr/>
        </p:nvSpPr>
        <p:spPr>
          <a:xfrm>
            <a:off x="5308061" y="241300"/>
            <a:ext cx="2724689" cy="752379"/>
          </a:xfrm>
          <a:prstGeom prst="wedgeEllipseCallout">
            <a:avLst>
              <a:gd name="adj1" fmla="val -34520"/>
              <a:gd name="adj2" fmla="val 817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JP10 </a:t>
            </a:r>
            <a:r>
              <a:rPr lang="en-US" sz="900" b="1" dirty="0"/>
              <a:t>shorted</a:t>
            </a:r>
            <a:r>
              <a:rPr lang="en-US" sz="900" dirty="0"/>
              <a:t> means LMK_CLKin1 is sourced from the External CLK input </a:t>
            </a:r>
            <a:r>
              <a:rPr lang="en-US" sz="900" b="1" dirty="0"/>
              <a:t>divided-by-4</a:t>
            </a:r>
            <a:r>
              <a:rPr lang="en-US" sz="900" dirty="0"/>
              <a:t> (through an onboard RF divider)</a:t>
            </a:r>
          </a:p>
        </p:txBody>
      </p:sp>
      <p:sp>
        <p:nvSpPr>
          <p:cNvPr id="41" name="TextBox 40">
            <a:extLst>
              <a:ext uri="{FF2B5EF4-FFF2-40B4-BE49-F238E27FC236}">
                <a16:creationId xmlns:a16="http://schemas.microsoft.com/office/drawing/2014/main" id="{87D6E191-2F24-489B-B35C-621B12BF61DB}"/>
              </a:ext>
            </a:extLst>
          </p:cNvPr>
          <p:cNvSpPr txBox="1"/>
          <p:nvPr/>
        </p:nvSpPr>
        <p:spPr>
          <a:xfrm>
            <a:off x="5215995" y="1276775"/>
            <a:ext cx="696558" cy="338554"/>
          </a:xfrm>
          <a:prstGeom prst="rect">
            <a:avLst/>
          </a:prstGeom>
          <a:solidFill>
            <a:schemeClr val="bg1"/>
          </a:solidFill>
          <a:ln>
            <a:solidFill>
              <a:schemeClr val="tx1"/>
            </a:solidFill>
          </a:ln>
        </p:spPr>
        <p:txBody>
          <a:bodyPr wrap="square" rtlCol="0">
            <a:spAutoFit/>
          </a:bodyPr>
          <a:lstStyle/>
          <a:p>
            <a:pPr algn="ctr"/>
            <a:r>
              <a:rPr lang="en-US" sz="1600" dirty="0"/>
              <a:t>JP10</a:t>
            </a:r>
          </a:p>
        </p:txBody>
      </p:sp>
      <p:sp>
        <p:nvSpPr>
          <p:cNvPr id="24" name="TextBox 23">
            <a:extLst>
              <a:ext uri="{FF2B5EF4-FFF2-40B4-BE49-F238E27FC236}">
                <a16:creationId xmlns:a16="http://schemas.microsoft.com/office/drawing/2014/main" id="{6F998075-DD3F-43D8-B6CA-59FB4EBA3EA1}"/>
              </a:ext>
            </a:extLst>
          </p:cNvPr>
          <p:cNvSpPr txBox="1"/>
          <p:nvPr/>
        </p:nvSpPr>
        <p:spPr>
          <a:xfrm>
            <a:off x="6941432" y="1216336"/>
            <a:ext cx="1393116" cy="338554"/>
          </a:xfrm>
          <a:prstGeom prst="rect">
            <a:avLst/>
          </a:prstGeom>
          <a:solidFill>
            <a:schemeClr val="bg1"/>
          </a:solidFill>
          <a:ln>
            <a:solidFill>
              <a:schemeClr val="tx1"/>
            </a:solidFill>
          </a:ln>
        </p:spPr>
        <p:txBody>
          <a:bodyPr wrap="square" rtlCol="0">
            <a:spAutoFit/>
          </a:bodyPr>
          <a:lstStyle/>
          <a:p>
            <a:pPr algn="ctr"/>
            <a:r>
              <a:rPr lang="en-US" sz="1600" dirty="0"/>
              <a:t>LMK_CLKin1</a:t>
            </a:r>
          </a:p>
        </p:txBody>
      </p:sp>
      <p:sp>
        <p:nvSpPr>
          <p:cNvPr id="53" name="TextBox 52">
            <a:extLst>
              <a:ext uri="{FF2B5EF4-FFF2-40B4-BE49-F238E27FC236}">
                <a16:creationId xmlns:a16="http://schemas.microsoft.com/office/drawing/2014/main" id="{846F0139-2F97-47EC-AC7E-DD7F7F19069F}"/>
              </a:ext>
            </a:extLst>
          </p:cNvPr>
          <p:cNvSpPr txBox="1"/>
          <p:nvPr/>
        </p:nvSpPr>
        <p:spPr>
          <a:xfrm>
            <a:off x="1117600" y="1374839"/>
            <a:ext cx="1096198" cy="338554"/>
          </a:xfrm>
          <a:prstGeom prst="rect">
            <a:avLst/>
          </a:prstGeom>
          <a:solidFill>
            <a:schemeClr val="bg1"/>
          </a:solidFill>
          <a:ln>
            <a:solidFill>
              <a:schemeClr val="tx1"/>
            </a:solidFill>
          </a:ln>
        </p:spPr>
        <p:txBody>
          <a:bodyPr wrap="square" rtlCol="0">
            <a:spAutoFit/>
          </a:bodyPr>
          <a:lstStyle/>
          <a:p>
            <a:pPr algn="r"/>
            <a:r>
              <a:rPr lang="en-US" sz="1600" dirty="0"/>
              <a:t>USB input</a:t>
            </a:r>
          </a:p>
        </p:txBody>
      </p:sp>
      <p:cxnSp>
        <p:nvCxnSpPr>
          <p:cNvPr id="58" name="Straight Arrow Connector 57">
            <a:extLst>
              <a:ext uri="{FF2B5EF4-FFF2-40B4-BE49-F238E27FC236}">
                <a16:creationId xmlns:a16="http://schemas.microsoft.com/office/drawing/2014/main" id="{859B5F1B-D69A-487A-9C9F-9042522BE939}"/>
              </a:ext>
            </a:extLst>
          </p:cNvPr>
          <p:cNvCxnSpPr>
            <a:cxnSpLocks/>
            <a:stCxn id="53" idx="3"/>
          </p:cNvCxnSpPr>
          <p:nvPr/>
        </p:nvCxnSpPr>
        <p:spPr>
          <a:xfrm>
            <a:off x="2213798" y="1544116"/>
            <a:ext cx="563420" cy="554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84EFB03E-54A7-44F8-A2C0-7E98FD3F26DD}"/>
              </a:ext>
            </a:extLst>
          </p:cNvPr>
          <p:cNvSpPr/>
          <p:nvPr/>
        </p:nvSpPr>
        <p:spPr>
          <a:xfrm>
            <a:off x="7399298" y="1713393"/>
            <a:ext cx="477384" cy="452372"/>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29C55C46-3C74-4019-B411-09E928C93BCC}"/>
              </a:ext>
            </a:extLst>
          </p:cNvPr>
          <p:cNvCxnSpPr>
            <a:cxnSpLocks/>
          </p:cNvCxnSpPr>
          <p:nvPr/>
        </p:nvCxnSpPr>
        <p:spPr>
          <a:xfrm flipH="1">
            <a:off x="7725508" y="1638300"/>
            <a:ext cx="765576" cy="29600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3D186B4-3481-4A8D-A549-A5847FFB1BDD}"/>
              </a:ext>
            </a:extLst>
          </p:cNvPr>
          <p:cNvSpPr txBox="1"/>
          <p:nvPr/>
        </p:nvSpPr>
        <p:spPr>
          <a:xfrm>
            <a:off x="8447442" y="1337141"/>
            <a:ext cx="696558" cy="338554"/>
          </a:xfrm>
          <a:prstGeom prst="rect">
            <a:avLst/>
          </a:prstGeom>
          <a:solidFill>
            <a:schemeClr val="bg1"/>
          </a:solidFill>
          <a:ln>
            <a:solidFill>
              <a:schemeClr val="tx1"/>
            </a:solidFill>
          </a:ln>
        </p:spPr>
        <p:txBody>
          <a:bodyPr wrap="square" rtlCol="0">
            <a:spAutoFit/>
          </a:bodyPr>
          <a:lstStyle/>
          <a:p>
            <a:pPr algn="ctr"/>
            <a:r>
              <a:rPr lang="en-US" sz="1600" dirty="0"/>
              <a:t>JP3</a:t>
            </a:r>
          </a:p>
        </p:txBody>
      </p:sp>
    </p:spTree>
    <p:extLst>
      <p:ext uri="{BB962C8B-B14F-4D97-AF65-F5344CB8AC3E}">
        <p14:creationId xmlns:p14="http://schemas.microsoft.com/office/powerpoint/2010/main" val="3869813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DAC38RFxx SPI DAC Mode</a:t>
            </a:r>
          </a:p>
        </p:txBody>
      </p:sp>
      <p:sp>
        <p:nvSpPr>
          <p:cNvPr id="3" name="Content Placeholder 2">
            <a:extLst>
              <a:ext uri="{FF2B5EF4-FFF2-40B4-BE49-F238E27FC236}">
                <a16:creationId xmlns:a16="http://schemas.microsoft.com/office/drawing/2014/main" id="{A28D9146-EC24-4893-B20D-8C292C06D570}"/>
              </a:ext>
            </a:extLst>
          </p:cNvPr>
          <p:cNvSpPr>
            <a:spLocks noGrp="1"/>
          </p:cNvSpPr>
          <p:nvPr>
            <p:ph sz="half" idx="1"/>
          </p:nvPr>
        </p:nvSpPr>
        <p:spPr>
          <a:xfrm>
            <a:off x="333375" y="895748"/>
            <a:ext cx="4022521" cy="3519488"/>
          </a:xfrm>
        </p:spPr>
        <p:txBody>
          <a:bodyPr>
            <a:normAutofit/>
          </a:bodyPr>
          <a:lstStyle/>
          <a:p>
            <a:r>
              <a:rPr lang="en-US" b="1" dirty="0"/>
              <a:t>SPI DAC Mode</a:t>
            </a:r>
          </a:p>
          <a:p>
            <a:pPr lvl="1"/>
            <a:r>
              <a:rPr lang="en-US" dirty="0"/>
              <a:t>Set the DAC into Constant Input mode</a:t>
            </a:r>
          </a:p>
          <a:p>
            <a:pPr lvl="2"/>
            <a:r>
              <a:rPr lang="en-US" dirty="0"/>
              <a:t>Eliminates the need for an FPGA</a:t>
            </a:r>
          </a:p>
          <a:p>
            <a:pPr lvl="2"/>
            <a:r>
              <a:rPr lang="en-US" dirty="0"/>
              <a:t>Input data is set to a fixed register value and repeated</a:t>
            </a:r>
          </a:p>
          <a:p>
            <a:pPr lvl="1"/>
            <a:r>
              <a:rPr lang="en-US" dirty="0"/>
              <a:t>Mix the fixed input data pattern with an NCO frequency (set via SPI)</a:t>
            </a:r>
          </a:p>
          <a:p>
            <a:pPr lvl="1"/>
            <a:r>
              <a:rPr lang="en-US" dirty="0"/>
              <a:t>The result is a single tone output at the NCO frequency (310MHz shown to right)</a:t>
            </a:r>
          </a:p>
          <a:p>
            <a:endParaRPr lang="en-US" dirty="0"/>
          </a:p>
          <a:p>
            <a:endParaRPr lang="en-US" dirty="0"/>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27</a:t>
            </a:fld>
            <a:endParaRPr lang="en-US"/>
          </a:p>
        </p:txBody>
      </p:sp>
      <p:pic>
        <p:nvPicPr>
          <p:cNvPr id="8" name="Content Placeholder 7">
            <a:extLst>
              <a:ext uri="{FF2B5EF4-FFF2-40B4-BE49-F238E27FC236}">
                <a16:creationId xmlns:a16="http://schemas.microsoft.com/office/drawing/2014/main" id="{6A779BD7-2BD2-42B1-AC9D-D40DDE9E3E3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8106" y="889399"/>
            <a:ext cx="3997795" cy="3519487"/>
          </a:xfrm>
          <a:prstGeom prst="rect">
            <a:avLst/>
          </a:prstGeom>
        </p:spPr>
      </p:pic>
      <p:pic>
        <p:nvPicPr>
          <p:cNvPr id="9" name="Picture 8">
            <a:extLst>
              <a:ext uri="{FF2B5EF4-FFF2-40B4-BE49-F238E27FC236}">
                <a16:creationId xmlns:a16="http://schemas.microsoft.com/office/drawing/2014/main" id="{B829DD5B-EDF7-472B-8E4E-9B47B00CF3BF}"/>
              </a:ext>
            </a:extLst>
          </p:cNvPr>
          <p:cNvPicPr>
            <a:picLocks noChangeAspect="1"/>
          </p:cNvPicPr>
          <p:nvPr/>
        </p:nvPicPr>
        <p:blipFill>
          <a:blip r:embed="rId3"/>
          <a:stretch>
            <a:fillRect/>
          </a:stretch>
        </p:blipFill>
        <p:spPr>
          <a:xfrm>
            <a:off x="1904798" y="3315112"/>
            <a:ext cx="1143400" cy="1277918"/>
          </a:xfrm>
          <a:prstGeom prst="rect">
            <a:avLst/>
          </a:prstGeom>
        </p:spPr>
      </p:pic>
    </p:spTree>
    <p:extLst>
      <p:ext uri="{BB962C8B-B14F-4D97-AF65-F5344CB8AC3E}">
        <p14:creationId xmlns:p14="http://schemas.microsoft.com/office/powerpoint/2010/main" val="1653716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Tips about RF DAC Testing</a:t>
            </a:r>
          </a:p>
        </p:txBody>
      </p:sp>
      <p:sp>
        <p:nvSpPr>
          <p:cNvPr id="3" name="Content Placeholder 2">
            <a:extLst>
              <a:ext uri="{FF2B5EF4-FFF2-40B4-BE49-F238E27FC236}">
                <a16:creationId xmlns:a16="http://schemas.microsoft.com/office/drawing/2014/main" id="{A28D9146-EC24-4893-B20D-8C292C06D570}"/>
              </a:ext>
            </a:extLst>
          </p:cNvPr>
          <p:cNvSpPr>
            <a:spLocks noGrp="1"/>
          </p:cNvSpPr>
          <p:nvPr>
            <p:ph sz="half" idx="1"/>
          </p:nvPr>
        </p:nvSpPr>
        <p:spPr>
          <a:xfrm>
            <a:off x="333375" y="895748"/>
            <a:ext cx="3831483" cy="3519488"/>
          </a:xfrm>
        </p:spPr>
        <p:txBody>
          <a:bodyPr>
            <a:normAutofit/>
          </a:bodyPr>
          <a:lstStyle/>
          <a:p>
            <a:r>
              <a:rPr lang="en-US" dirty="0"/>
              <a:t>Characterize DAC performance using a full scale single tone sinusoid</a:t>
            </a:r>
          </a:p>
          <a:p>
            <a:r>
              <a:rPr lang="en-US" dirty="0"/>
              <a:t>Harmonics (HD2-HD5) are worst with narrowband, large input level tones</a:t>
            </a:r>
          </a:p>
          <a:p>
            <a:r>
              <a:rPr lang="en-US" dirty="0"/>
              <a:t>Most customer applications:</a:t>
            </a:r>
          </a:p>
          <a:p>
            <a:pPr lvl="1"/>
            <a:r>
              <a:rPr lang="en-US" dirty="0">
                <a:solidFill>
                  <a:srgbClr val="00B050"/>
                </a:solidFill>
              </a:rPr>
              <a:t>Wideband input tones </a:t>
            </a:r>
            <a:r>
              <a:rPr lang="en-US" dirty="0">
                <a:solidFill>
                  <a:srgbClr val="00B050"/>
                </a:solidFill>
                <a:sym typeface="Wingdings" panose="05000000000000000000" pitchFamily="2" charset="2"/>
              </a:rPr>
              <a:t></a:t>
            </a:r>
            <a:endParaRPr lang="en-US" dirty="0">
              <a:solidFill>
                <a:srgbClr val="00B050"/>
              </a:solidFill>
            </a:endParaRPr>
          </a:p>
          <a:p>
            <a:pPr lvl="1"/>
            <a:r>
              <a:rPr lang="en-US" dirty="0">
                <a:solidFill>
                  <a:srgbClr val="FF0000"/>
                </a:solidFill>
              </a:rPr>
              <a:t>Single tone CW </a:t>
            </a:r>
            <a:r>
              <a:rPr lang="en-US" dirty="0">
                <a:solidFill>
                  <a:srgbClr val="FF0000"/>
                </a:solidFill>
                <a:sym typeface="Wingdings" panose="05000000000000000000" pitchFamily="2" charset="2"/>
              </a:rPr>
              <a:t></a:t>
            </a:r>
            <a:endParaRPr lang="en-US" dirty="0">
              <a:solidFill>
                <a:srgbClr val="FF0000"/>
              </a:solidFill>
            </a:endParaRPr>
          </a:p>
          <a:p>
            <a:pPr lvl="2"/>
            <a:r>
              <a:rPr lang="en-US" dirty="0"/>
              <a:t>(the most narrowband input tone you can give!)</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28</a:t>
            </a:fld>
            <a:endParaRPr lang="en-US"/>
          </a:p>
        </p:txBody>
      </p:sp>
      <p:pic>
        <p:nvPicPr>
          <p:cNvPr id="13" name="Content Placeholder 6">
            <a:extLst>
              <a:ext uri="{FF2B5EF4-FFF2-40B4-BE49-F238E27FC236}">
                <a16:creationId xmlns:a16="http://schemas.microsoft.com/office/drawing/2014/main" id="{D67E617D-27E0-423E-BE36-CFC05A1A418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91189" y="940648"/>
            <a:ext cx="4752627" cy="2663425"/>
          </a:xfrm>
          <a:prstGeom prst="rect">
            <a:avLst/>
          </a:prstGeom>
        </p:spPr>
      </p:pic>
      <p:cxnSp>
        <p:nvCxnSpPr>
          <p:cNvPr id="16" name="Straight Arrow Connector 15">
            <a:extLst>
              <a:ext uri="{FF2B5EF4-FFF2-40B4-BE49-F238E27FC236}">
                <a16:creationId xmlns:a16="http://schemas.microsoft.com/office/drawing/2014/main" id="{AD9556B2-6139-4385-AF99-FDCA5D775DD5}"/>
              </a:ext>
            </a:extLst>
          </p:cNvPr>
          <p:cNvCxnSpPr>
            <a:cxnSpLocks/>
          </p:cNvCxnSpPr>
          <p:nvPr/>
        </p:nvCxnSpPr>
        <p:spPr>
          <a:xfrm flipH="1">
            <a:off x="4652094" y="2436176"/>
            <a:ext cx="92107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864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Tips about RF DAC Testing</a:t>
            </a:r>
          </a:p>
        </p:txBody>
      </p:sp>
      <p:sp>
        <p:nvSpPr>
          <p:cNvPr id="3" name="Content Placeholder 2">
            <a:extLst>
              <a:ext uri="{FF2B5EF4-FFF2-40B4-BE49-F238E27FC236}">
                <a16:creationId xmlns:a16="http://schemas.microsoft.com/office/drawing/2014/main" id="{A28D9146-EC24-4893-B20D-8C292C06D570}"/>
              </a:ext>
            </a:extLst>
          </p:cNvPr>
          <p:cNvSpPr>
            <a:spLocks noGrp="1"/>
          </p:cNvSpPr>
          <p:nvPr>
            <p:ph sz="half" idx="1"/>
          </p:nvPr>
        </p:nvSpPr>
        <p:spPr>
          <a:xfrm>
            <a:off x="333375" y="895748"/>
            <a:ext cx="3831483" cy="3519488"/>
          </a:xfrm>
        </p:spPr>
        <p:txBody>
          <a:bodyPr>
            <a:normAutofit/>
          </a:bodyPr>
          <a:lstStyle/>
          <a:p>
            <a:r>
              <a:rPr lang="en-US" dirty="0"/>
              <a:t>Characterize DAC performance using a full scale single tone sinusoid</a:t>
            </a:r>
          </a:p>
          <a:p>
            <a:r>
              <a:rPr lang="en-US" dirty="0"/>
              <a:t>Harmonics (HD2-HD5) are worst with narrowband, large input level tones</a:t>
            </a:r>
          </a:p>
          <a:p>
            <a:r>
              <a:rPr lang="en-US" dirty="0"/>
              <a:t>Most customer applications:</a:t>
            </a:r>
          </a:p>
          <a:p>
            <a:pPr lvl="1"/>
            <a:r>
              <a:rPr lang="en-US" dirty="0">
                <a:solidFill>
                  <a:srgbClr val="00B050"/>
                </a:solidFill>
              </a:rPr>
              <a:t>Wideband input tones </a:t>
            </a:r>
            <a:r>
              <a:rPr lang="en-US" dirty="0">
                <a:solidFill>
                  <a:srgbClr val="00B050"/>
                </a:solidFill>
                <a:sym typeface="Wingdings" panose="05000000000000000000" pitchFamily="2" charset="2"/>
              </a:rPr>
              <a:t></a:t>
            </a:r>
            <a:endParaRPr lang="en-US" dirty="0">
              <a:solidFill>
                <a:srgbClr val="00B050"/>
              </a:solidFill>
            </a:endParaRPr>
          </a:p>
          <a:p>
            <a:pPr lvl="1"/>
            <a:r>
              <a:rPr lang="en-US" dirty="0">
                <a:solidFill>
                  <a:srgbClr val="FF0000"/>
                </a:solidFill>
              </a:rPr>
              <a:t>Single tone CW </a:t>
            </a:r>
            <a:r>
              <a:rPr lang="en-US" dirty="0">
                <a:solidFill>
                  <a:srgbClr val="FF0000"/>
                </a:solidFill>
                <a:sym typeface="Wingdings" panose="05000000000000000000" pitchFamily="2" charset="2"/>
              </a:rPr>
              <a:t></a:t>
            </a:r>
            <a:endParaRPr lang="en-US" dirty="0">
              <a:solidFill>
                <a:srgbClr val="FF0000"/>
              </a:solidFill>
            </a:endParaRPr>
          </a:p>
          <a:p>
            <a:pPr lvl="2"/>
            <a:r>
              <a:rPr lang="en-US" dirty="0"/>
              <a:t>(the most narrowband input tone you can give!)</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29</a:t>
            </a:fld>
            <a:endParaRPr lang="en-US"/>
          </a:p>
        </p:txBody>
      </p:sp>
      <p:pic>
        <p:nvPicPr>
          <p:cNvPr id="13" name="Content Placeholder 6">
            <a:extLst>
              <a:ext uri="{FF2B5EF4-FFF2-40B4-BE49-F238E27FC236}">
                <a16:creationId xmlns:a16="http://schemas.microsoft.com/office/drawing/2014/main" id="{D67E617D-27E0-423E-BE36-CFC05A1A418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91189" y="945285"/>
            <a:ext cx="4752627" cy="2667498"/>
          </a:xfrm>
          <a:prstGeom prst="rect">
            <a:avLst/>
          </a:prstGeom>
        </p:spPr>
      </p:pic>
      <p:cxnSp>
        <p:nvCxnSpPr>
          <p:cNvPr id="6" name="Straight Arrow Connector 5">
            <a:extLst>
              <a:ext uri="{FF2B5EF4-FFF2-40B4-BE49-F238E27FC236}">
                <a16:creationId xmlns:a16="http://schemas.microsoft.com/office/drawing/2014/main" id="{60C4D9AB-4C42-44AB-A79C-EAAA9B114227}"/>
              </a:ext>
            </a:extLst>
          </p:cNvPr>
          <p:cNvCxnSpPr>
            <a:cxnSpLocks/>
          </p:cNvCxnSpPr>
          <p:nvPr/>
        </p:nvCxnSpPr>
        <p:spPr>
          <a:xfrm flipH="1">
            <a:off x="4652095" y="2643074"/>
            <a:ext cx="6474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60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24846-B1D6-494A-800B-F7511829B1EF}"/>
              </a:ext>
            </a:extLst>
          </p:cNvPr>
          <p:cNvSpPr>
            <a:spLocks noGrp="1"/>
          </p:cNvSpPr>
          <p:nvPr>
            <p:ph type="title"/>
          </p:nvPr>
        </p:nvSpPr>
        <p:spPr/>
        <p:txBody>
          <a:bodyPr/>
          <a:lstStyle/>
          <a:p>
            <a:r>
              <a:rPr lang="en-US" dirty="0"/>
              <a:t>DAC fundamentals</a:t>
            </a:r>
          </a:p>
        </p:txBody>
      </p:sp>
      <p:pic>
        <p:nvPicPr>
          <p:cNvPr id="21" name="Content Placeholder 20">
            <a:extLst>
              <a:ext uri="{FF2B5EF4-FFF2-40B4-BE49-F238E27FC236}">
                <a16:creationId xmlns:a16="http://schemas.microsoft.com/office/drawing/2014/main" id="{B264E4A0-60A4-4088-BEAF-319AC50336D8}"/>
              </a:ext>
            </a:extLst>
          </p:cNvPr>
          <p:cNvPicPr>
            <a:picLocks noGrp="1" noChangeAspect="1"/>
          </p:cNvPicPr>
          <p:nvPr>
            <p:ph idx="1"/>
          </p:nvPr>
        </p:nvPicPr>
        <p:blipFill>
          <a:blip r:embed="rId2"/>
          <a:stretch>
            <a:fillRect/>
          </a:stretch>
        </p:blipFill>
        <p:spPr>
          <a:xfrm>
            <a:off x="606149" y="632688"/>
            <a:ext cx="7707695" cy="3949874"/>
          </a:xfrm>
          <a:prstGeom prst="rect">
            <a:avLst/>
          </a:prstGeom>
        </p:spPr>
      </p:pic>
      <p:sp>
        <p:nvSpPr>
          <p:cNvPr id="5" name="Slide Number Placeholder 4">
            <a:extLst>
              <a:ext uri="{FF2B5EF4-FFF2-40B4-BE49-F238E27FC236}">
                <a16:creationId xmlns:a16="http://schemas.microsoft.com/office/drawing/2014/main" id="{17102D14-F1E2-4294-9F95-8C352A0C3F8A}"/>
              </a:ext>
            </a:extLst>
          </p:cNvPr>
          <p:cNvSpPr>
            <a:spLocks noGrp="1"/>
          </p:cNvSpPr>
          <p:nvPr>
            <p:ph type="sldNum" sz="quarter" idx="10"/>
          </p:nvPr>
        </p:nvSpPr>
        <p:spPr/>
        <p:txBody>
          <a:bodyPr/>
          <a:lstStyle/>
          <a:p>
            <a:pPr>
              <a:defRPr/>
            </a:pPr>
            <a:fld id="{B53548F6-AAA9-4A8D-A869-511B3DFE3256}" type="slidenum">
              <a:rPr lang="en-US" smtClean="0"/>
              <a:pPr>
                <a:defRPr/>
              </a:pPr>
              <a:t>3</a:t>
            </a:fld>
            <a:endParaRPr lang="en-US"/>
          </a:p>
        </p:txBody>
      </p:sp>
    </p:spTree>
    <p:extLst>
      <p:ext uri="{BB962C8B-B14F-4D97-AF65-F5344CB8AC3E}">
        <p14:creationId xmlns:p14="http://schemas.microsoft.com/office/powerpoint/2010/main" val="1055573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4D95-CA99-4618-9AFC-FC97A39D7E0E}"/>
              </a:ext>
            </a:extLst>
          </p:cNvPr>
          <p:cNvSpPr>
            <a:spLocks noGrp="1"/>
          </p:cNvSpPr>
          <p:nvPr>
            <p:ph type="title"/>
          </p:nvPr>
        </p:nvSpPr>
        <p:spPr/>
        <p:txBody>
          <a:bodyPr/>
          <a:lstStyle/>
          <a:p>
            <a:r>
              <a:rPr lang="en-US" dirty="0"/>
              <a:t>Quiz</a:t>
            </a:r>
          </a:p>
        </p:txBody>
      </p:sp>
      <p:sp>
        <p:nvSpPr>
          <p:cNvPr id="4" name="Slide Number Placeholder 3">
            <a:extLst>
              <a:ext uri="{FF2B5EF4-FFF2-40B4-BE49-F238E27FC236}">
                <a16:creationId xmlns:a16="http://schemas.microsoft.com/office/drawing/2014/main" id="{D1B7AB97-E77A-4ADE-84B8-316DBC49F2C3}"/>
              </a:ext>
            </a:extLst>
          </p:cNvPr>
          <p:cNvSpPr>
            <a:spLocks noGrp="1"/>
          </p:cNvSpPr>
          <p:nvPr>
            <p:ph type="sldNum" sz="quarter" idx="10"/>
          </p:nvPr>
        </p:nvSpPr>
        <p:spPr/>
        <p:txBody>
          <a:bodyPr/>
          <a:lstStyle/>
          <a:p>
            <a:pPr>
              <a:defRPr/>
            </a:pPr>
            <a:fld id="{2B97888F-6AF7-4263-B69D-592D8C33BAC7}" type="slidenum">
              <a:rPr lang="en-US" smtClean="0"/>
              <a:pPr>
                <a:defRPr/>
              </a:pPr>
              <a:t>30</a:t>
            </a:fld>
            <a:endParaRPr lang="en-US"/>
          </a:p>
        </p:txBody>
      </p:sp>
      <p:sp>
        <p:nvSpPr>
          <p:cNvPr id="8" name="Content Placeholder 2">
            <a:extLst>
              <a:ext uri="{FF2B5EF4-FFF2-40B4-BE49-F238E27FC236}">
                <a16:creationId xmlns:a16="http://schemas.microsoft.com/office/drawing/2014/main" id="{6DAE5017-B585-4350-90C5-D16BDC59D9D9}"/>
              </a:ext>
            </a:extLst>
          </p:cNvPr>
          <p:cNvSpPr txBox="1">
            <a:spLocks/>
          </p:cNvSpPr>
          <p:nvPr/>
        </p:nvSpPr>
        <p:spPr bwMode="auto">
          <a:xfrm>
            <a:off x="333378" y="786357"/>
            <a:ext cx="8467725" cy="357206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normAutofit/>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FontTx/>
              <a:buNone/>
            </a:pPr>
            <a:r>
              <a:rPr lang="en-US" kern="0" dirty="0"/>
              <a:t>True or False:</a:t>
            </a:r>
          </a:p>
          <a:p>
            <a:pPr marL="0" indent="0">
              <a:buFontTx/>
              <a:buNone/>
            </a:pPr>
            <a:endParaRPr lang="en-US" kern="0" dirty="0"/>
          </a:p>
          <a:p>
            <a:pPr marL="0" indent="0">
              <a:buFontTx/>
              <a:buNone/>
            </a:pPr>
            <a:r>
              <a:rPr lang="en-US" kern="0" dirty="0"/>
              <a:t>The maximum sampling rate for the DAC38RF82 is 9.5 GSPS?</a:t>
            </a:r>
          </a:p>
        </p:txBody>
      </p:sp>
    </p:spTree>
    <p:extLst>
      <p:ext uri="{BB962C8B-B14F-4D97-AF65-F5344CB8AC3E}">
        <p14:creationId xmlns:p14="http://schemas.microsoft.com/office/powerpoint/2010/main" val="3932765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4D95-CA99-4618-9AFC-FC97A39D7E0E}"/>
              </a:ext>
            </a:extLst>
          </p:cNvPr>
          <p:cNvSpPr>
            <a:spLocks noGrp="1"/>
          </p:cNvSpPr>
          <p:nvPr>
            <p:ph type="title"/>
          </p:nvPr>
        </p:nvSpPr>
        <p:spPr/>
        <p:txBody>
          <a:bodyPr/>
          <a:lstStyle/>
          <a:p>
            <a:r>
              <a:rPr lang="en-US" dirty="0"/>
              <a:t>Quiz</a:t>
            </a:r>
          </a:p>
        </p:txBody>
      </p:sp>
      <p:sp>
        <p:nvSpPr>
          <p:cNvPr id="4" name="Slide Number Placeholder 3">
            <a:extLst>
              <a:ext uri="{FF2B5EF4-FFF2-40B4-BE49-F238E27FC236}">
                <a16:creationId xmlns:a16="http://schemas.microsoft.com/office/drawing/2014/main" id="{D1B7AB97-E77A-4ADE-84B8-316DBC49F2C3}"/>
              </a:ext>
            </a:extLst>
          </p:cNvPr>
          <p:cNvSpPr>
            <a:spLocks noGrp="1"/>
          </p:cNvSpPr>
          <p:nvPr>
            <p:ph type="sldNum" sz="quarter" idx="10"/>
          </p:nvPr>
        </p:nvSpPr>
        <p:spPr/>
        <p:txBody>
          <a:bodyPr/>
          <a:lstStyle/>
          <a:p>
            <a:pPr>
              <a:defRPr/>
            </a:pPr>
            <a:fld id="{2B97888F-6AF7-4263-B69D-592D8C33BAC7}" type="slidenum">
              <a:rPr lang="en-US" smtClean="0"/>
              <a:pPr>
                <a:defRPr/>
              </a:pPr>
              <a:t>31</a:t>
            </a:fld>
            <a:endParaRPr lang="en-US"/>
          </a:p>
        </p:txBody>
      </p:sp>
      <p:sp>
        <p:nvSpPr>
          <p:cNvPr id="8" name="Content Placeholder 2">
            <a:extLst>
              <a:ext uri="{FF2B5EF4-FFF2-40B4-BE49-F238E27FC236}">
                <a16:creationId xmlns:a16="http://schemas.microsoft.com/office/drawing/2014/main" id="{6DAE5017-B585-4350-90C5-D16BDC59D9D9}"/>
              </a:ext>
            </a:extLst>
          </p:cNvPr>
          <p:cNvSpPr txBox="1">
            <a:spLocks/>
          </p:cNvSpPr>
          <p:nvPr/>
        </p:nvSpPr>
        <p:spPr bwMode="auto">
          <a:xfrm>
            <a:off x="333378" y="786357"/>
            <a:ext cx="8467725" cy="357206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normAutofit/>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FontTx/>
              <a:buNone/>
            </a:pPr>
            <a:r>
              <a:rPr lang="en-US" kern="0" dirty="0"/>
              <a:t>True or </a:t>
            </a:r>
            <a:r>
              <a:rPr lang="en-US" b="1" kern="0" dirty="0"/>
              <a:t>False</a:t>
            </a:r>
            <a:r>
              <a:rPr lang="en-US" kern="0" dirty="0"/>
              <a:t>:</a:t>
            </a:r>
          </a:p>
          <a:p>
            <a:pPr marL="0" indent="0">
              <a:buFontTx/>
              <a:buNone/>
            </a:pPr>
            <a:endParaRPr lang="en-US" kern="0" dirty="0"/>
          </a:p>
          <a:p>
            <a:pPr marL="0" indent="0">
              <a:buFontTx/>
              <a:buNone/>
            </a:pPr>
            <a:r>
              <a:rPr lang="en-US" kern="0" dirty="0"/>
              <a:t>The maximum sampling rate for the DAC38RF82 is </a:t>
            </a:r>
            <a:r>
              <a:rPr lang="en-US" strike="sngStrike" kern="0" dirty="0"/>
              <a:t>9.5</a:t>
            </a:r>
            <a:r>
              <a:rPr lang="en-US" kern="0" dirty="0"/>
              <a:t> </a:t>
            </a:r>
            <a:r>
              <a:rPr lang="en-US" kern="0" dirty="0">
                <a:highlight>
                  <a:srgbClr val="FFFF00"/>
                </a:highlight>
              </a:rPr>
              <a:t>9.0</a:t>
            </a:r>
            <a:r>
              <a:rPr lang="en-US" kern="0" dirty="0"/>
              <a:t> GSPS.</a:t>
            </a:r>
          </a:p>
        </p:txBody>
      </p:sp>
    </p:spTree>
    <p:extLst>
      <p:ext uri="{BB962C8B-B14F-4D97-AF65-F5344CB8AC3E}">
        <p14:creationId xmlns:p14="http://schemas.microsoft.com/office/powerpoint/2010/main" val="2365053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4D95-CA99-4618-9AFC-FC97A39D7E0E}"/>
              </a:ext>
            </a:extLst>
          </p:cNvPr>
          <p:cNvSpPr>
            <a:spLocks noGrp="1"/>
          </p:cNvSpPr>
          <p:nvPr>
            <p:ph type="title"/>
          </p:nvPr>
        </p:nvSpPr>
        <p:spPr/>
        <p:txBody>
          <a:bodyPr/>
          <a:lstStyle/>
          <a:p>
            <a:r>
              <a:rPr lang="en-US" dirty="0"/>
              <a:t>Quiz</a:t>
            </a:r>
          </a:p>
        </p:txBody>
      </p:sp>
      <p:sp>
        <p:nvSpPr>
          <p:cNvPr id="4" name="Slide Number Placeholder 3">
            <a:extLst>
              <a:ext uri="{FF2B5EF4-FFF2-40B4-BE49-F238E27FC236}">
                <a16:creationId xmlns:a16="http://schemas.microsoft.com/office/drawing/2014/main" id="{D1B7AB97-E77A-4ADE-84B8-316DBC49F2C3}"/>
              </a:ext>
            </a:extLst>
          </p:cNvPr>
          <p:cNvSpPr>
            <a:spLocks noGrp="1"/>
          </p:cNvSpPr>
          <p:nvPr>
            <p:ph type="sldNum" sz="quarter" idx="10"/>
          </p:nvPr>
        </p:nvSpPr>
        <p:spPr/>
        <p:txBody>
          <a:bodyPr/>
          <a:lstStyle/>
          <a:p>
            <a:pPr>
              <a:defRPr/>
            </a:pPr>
            <a:fld id="{2B97888F-6AF7-4263-B69D-592D8C33BAC7}" type="slidenum">
              <a:rPr lang="en-US" smtClean="0"/>
              <a:pPr>
                <a:defRPr/>
              </a:pPr>
              <a:t>32</a:t>
            </a:fld>
            <a:endParaRPr lang="en-US"/>
          </a:p>
        </p:txBody>
      </p:sp>
      <p:sp>
        <p:nvSpPr>
          <p:cNvPr id="8" name="Content Placeholder 2">
            <a:extLst>
              <a:ext uri="{FF2B5EF4-FFF2-40B4-BE49-F238E27FC236}">
                <a16:creationId xmlns:a16="http://schemas.microsoft.com/office/drawing/2014/main" id="{6DAE5017-B585-4350-90C5-D16BDC59D9D9}"/>
              </a:ext>
            </a:extLst>
          </p:cNvPr>
          <p:cNvSpPr txBox="1">
            <a:spLocks/>
          </p:cNvSpPr>
          <p:nvPr/>
        </p:nvSpPr>
        <p:spPr bwMode="auto">
          <a:xfrm>
            <a:off x="333378" y="786357"/>
            <a:ext cx="8467725" cy="357206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normAutofit/>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FontTx/>
              <a:buNone/>
            </a:pPr>
            <a:r>
              <a:rPr lang="en-US" kern="0" dirty="0"/>
              <a:t>True or False:</a:t>
            </a:r>
          </a:p>
          <a:p>
            <a:pPr marL="0" indent="0">
              <a:buFontTx/>
              <a:buNone/>
            </a:pPr>
            <a:endParaRPr lang="en-US" kern="0" dirty="0"/>
          </a:p>
          <a:p>
            <a:pPr marL="0" indent="0">
              <a:buFontTx/>
              <a:buNone/>
            </a:pPr>
            <a:r>
              <a:rPr lang="en-US" kern="0" dirty="0"/>
              <a:t>The output of the DAC38RFxx is a voltage source?</a:t>
            </a:r>
          </a:p>
        </p:txBody>
      </p:sp>
    </p:spTree>
    <p:extLst>
      <p:ext uri="{BB962C8B-B14F-4D97-AF65-F5344CB8AC3E}">
        <p14:creationId xmlns:p14="http://schemas.microsoft.com/office/powerpoint/2010/main" val="491664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4D95-CA99-4618-9AFC-FC97A39D7E0E}"/>
              </a:ext>
            </a:extLst>
          </p:cNvPr>
          <p:cNvSpPr>
            <a:spLocks noGrp="1"/>
          </p:cNvSpPr>
          <p:nvPr>
            <p:ph type="title"/>
          </p:nvPr>
        </p:nvSpPr>
        <p:spPr/>
        <p:txBody>
          <a:bodyPr/>
          <a:lstStyle/>
          <a:p>
            <a:r>
              <a:rPr lang="en-US" dirty="0"/>
              <a:t>Quiz</a:t>
            </a:r>
          </a:p>
        </p:txBody>
      </p:sp>
      <p:sp>
        <p:nvSpPr>
          <p:cNvPr id="4" name="Slide Number Placeholder 3">
            <a:extLst>
              <a:ext uri="{FF2B5EF4-FFF2-40B4-BE49-F238E27FC236}">
                <a16:creationId xmlns:a16="http://schemas.microsoft.com/office/drawing/2014/main" id="{D1B7AB97-E77A-4ADE-84B8-316DBC49F2C3}"/>
              </a:ext>
            </a:extLst>
          </p:cNvPr>
          <p:cNvSpPr>
            <a:spLocks noGrp="1"/>
          </p:cNvSpPr>
          <p:nvPr>
            <p:ph type="sldNum" sz="quarter" idx="10"/>
          </p:nvPr>
        </p:nvSpPr>
        <p:spPr/>
        <p:txBody>
          <a:bodyPr/>
          <a:lstStyle/>
          <a:p>
            <a:pPr>
              <a:defRPr/>
            </a:pPr>
            <a:fld id="{2B97888F-6AF7-4263-B69D-592D8C33BAC7}" type="slidenum">
              <a:rPr lang="en-US" smtClean="0"/>
              <a:pPr>
                <a:defRPr/>
              </a:pPr>
              <a:t>33</a:t>
            </a:fld>
            <a:endParaRPr lang="en-US"/>
          </a:p>
        </p:txBody>
      </p:sp>
      <p:sp>
        <p:nvSpPr>
          <p:cNvPr id="8" name="Content Placeholder 2">
            <a:extLst>
              <a:ext uri="{FF2B5EF4-FFF2-40B4-BE49-F238E27FC236}">
                <a16:creationId xmlns:a16="http://schemas.microsoft.com/office/drawing/2014/main" id="{6DAE5017-B585-4350-90C5-D16BDC59D9D9}"/>
              </a:ext>
            </a:extLst>
          </p:cNvPr>
          <p:cNvSpPr txBox="1">
            <a:spLocks/>
          </p:cNvSpPr>
          <p:nvPr/>
        </p:nvSpPr>
        <p:spPr bwMode="auto">
          <a:xfrm>
            <a:off x="333378" y="786357"/>
            <a:ext cx="3217431" cy="357206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normAutofit/>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FontTx/>
              <a:buNone/>
            </a:pPr>
            <a:r>
              <a:rPr lang="en-US" kern="0" dirty="0"/>
              <a:t>True or </a:t>
            </a:r>
            <a:r>
              <a:rPr lang="en-US" b="1" kern="0" dirty="0"/>
              <a:t>False</a:t>
            </a:r>
            <a:r>
              <a:rPr lang="en-US" kern="0" dirty="0"/>
              <a:t>:</a:t>
            </a:r>
          </a:p>
          <a:p>
            <a:pPr marL="0" indent="0">
              <a:buFontTx/>
              <a:buNone/>
            </a:pPr>
            <a:endParaRPr lang="en-US" kern="0" dirty="0"/>
          </a:p>
          <a:p>
            <a:pPr marL="0" indent="0">
              <a:buFontTx/>
              <a:buNone/>
            </a:pPr>
            <a:r>
              <a:rPr lang="en-US" kern="0" dirty="0"/>
              <a:t>The output of the DAC38RFxx is a current source! A balun is required to convert to voltage. </a:t>
            </a:r>
          </a:p>
        </p:txBody>
      </p:sp>
      <p:pic>
        <p:nvPicPr>
          <p:cNvPr id="3" name="Picture 2">
            <a:extLst>
              <a:ext uri="{FF2B5EF4-FFF2-40B4-BE49-F238E27FC236}">
                <a16:creationId xmlns:a16="http://schemas.microsoft.com/office/drawing/2014/main" id="{D6E22667-C4C8-4785-BF5B-A0D1C14BA0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4298" y="1225152"/>
            <a:ext cx="5005677" cy="2693195"/>
          </a:xfrm>
          <a:prstGeom prst="rect">
            <a:avLst/>
          </a:prstGeom>
        </p:spPr>
      </p:pic>
    </p:spTree>
    <p:extLst>
      <p:ext uri="{BB962C8B-B14F-4D97-AF65-F5344CB8AC3E}">
        <p14:creationId xmlns:p14="http://schemas.microsoft.com/office/powerpoint/2010/main" val="1020538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4D95-CA99-4618-9AFC-FC97A39D7E0E}"/>
              </a:ext>
            </a:extLst>
          </p:cNvPr>
          <p:cNvSpPr>
            <a:spLocks noGrp="1"/>
          </p:cNvSpPr>
          <p:nvPr>
            <p:ph type="title"/>
          </p:nvPr>
        </p:nvSpPr>
        <p:spPr/>
        <p:txBody>
          <a:bodyPr/>
          <a:lstStyle/>
          <a:p>
            <a:r>
              <a:rPr lang="en-US" dirty="0"/>
              <a:t>Quiz</a:t>
            </a:r>
          </a:p>
        </p:txBody>
      </p:sp>
      <p:sp>
        <p:nvSpPr>
          <p:cNvPr id="4" name="Slide Number Placeholder 3">
            <a:extLst>
              <a:ext uri="{FF2B5EF4-FFF2-40B4-BE49-F238E27FC236}">
                <a16:creationId xmlns:a16="http://schemas.microsoft.com/office/drawing/2014/main" id="{D1B7AB97-E77A-4ADE-84B8-316DBC49F2C3}"/>
              </a:ext>
            </a:extLst>
          </p:cNvPr>
          <p:cNvSpPr>
            <a:spLocks noGrp="1"/>
          </p:cNvSpPr>
          <p:nvPr>
            <p:ph type="sldNum" sz="quarter" idx="10"/>
          </p:nvPr>
        </p:nvSpPr>
        <p:spPr/>
        <p:txBody>
          <a:bodyPr/>
          <a:lstStyle/>
          <a:p>
            <a:pPr>
              <a:defRPr/>
            </a:pPr>
            <a:fld id="{2B97888F-6AF7-4263-B69D-592D8C33BAC7}" type="slidenum">
              <a:rPr lang="en-US" smtClean="0"/>
              <a:pPr>
                <a:defRPr/>
              </a:pPr>
              <a:t>34</a:t>
            </a:fld>
            <a:endParaRPr lang="en-US"/>
          </a:p>
        </p:txBody>
      </p:sp>
      <p:pic>
        <p:nvPicPr>
          <p:cNvPr id="15" name="Content Placeholder 14">
            <a:extLst>
              <a:ext uri="{FF2B5EF4-FFF2-40B4-BE49-F238E27FC236}">
                <a16:creationId xmlns:a16="http://schemas.microsoft.com/office/drawing/2014/main" id="{070FA08A-1A2D-4599-B950-4B875F0755C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2137" y="1321635"/>
            <a:ext cx="5784910" cy="3275939"/>
          </a:xfrm>
          <a:prstGeom prst="rect">
            <a:avLst/>
          </a:prstGeom>
        </p:spPr>
      </p:pic>
      <p:sp>
        <p:nvSpPr>
          <p:cNvPr id="5" name="Rectangle 4">
            <a:extLst>
              <a:ext uri="{FF2B5EF4-FFF2-40B4-BE49-F238E27FC236}">
                <a16:creationId xmlns:a16="http://schemas.microsoft.com/office/drawing/2014/main" id="{CDAA3257-8C2F-41F3-A10E-0CF545030FB3}"/>
              </a:ext>
            </a:extLst>
          </p:cNvPr>
          <p:cNvSpPr/>
          <p:nvPr/>
        </p:nvSpPr>
        <p:spPr>
          <a:xfrm>
            <a:off x="231775" y="757998"/>
            <a:ext cx="8911414" cy="369332"/>
          </a:xfrm>
          <a:prstGeom prst="rect">
            <a:avLst/>
          </a:prstGeom>
        </p:spPr>
        <p:txBody>
          <a:bodyPr wrap="none">
            <a:spAutoFit/>
          </a:bodyPr>
          <a:lstStyle/>
          <a:p>
            <a:r>
              <a:rPr lang="en-US" kern="0" dirty="0"/>
              <a:t>What is the impedance at the output J1? Is it okay to connect to 50</a:t>
            </a:r>
            <a:r>
              <a:rPr lang="el-GR" kern="0" dirty="0"/>
              <a:t>Ω</a:t>
            </a:r>
            <a:r>
              <a:rPr lang="en-US" kern="0" dirty="0"/>
              <a:t> test equipment?</a:t>
            </a:r>
            <a:endParaRPr lang="en-US" dirty="0"/>
          </a:p>
        </p:txBody>
      </p:sp>
      <p:sp>
        <p:nvSpPr>
          <p:cNvPr id="16" name="Rectangle 15">
            <a:extLst>
              <a:ext uri="{FF2B5EF4-FFF2-40B4-BE49-F238E27FC236}">
                <a16:creationId xmlns:a16="http://schemas.microsoft.com/office/drawing/2014/main" id="{E8DC85A9-8821-4E37-B4E5-8A7EA3D7A9FE}"/>
              </a:ext>
            </a:extLst>
          </p:cNvPr>
          <p:cNvSpPr/>
          <p:nvPr/>
        </p:nvSpPr>
        <p:spPr>
          <a:xfrm>
            <a:off x="2229268" y="3331242"/>
            <a:ext cx="567329" cy="261610"/>
          </a:xfrm>
          <a:prstGeom prst="rect">
            <a:avLst/>
          </a:prstGeom>
        </p:spPr>
        <p:txBody>
          <a:bodyPr wrap="square">
            <a:spAutoFit/>
          </a:bodyPr>
          <a:lstStyle/>
          <a:p>
            <a:pPr algn="r"/>
            <a:r>
              <a:rPr lang="en-US" sz="1100" dirty="0">
                <a:solidFill>
                  <a:schemeClr val="accent1"/>
                </a:solidFill>
              </a:rPr>
              <a:t>100</a:t>
            </a:r>
            <a:r>
              <a:rPr lang="el-GR" sz="1100" dirty="0">
                <a:solidFill>
                  <a:schemeClr val="accent1"/>
                </a:solidFill>
              </a:rPr>
              <a:t>Ω</a:t>
            </a:r>
            <a:endParaRPr lang="en-US" dirty="0">
              <a:solidFill>
                <a:schemeClr val="accent1"/>
              </a:solidFill>
            </a:endParaRPr>
          </a:p>
        </p:txBody>
      </p:sp>
      <p:cxnSp>
        <p:nvCxnSpPr>
          <p:cNvPr id="17" name="Straight Arrow Connector 16">
            <a:extLst>
              <a:ext uri="{FF2B5EF4-FFF2-40B4-BE49-F238E27FC236}">
                <a16:creationId xmlns:a16="http://schemas.microsoft.com/office/drawing/2014/main" id="{FC66B08A-E126-4F20-B440-6EFE5AFE2F79}"/>
              </a:ext>
            </a:extLst>
          </p:cNvPr>
          <p:cNvCxnSpPr>
            <a:cxnSpLocks/>
          </p:cNvCxnSpPr>
          <p:nvPr/>
        </p:nvCxnSpPr>
        <p:spPr>
          <a:xfrm>
            <a:off x="2796597" y="3250458"/>
            <a:ext cx="0" cy="423179"/>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77325C3-117A-4820-B306-ADF2CA6C50E4}"/>
              </a:ext>
            </a:extLst>
          </p:cNvPr>
          <p:cNvSpPr/>
          <p:nvPr/>
        </p:nvSpPr>
        <p:spPr>
          <a:xfrm>
            <a:off x="5846821" y="3398678"/>
            <a:ext cx="567329" cy="261610"/>
          </a:xfrm>
          <a:prstGeom prst="rect">
            <a:avLst/>
          </a:prstGeom>
        </p:spPr>
        <p:txBody>
          <a:bodyPr wrap="square">
            <a:spAutoFit/>
          </a:bodyPr>
          <a:lstStyle/>
          <a:p>
            <a:pPr algn="r"/>
            <a:r>
              <a:rPr lang="en-US" sz="1100" dirty="0">
                <a:solidFill>
                  <a:schemeClr val="accent1"/>
                </a:solidFill>
              </a:rPr>
              <a:t>???</a:t>
            </a:r>
            <a:endParaRPr lang="en-US" dirty="0">
              <a:solidFill>
                <a:schemeClr val="accent1"/>
              </a:solidFill>
            </a:endParaRPr>
          </a:p>
        </p:txBody>
      </p:sp>
      <p:cxnSp>
        <p:nvCxnSpPr>
          <p:cNvPr id="21" name="Straight Arrow Connector 20">
            <a:extLst>
              <a:ext uri="{FF2B5EF4-FFF2-40B4-BE49-F238E27FC236}">
                <a16:creationId xmlns:a16="http://schemas.microsoft.com/office/drawing/2014/main" id="{16133081-44BB-47DC-8199-57B6AAA72115}"/>
              </a:ext>
            </a:extLst>
          </p:cNvPr>
          <p:cNvCxnSpPr>
            <a:cxnSpLocks/>
          </p:cNvCxnSpPr>
          <p:nvPr/>
        </p:nvCxnSpPr>
        <p:spPr>
          <a:xfrm>
            <a:off x="6427499" y="3190388"/>
            <a:ext cx="0" cy="564034"/>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874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4D95-CA99-4618-9AFC-FC97A39D7E0E}"/>
              </a:ext>
            </a:extLst>
          </p:cNvPr>
          <p:cNvSpPr>
            <a:spLocks noGrp="1"/>
          </p:cNvSpPr>
          <p:nvPr>
            <p:ph type="title"/>
          </p:nvPr>
        </p:nvSpPr>
        <p:spPr/>
        <p:txBody>
          <a:bodyPr/>
          <a:lstStyle/>
          <a:p>
            <a:r>
              <a:rPr lang="en-US" dirty="0"/>
              <a:t>Quiz</a:t>
            </a:r>
          </a:p>
        </p:txBody>
      </p:sp>
      <p:sp>
        <p:nvSpPr>
          <p:cNvPr id="4" name="Slide Number Placeholder 3">
            <a:extLst>
              <a:ext uri="{FF2B5EF4-FFF2-40B4-BE49-F238E27FC236}">
                <a16:creationId xmlns:a16="http://schemas.microsoft.com/office/drawing/2014/main" id="{D1B7AB97-E77A-4ADE-84B8-316DBC49F2C3}"/>
              </a:ext>
            </a:extLst>
          </p:cNvPr>
          <p:cNvSpPr>
            <a:spLocks noGrp="1"/>
          </p:cNvSpPr>
          <p:nvPr>
            <p:ph type="sldNum" sz="quarter" idx="10"/>
          </p:nvPr>
        </p:nvSpPr>
        <p:spPr/>
        <p:txBody>
          <a:bodyPr/>
          <a:lstStyle/>
          <a:p>
            <a:pPr>
              <a:defRPr/>
            </a:pPr>
            <a:fld id="{2B97888F-6AF7-4263-B69D-592D8C33BAC7}" type="slidenum">
              <a:rPr lang="en-US" smtClean="0"/>
              <a:pPr>
                <a:defRPr/>
              </a:pPr>
              <a:t>35</a:t>
            </a:fld>
            <a:endParaRPr lang="en-US"/>
          </a:p>
        </p:txBody>
      </p:sp>
      <p:pic>
        <p:nvPicPr>
          <p:cNvPr id="15" name="Content Placeholder 14">
            <a:extLst>
              <a:ext uri="{FF2B5EF4-FFF2-40B4-BE49-F238E27FC236}">
                <a16:creationId xmlns:a16="http://schemas.microsoft.com/office/drawing/2014/main" id="{070FA08A-1A2D-4599-B950-4B875F0755C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2137" y="1321635"/>
            <a:ext cx="5784910" cy="3275939"/>
          </a:xfrm>
          <a:prstGeom prst="rect">
            <a:avLst/>
          </a:prstGeom>
        </p:spPr>
      </p:pic>
      <p:sp>
        <p:nvSpPr>
          <p:cNvPr id="5" name="Rectangle 4">
            <a:extLst>
              <a:ext uri="{FF2B5EF4-FFF2-40B4-BE49-F238E27FC236}">
                <a16:creationId xmlns:a16="http://schemas.microsoft.com/office/drawing/2014/main" id="{CDAA3257-8C2F-41F3-A10E-0CF545030FB3}"/>
              </a:ext>
            </a:extLst>
          </p:cNvPr>
          <p:cNvSpPr/>
          <p:nvPr/>
        </p:nvSpPr>
        <p:spPr>
          <a:xfrm>
            <a:off x="231775" y="757998"/>
            <a:ext cx="4314001" cy="369332"/>
          </a:xfrm>
          <a:prstGeom prst="rect">
            <a:avLst/>
          </a:prstGeom>
        </p:spPr>
        <p:txBody>
          <a:bodyPr wrap="none">
            <a:spAutoFit/>
          </a:bodyPr>
          <a:lstStyle/>
          <a:p>
            <a:r>
              <a:rPr lang="en-US" kern="0" dirty="0"/>
              <a:t>What is the impedance at the output J1?</a:t>
            </a:r>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384444A-B8C3-44EB-9F64-EA7F5E0091BA}"/>
                  </a:ext>
                </a:extLst>
              </p:cNvPr>
              <p:cNvSpPr/>
              <p:nvPr/>
            </p:nvSpPr>
            <p:spPr>
              <a:xfrm>
                <a:off x="5831373" y="775331"/>
                <a:ext cx="2858602" cy="2067104"/>
              </a:xfrm>
              <a:prstGeom prst="rect">
                <a:avLst/>
              </a:prstGeom>
            </p:spPr>
            <p:txBody>
              <a:bodyPr wrap="square">
                <a:spAutoFit/>
              </a:bodyPr>
              <a:lstStyle/>
              <a:p>
                <a:pPr algn="ctr"/>
                <a:r>
                  <a:rPr lang="en-US" sz="1100" dirty="0">
                    <a:solidFill>
                      <a:schemeClr val="accent1"/>
                    </a:solidFill>
                  </a:rPr>
                  <a:t>TCM</a:t>
                </a:r>
                <a:r>
                  <a:rPr lang="en-US" sz="1100" dirty="0">
                    <a:solidFill>
                      <a:schemeClr val="accent1"/>
                    </a:solidFill>
                    <a:highlight>
                      <a:srgbClr val="FFFF00"/>
                    </a:highlight>
                  </a:rPr>
                  <a:t>4</a:t>
                </a:r>
                <a:r>
                  <a:rPr lang="en-US" sz="1100" dirty="0">
                    <a:solidFill>
                      <a:schemeClr val="accent1"/>
                    </a:solidFill>
                  </a:rPr>
                  <a:t>-452X</a:t>
                </a:r>
                <a:endParaRPr lang="en-US" sz="1000" dirty="0">
                  <a:solidFill>
                    <a:schemeClr val="accent1"/>
                  </a:solidFill>
                </a:endParaRPr>
              </a:p>
              <a:p>
                <a:pPr algn="ctr"/>
                <a:r>
                  <a:rPr lang="en-US" sz="1100" dirty="0">
                    <a:solidFill>
                      <a:schemeClr val="accent1"/>
                    </a:solidFill>
                  </a:rPr>
                  <a:t>1:</a:t>
                </a:r>
                <a:r>
                  <a:rPr lang="en-US" sz="1100" dirty="0">
                    <a:solidFill>
                      <a:schemeClr val="accent1"/>
                    </a:solidFill>
                    <a:highlight>
                      <a:srgbClr val="FFFF00"/>
                    </a:highlight>
                  </a:rPr>
                  <a:t>4</a:t>
                </a:r>
                <a:r>
                  <a:rPr lang="en-US" sz="1100" dirty="0">
                    <a:solidFill>
                      <a:schemeClr val="accent1"/>
                    </a:solidFill>
                  </a:rPr>
                  <a:t> impedance ratio (P:S)</a:t>
                </a:r>
                <a:br>
                  <a:rPr lang="en-US" sz="1100" dirty="0">
                    <a:solidFill>
                      <a:schemeClr val="accent1"/>
                    </a:solidFill>
                  </a:rPr>
                </a:br>
                <a:br>
                  <a:rPr lang="en-US" sz="1100" dirty="0">
                    <a:solidFill>
                      <a:schemeClr val="accent1"/>
                    </a:solidFill>
                  </a:rPr>
                </a:br>
                <a14:m>
                  <m:oMathPara xmlns:m="http://schemas.openxmlformats.org/officeDocument/2006/math">
                    <m:oMathParaPr>
                      <m:jc m:val="centerGroup"/>
                    </m:oMathParaPr>
                    <m:oMath xmlns:m="http://schemas.openxmlformats.org/officeDocument/2006/math">
                      <m:sSub>
                        <m:sSubPr>
                          <m:ctrlPr>
                            <a:rPr lang="en-US" sz="1100" b="0" i="1" smtClean="0">
                              <a:solidFill>
                                <a:schemeClr val="accent1"/>
                              </a:solidFill>
                              <a:latin typeface="Cambria Math" panose="02040503050406030204" pitchFamily="18" charset="0"/>
                            </a:rPr>
                          </m:ctrlPr>
                        </m:sSubPr>
                        <m:e>
                          <m:r>
                            <a:rPr lang="en-US" sz="1100" b="0" i="1" smtClean="0">
                              <a:solidFill>
                                <a:schemeClr val="accent1"/>
                              </a:solidFill>
                              <a:latin typeface="Cambria Math" panose="02040503050406030204" pitchFamily="18" charset="0"/>
                            </a:rPr>
                            <m:t>𝑍</m:t>
                          </m:r>
                        </m:e>
                        <m:sub>
                          <m:r>
                            <a:rPr lang="en-US" sz="1100" b="0" i="1" smtClean="0">
                              <a:solidFill>
                                <a:schemeClr val="accent1"/>
                              </a:solidFill>
                              <a:latin typeface="Cambria Math" panose="02040503050406030204" pitchFamily="18" charset="0"/>
                            </a:rPr>
                            <m:t>𝑠𝑒𝑐𝑜𝑛𝑑𝑎𝑟𝑦</m:t>
                          </m:r>
                        </m:sub>
                      </m:sSub>
                      <m:r>
                        <a:rPr lang="en-US" sz="1100" b="0" i="1" smtClean="0">
                          <a:solidFill>
                            <a:schemeClr val="accent1"/>
                          </a:solidFill>
                          <a:latin typeface="Cambria Math" panose="02040503050406030204" pitchFamily="18" charset="0"/>
                        </a:rPr>
                        <m:t>=100</m:t>
                      </m:r>
                      <m:r>
                        <m:rPr>
                          <m:sty m:val="p"/>
                        </m:rPr>
                        <a:rPr lang="en-US" sz="1100" b="0" i="0" smtClean="0">
                          <a:solidFill>
                            <a:schemeClr val="accent1"/>
                          </a:solidFill>
                          <a:latin typeface="Cambria Math" panose="02040503050406030204" pitchFamily="18" charset="0"/>
                        </a:rPr>
                        <m:t>Ω</m:t>
                      </m:r>
                    </m:oMath>
                  </m:oMathPara>
                </a14:m>
                <a:endParaRPr lang="en-US" sz="1100" dirty="0">
                  <a:solidFill>
                    <a:schemeClr val="accent1"/>
                  </a:solidFill>
                </a:endParaRPr>
              </a:p>
              <a:p>
                <a:pPr algn="ctr"/>
                <a:endParaRPr lang="en-US" sz="1100" dirty="0">
                  <a:solidFill>
                    <a:schemeClr val="accent1"/>
                  </a:solidFill>
                </a:endParaRPr>
              </a:p>
              <a:p>
                <a:pPr algn="ctr"/>
                <a14:m>
                  <m:oMathPara xmlns:m="http://schemas.openxmlformats.org/officeDocument/2006/math">
                    <m:oMathParaPr>
                      <m:jc m:val="centerGroup"/>
                    </m:oMathParaPr>
                    <m:oMath xmlns:m="http://schemas.openxmlformats.org/officeDocument/2006/math">
                      <m:sSub>
                        <m:sSubPr>
                          <m:ctrlPr>
                            <a:rPr lang="en-US" sz="1100" b="0" i="1" smtClean="0">
                              <a:solidFill>
                                <a:schemeClr val="accent1"/>
                              </a:solidFill>
                              <a:latin typeface="Cambria Math" panose="02040503050406030204" pitchFamily="18" charset="0"/>
                            </a:rPr>
                          </m:ctrlPr>
                        </m:sSubPr>
                        <m:e>
                          <m:r>
                            <a:rPr lang="en-US" sz="1100" b="0" i="1" smtClean="0">
                              <a:solidFill>
                                <a:schemeClr val="accent1"/>
                              </a:solidFill>
                              <a:latin typeface="Cambria Math" panose="02040503050406030204" pitchFamily="18" charset="0"/>
                            </a:rPr>
                            <m:t>𝑍</m:t>
                          </m:r>
                        </m:e>
                        <m:sub>
                          <m:r>
                            <a:rPr lang="en-US" sz="1100" b="0" i="1" smtClean="0">
                              <a:solidFill>
                                <a:schemeClr val="accent1"/>
                              </a:solidFill>
                              <a:latin typeface="Cambria Math" panose="02040503050406030204" pitchFamily="18" charset="0"/>
                            </a:rPr>
                            <m:t>𝑝𝑟𝑖𝑚𝑎𝑟𝑦</m:t>
                          </m:r>
                        </m:sub>
                      </m:sSub>
                      <m:r>
                        <a:rPr lang="en-US" sz="1100" b="0" i="1" smtClean="0">
                          <a:solidFill>
                            <a:schemeClr val="accent1"/>
                          </a:solidFill>
                          <a:latin typeface="Cambria Math" panose="02040503050406030204" pitchFamily="18" charset="0"/>
                        </a:rPr>
                        <m:t>=</m:t>
                      </m:r>
                      <m:sSub>
                        <m:sSubPr>
                          <m:ctrlPr>
                            <a:rPr lang="en-US" sz="1100" b="0" i="1" smtClean="0">
                              <a:solidFill>
                                <a:schemeClr val="accent1"/>
                              </a:solidFill>
                              <a:latin typeface="Cambria Math" panose="02040503050406030204" pitchFamily="18" charset="0"/>
                            </a:rPr>
                          </m:ctrlPr>
                        </m:sSubPr>
                        <m:e>
                          <m:r>
                            <a:rPr lang="en-US" sz="1100" b="0" i="1" smtClean="0">
                              <a:solidFill>
                                <a:schemeClr val="accent1"/>
                              </a:solidFill>
                              <a:latin typeface="Cambria Math" panose="02040503050406030204" pitchFamily="18" charset="0"/>
                            </a:rPr>
                            <m:t>𝑍</m:t>
                          </m:r>
                        </m:e>
                        <m:sub>
                          <m:r>
                            <a:rPr lang="en-US" sz="1100" b="0" i="1" smtClean="0">
                              <a:solidFill>
                                <a:schemeClr val="accent1"/>
                              </a:solidFill>
                              <a:latin typeface="Cambria Math" panose="02040503050406030204" pitchFamily="18" charset="0"/>
                            </a:rPr>
                            <m:t>𝑠𝑒𝑐𝑜𝑛𝑑𝑎𝑟𝑦</m:t>
                          </m:r>
                        </m:sub>
                      </m:sSub>
                      <m:r>
                        <a:rPr lang="en-US" sz="1100" b="0" i="1" smtClean="0">
                          <a:solidFill>
                            <a:schemeClr val="accent1"/>
                          </a:solidFill>
                          <a:latin typeface="Cambria Math" panose="02040503050406030204" pitchFamily="18" charset="0"/>
                        </a:rPr>
                        <m:t>∗</m:t>
                      </m:r>
                      <m:r>
                        <a:rPr lang="en-US" sz="1100" b="0" i="1" smtClean="0">
                          <a:solidFill>
                            <a:schemeClr val="accent1"/>
                          </a:solidFill>
                          <a:latin typeface="Cambria Math" panose="02040503050406030204" pitchFamily="18" charset="0"/>
                        </a:rPr>
                        <m:t>𝑃</m:t>
                      </m:r>
                      <m:r>
                        <a:rPr lang="en-US" sz="1100" b="0" i="1" smtClean="0">
                          <a:solidFill>
                            <a:schemeClr val="accent1"/>
                          </a:solidFill>
                          <a:latin typeface="Cambria Math" panose="02040503050406030204" pitchFamily="18" charset="0"/>
                        </a:rPr>
                        <m:t>:</m:t>
                      </m:r>
                      <m:r>
                        <a:rPr lang="en-US" sz="1100" b="0" i="1" smtClean="0">
                          <a:solidFill>
                            <a:schemeClr val="accent1"/>
                          </a:solidFill>
                          <a:latin typeface="Cambria Math" panose="02040503050406030204" pitchFamily="18" charset="0"/>
                        </a:rPr>
                        <m:t>𝑆</m:t>
                      </m:r>
                      <m:r>
                        <a:rPr lang="en-US" sz="1100" b="0" i="1" smtClean="0">
                          <a:solidFill>
                            <a:schemeClr val="accent1"/>
                          </a:solidFill>
                          <a:latin typeface="Cambria Math" panose="02040503050406030204" pitchFamily="18" charset="0"/>
                        </a:rPr>
                        <m:t> </m:t>
                      </m:r>
                      <m:r>
                        <a:rPr lang="en-US" sz="1100" b="0" i="1" smtClean="0">
                          <a:solidFill>
                            <a:schemeClr val="accent1"/>
                          </a:solidFill>
                          <a:latin typeface="Cambria Math" panose="02040503050406030204" pitchFamily="18" charset="0"/>
                        </a:rPr>
                        <m:t>𝑅𝑎𝑡𝑖𝑜</m:t>
                      </m:r>
                    </m:oMath>
                  </m:oMathPara>
                </a14:m>
                <a:endParaRPr lang="en-US" sz="1100" b="0" dirty="0">
                  <a:solidFill>
                    <a:schemeClr val="accent1"/>
                  </a:solidFill>
                </a:endParaRPr>
              </a:p>
              <a:p>
                <a:pPr algn="ctr"/>
                <a:endParaRPr lang="en-US" sz="1100" dirty="0">
                  <a:solidFill>
                    <a:schemeClr val="accent1"/>
                  </a:solidFill>
                </a:endParaRPr>
              </a:p>
              <a:p>
                <a:pPr algn="ctr"/>
                <a14:m>
                  <m:oMathPara xmlns:m="http://schemas.openxmlformats.org/officeDocument/2006/math">
                    <m:oMathParaPr>
                      <m:jc m:val="centerGroup"/>
                    </m:oMathParaPr>
                    <m:oMath xmlns:m="http://schemas.openxmlformats.org/officeDocument/2006/math">
                      <m:sSub>
                        <m:sSubPr>
                          <m:ctrlPr>
                            <a:rPr lang="en-US" sz="1100" b="0" i="1" smtClean="0">
                              <a:solidFill>
                                <a:schemeClr val="accent1"/>
                              </a:solidFill>
                              <a:latin typeface="Cambria Math" panose="02040503050406030204" pitchFamily="18" charset="0"/>
                            </a:rPr>
                          </m:ctrlPr>
                        </m:sSubPr>
                        <m:e>
                          <m:r>
                            <a:rPr lang="en-US" sz="1100" b="0" i="1" smtClean="0">
                              <a:solidFill>
                                <a:schemeClr val="accent1"/>
                              </a:solidFill>
                              <a:latin typeface="Cambria Math" panose="02040503050406030204" pitchFamily="18" charset="0"/>
                            </a:rPr>
                            <m:t>𝑍</m:t>
                          </m:r>
                        </m:e>
                        <m:sub>
                          <m:r>
                            <a:rPr lang="en-US" sz="1100" b="0" i="1" smtClean="0">
                              <a:solidFill>
                                <a:schemeClr val="accent1"/>
                              </a:solidFill>
                              <a:latin typeface="Cambria Math" panose="02040503050406030204" pitchFamily="18" charset="0"/>
                            </a:rPr>
                            <m:t>𝑝𝑟𝑖𝑚𝑎𝑟𝑦</m:t>
                          </m:r>
                        </m:sub>
                      </m:sSub>
                      <m:r>
                        <a:rPr lang="en-US" sz="1100" b="0" i="1" smtClean="0">
                          <a:solidFill>
                            <a:schemeClr val="accent1"/>
                          </a:solidFill>
                          <a:latin typeface="Cambria Math" panose="02040503050406030204" pitchFamily="18" charset="0"/>
                        </a:rPr>
                        <m:t>=100</m:t>
                      </m:r>
                      <m:r>
                        <m:rPr>
                          <m:sty m:val="p"/>
                        </m:rPr>
                        <a:rPr lang="en-US" sz="1100" b="0" i="0" smtClean="0">
                          <a:solidFill>
                            <a:schemeClr val="accent1"/>
                          </a:solidFill>
                          <a:latin typeface="Cambria Math" panose="02040503050406030204" pitchFamily="18" charset="0"/>
                        </a:rPr>
                        <m:t>Ω</m:t>
                      </m:r>
                      <m:r>
                        <a:rPr lang="en-US" sz="1100" b="0" i="1" smtClean="0">
                          <a:solidFill>
                            <a:schemeClr val="accent1"/>
                          </a:solidFill>
                          <a:latin typeface="Cambria Math" panose="02040503050406030204" pitchFamily="18" charset="0"/>
                        </a:rPr>
                        <m:t>∗</m:t>
                      </m:r>
                      <m:f>
                        <m:fPr>
                          <m:ctrlPr>
                            <a:rPr lang="en-US" sz="1100" b="0" i="1" smtClean="0">
                              <a:solidFill>
                                <a:schemeClr val="accent1"/>
                              </a:solidFill>
                              <a:latin typeface="Cambria Math" panose="02040503050406030204" pitchFamily="18" charset="0"/>
                            </a:rPr>
                          </m:ctrlPr>
                        </m:fPr>
                        <m:num>
                          <m:r>
                            <a:rPr lang="en-US" sz="1100" b="0" i="1" smtClean="0">
                              <a:solidFill>
                                <a:schemeClr val="accent1"/>
                              </a:solidFill>
                              <a:latin typeface="Cambria Math" panose="02040503050406030204" pitchFamily="18" charset="0"/>
                            </a:rPr>
                            <m:t>1</m:t>
                          </m:r>
                        </m:num>
                        <m:den>
                          <m:r>
                            <a:rPr lang="en-US" sz="1100" b="0" i="1" smtClean="0">
                              <a:solidFill>
                                <a:schemeClr val="accent1"/>
                              </a:solidFill>
                              <a:latin typeface="Cambria Math" panose="02040503050406030204" pitchFamily="18" charset="0"/>
                            </a:rPr>
                            <m:t>4</m:t>
                          </m:r>
                        </m:den>
                      </m:f>
                      <m:r>
                        <a:rPr lang="en-US" sz="1100" b="0" i="1" smtClean="0">
                          <a:solidFill>
                            <a:schemeClr val="accent1"/>
                          </a:solidFill>
                          <a:latin typeface="Cambria Math" panose="02040503050406030204" pitchFamily="18" charset="0"/>
                        </a:rPr>
                        <m:t>→</m:t>
                      </m:r>
                      <m:sSub>
                        <m:sSubPr>
                          <m:ctrlPr>
                            <a:rPr lang="en-US" sz="1100" b="1" i="1" smtClean="0">
                              <a:solidFill>
                                <a:schemeClr val="accent1"/>
                              </a:solidFill>
                              <a:latin typeface="Cambria Math" panose="02040503050406030204" pitchFamily="18" charset="0"/>
                            </a:rPr>
                          </m:ctrlPr>
                        </m:sSubPr>
                        <m:e>
                          <m:r>
                            <a:rPr lang="en-US" sz="1100" b="1" i="1" smtClean="0">
                              <a:solidFill>
                                <a:schemeClr val="accent1"/>
                              </a:solidFill>
                              <a:latin typeface="Cambria Math" panose="02040503050406030204" pitchFamily="18" charset="0"/>
                            </a:rPr>
                            <m:t>𝒁</m:t>
                          </m:r>
                        </m:e>
                        <m:sub>
                          <m:r>
                            <a:rPr lang="en-US" sz="1100" b="1" i="1" smtClean="0">
                              <a:solidFill>
                                <a:schemeClr val="accent1"/>
                              </a:solidFill>
                              <a:latin typeface="Cambria Math" panose="02040503050406030204" pitchFamily="18" charset="0"/>
                            </a:rPr>
                            <m:t>𝒑𝒓𝒊𝒎𝒂𝒓𝒚</m:t>
                          </m:r>
                        </m:sub>
                      </m:sSub>
                      <m:r>
                        <a:rPr lang="en-US" sz="1100" b="1" i="1" smtClean="0">
                          <a:solidFill>
                            <a:schemeClr val="accent1"/>
                          </a:solidFill>
                          <a:latin typeface="Cambria Math" panose="02040503050406030204" pitchFamily="18" charset="0"/>
                        </a:rPr>
                        <m:t>=</m:t>
                      </m:r>
                      <m:r>
                        <a:rPr lang="en-US" sz="1100" b="1" i="1" smtClean="0">
                          <a:solidFill>
                            <a:schemeClr val="accent1"/>
                          </a:solidFill>
                          <a:latin typeface="Cambria Math" panose="02040503050406030204" pitchFamily="18" charset="0"/>
                        </a:rPr>
                        <m:t>𝟐𝟓</m:t>
                      </m:r>
                      <m:r>
                        <a:rPr lang="en-US" sz="1100" b="1" i="0" smtClean="0">
                          <a:solidFill>
                            <a:schemeClr val="accent1"/>
                          </a:solidFill>
                          <a:latin typeface="Cambria Math" panose="02040503050406030204" pitchFamily="18" charset="0"/>
                        </a:rPr>
                        <m:t>𝛀</m:t>
                      </m:r>
                    </m:oMath>
                  </m:oMathPara>
                </a14:m>
                <a:endParaRPr lang="en-US" sz="1100" b="1" dirty="0">
                  <a:solidFill>
                    <a:schemeClr val="accent1"/>
                  </a:solidFill>
                </a:endParaRPr>
              </a:p>
              <a:p>
                <a:pPr algn="ctr"/>
                <a:endParaRPr lang="en-US" sz="1100" dirty="0">
                  <a:solidFill>
                    <a:schemeClr val="accent1"/>
                  </a:solidFill>
                </a:endParaRPr>
              </a:p>
              <a:p>
                <a:pPr algn="ctr"/>
                <a:endParaRPr lang="en-US" dirty="0">
                  <a:solidFill>
                    <a:schemeClr val="accent1"/>
                  </a:solidFill>
                </a:endParaRPr>
              </a:p>
            </p:txBody>
          </p:sp>
        </mc:Choice>
        <mc:Fallback xmlns="">
          <p:sp>
            <p:nvSpPr>
              <p:cNvPr id="8" name="Rectangle 7">
                <a:extLst>
                  <a:ext uri="{FF2B5EF4-FFF2-40B4-BE49-F238E27FC236}">
                    <a16:creationId xmlns:a16="http://schemas.microsoft.com/office/drawing/2014/main" id="{2384444A-B8C3-44EB-9F64-EA7F5E0091BA}"/>
                  </a:ext>
                </a:extLst>
              </p:cNvPr>
              <p:cNvSpPr>
                <a:spLocks noRot="1" noChangeAspect="1" noMove="1" noResize="1" noEditPoints="1" noAdjustHandles="1" noChangeArrowheads="1" noChangeShapeType="1" noTextEdit="1"/>
              </p:cNvSpPr>
              <p:nvPr/>
            </p:nvSpPr>
            <p:spPr>
              <a:xfrm>
                <a:off x="5831373" y="775331"/>
                <a:ext cx="2858602" cy="2067104"/>
              </a:xfrm>
              <a:prstGeom prst="rect">
                <a:avLst/>
              </a:prstGeom>
              <a:blipFill>
                <a:blip r:embed="rId3"/>
                <a:stretch>
                  <a:fillRect t="-295"/>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2897C729-C355-4E81-BEA2-6E925D9E33B5}"/>
              </a:ext>
            </a:extLst>
          </p:cNvPr>
          <p:cNvSpPr/>
          <p:nvPr/>
        </p:nvSpPr>
        <p:spPr>
          <a:xfrm>
            <a:off x="2229268" y="3331242"/>
            <a:ext cx="567329" cy="261610"/>
          </a:xfrm>
          <a:prstGeom prst="rect">
            <a:avLst/>
          </a:prstGeom>
        </p:spPr>
        <p:txBody>
          <a:bodyPr wrap="square">
            <a:spAutoFit/>
          </a:bodyPr>
          <a:lstStyle/>
          <a:p>
            <a:pPr algn="r"/>
            <a:r>
              <a:rPr lang="en-US" sz="1100" dirty="0">
                <a:solidFill>
                  <a:schemeClr val="accent1"/>
                </a:solidFill>
              </a:rPr>
              <a:t>100</a:t>
            </a:r>
            <a:r>
              <a:rPr lang="el-GR" sz="1100" dirty="0">
                <a:solidFill>
                  <a:schemeClr val="accent1"/>
                </a:solidFill>
              </a:rPr>
              <a:t>Ω</a:t>
            </a:r>
            <a:endParaRPr lang="en-US" dirty="0">
              <a:solidFill>
                <a:schemeClr val="accent1"/>
              </a:solidFill>
            </a:endParaRPr>
          </a:p>
        </p:txBody>
      </p:sp>
      <p:cxnSp>
        <p:nvCxnSpPr>
          <p:cNvPr id="11" name="Straight Arrow Connector 10">
            <a:extLst>
              <a:ext uri="{FF2B5EF4-FFF2-40B4-BE49-F238E27FC236}">
                <a16:creationId xmlns:a16="http://schemas.microsoft.com/office/drawing/2014/main" id="{4879D6CC-984B-4495-9FA2-B5917222D33C}"/>
              </a:ext>
            </a:extLst>
          </p:cNvPr>
          <p:cNvCxnSpPr>
            <a:cxnSpLocks/>
          </p:cNvCxnSpPr>
          <p:nvPr/>
        </p:nvCxnSpPr>
        <p:spPr>
          <a:xfrm>
            <a:off x="2796597" y="3250458"/>
            <a:ext cx="0" cy="423179"/>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E413D00-3D55-4D04-9DD1-F58240DC3EA5}"/>
              </a:ext>
            </a:extLst>
          </p:cNvPr>
          <p:cNvSpPr/>
          <p:nvPr/>
        </p:nvSpPr>
        <p:spPr>
          <a:xfrm>
            <a:off x="5846821" y="3398678"/>
            <a:ext cx="567329" cy="261610"/>
          </a:xfrm>
          <a:prstGeom prst="rect">
            <a:avLst/>
          </a:prstGeom>
        </p:spPr>
        <p:txBody>
          <a:bodyPr wrap="square">
            <a:spAutoFit/>
          </a:bodyPr>
          <a:lstStyle/>
          <a:p>
            <a:pPr algn="r"/>
            <a:r>
              <a:rPr lang="en-US" sz="1100" dirty="0">
                <a:solidFill>
                  <a:schemeClr val="accent1"/>
                </a:solidFill>
              </a:rPr>
              <a:t>25</a:t>
            </a:r>
            <a:r>
              <a:rPr lang="el-GR" sz="1100" dirty="0">
                <a:solidFill>
                  <a:schemeClr val="accent1"/>
                </a:solidFill>
              </a:rPr>
              <a:t>Ω</a:t>
            </a:r>
            <a:endParaRPr lang="en-US" dirty="0">
              <a:solidFill>
                <a:schemeClr val="accent1"/>
              </a:solidFill>
            </a:endParaRPr>
          </a:p>
        </p:txBody>
      </p:sp>
      <p:cxnSp>
        <p:nvCxnSpPr>
          <p:cNvPr id="17" name="Straight Arrow Connector 16">
            <a:extLst>
              <a:ext uri="{FF2B5EF4-FFF2-40B4-BE49-F238E27FC236}">
                <a16:creationId xmlns:a16="http://schemas.microsoft.com/office/drawing/2014/main" id="{C044DAD3-792C-4DD0-9171-3B839DF571A4}"/>
              </a:ext>
            </a:extLst>
          </p:cNvPr>
          <p:cNvCxnSpPr>
            <a:cxnSpLocks/>
          </p:cNvCxnSpPr>
          <p:nvPr/>
        </p:nvCxnSpPr>
        <p:spPr>
          <a:xfrm>
            <a:off x="6427499" y="3190388"/>
            <a:ext cx="0" cy="564034"/>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271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4D95-CA99-4618-9AFC-FC97A39D7E0E}"/>
              </a:ext>
            </a:extLst>
          </p:cNvPr>
          <p:cNvSpPr>
            <a:spLocks noGrp="1"/>
          </p:cNvSpPr>
          <p:nvPr>
            <p:ph type="title"/>
          </p:nvPr>
        </p:nvSpPr>
        <p:spPr/>
        <p:txBody>
          <a:bodyPr/>
          <a:lstStyle/>
          <a:p>
            <a:r>
              <a:rPr lang="en-US" dirty="0"/>
              <a:t>Quiz</a:t>
            </a:r>
          </a:p>
        </p:txBody>
      </p:sp>
      <p:sp>
        <p:nvSpPr>
          <p:cNvPr id="4" name="Slide Number Placeholder 3">
            <a:extLst>
              <a:ext uri="{FF2B5EF4-FFF2-40B4-BE49-F238E27FC236}">
                <a16:creationId xmlns:a16="http://schemas.microsoft.com/office/drawing/2014/main" id="{D1B7AB97-E77A-4ADE-84B8-316DBC49F2C3}"/>
              </a:ext>
            </a:extLst>
          </p:cNvPr>
          <p:cNvSpPr>
            <a:spLocks noGrp="1"/>
          </p:cNvSpPr>
          <p:nvPr>
            <p:ph type="sldNum" sz="quarter" idx="10"/>
          </p:nvPr>
        </p:nvSpPr>
        <p:spPr/>
        <p:txBody>
          <a:bodyPr/>
          <a:lstStyle/>
          <a:p>
            <a:pPr>
              <a:defRPr/>
            </a:pPr>
            <a:fld id="{2B97888F-6AF7-4263-B69D-592D8C33BAC7}" type="slidenum">
              <a:rPr lang="en-US" smtClean="0"/>
              <a:pPr>
                <a:defRPr/>
              </a:pPr>
              <a:t>36</a:t>
            </a:fld>
            <a:endParaRPr lang="en-US"/>
          </a:p>
        </p:txBody>
      </p:sp>
      <p:pic>
        <p:nvPicPr>
          <p:cNvPr id="15" name="Content Placeholder 14">
            <a:extLst>
              <a:ext uri="{FF2B5EF4-FFF2-40B4-BE49-F238E27FC236}">
                <a16:creationId xmlns:a16="http://schemas.microsoft.com/office/drawing/2014/main" id="{070FA08A-1A2D-4599-B950-4B875F0755C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2137" y="1321635"/>
            <a:ext cx="5784910" cy="3275939"/>
          </a:xfrm>
          <a:prstGeom prst="rect">
            <a:avLst/>
          </a:prstGeom>
        </p:spPr>
      </p:pic>
      <p:sp>
        <p:nvSpPr>
          <p:cNvPr id="5" name="Rectangle 4">
            <a:extLst>
              <a:ext uri="{FF2B5EF4-FFF2-40B4-BE49-F238E27FC236}">
                <a16:creationId xmlns:a16="http://schemas.microsoft.com/office/drawing/2014/main" id="{CDAA3257-8C2F-41F3-A10E-0CF545030FB3}"/>
              </a:ext>
            </a:extLst>
          </p:cNvPr>
          <p:cNvSpPr/>
          <p:nvPr/>
        </p:nvSpPr>
        <p:spPr>
          <a:xfrm>
            <a:off x="231775" y="757998"/>
            <a:ext cx="4679486" cy="369332"/>
          </a:xfrm>
          <a:prstGeom prst="rect">
            <a:avLst/>
          </a:prstGeom>
        </p:spPr>
        <p:txBody>
          <a:bodyPr wrap="none">
            <a:spAutoFit/>
          </a:bodyPr>
          <a:lstStyle/>
          <a:p>
            <a:r>
              <a:rPr lang="en-US" kern="0" dirty="0"/>
              <a:t>Is it okay to connect to 50</a:t>
            </a:r>
            <a:r>
              <a:rPr lang="el-GR" kern="0" dirty="0"/>
              <a:t>Ω</a:t>
            </a:r>
            <a:r>
              <a:rPr lang="en-US" kern="0" dirty="0"/>
              <a:t> test equipment?</a:t>
            </a:r>
            <a:endParaRPr lang="en-US" dirty="0"/>
          </a:p>
        </p:txBody>
      </p:sp>
      <p:sp>
        <p:nvSpPr>
          <p:cNvPr id="10" name="Rectangle 9">
            <a:extLst>
              <a:ext uri="{FF2B5EF4-FFF2-40B4-BE49-F238E27FC236}">
                <a16:creationId xmlns:a16="http://schemas.microsoft.com/office/drawing/2014/main" id="{2897C729-C355-4E81-BEA2-6E925D9E33B5}"/>
              </a:ext>
            </a:extLst>
          </p:cNvPr>
          <p:cNvSpPr/>
          <p:nvPr/>
        </p:nvSpPr>
        <p:spPr>
          <a:xfrm>
            <a:off x="2229268" y="3331242"/>
            <a:ext cx="567329" cy="261610"/>
          </a:xfrm>
          <a:prstGeom prst="rect">
            <a:avLst/>
          </a:prstGeom>
        </p:spPr>
        <p:txBody>
          <a:bodyPr wrap="square">
            <a:spAutoFit/>
          </a:bodyPr>
          <a:lstStyle/>
          <a:p>
            <a:pPr algn="r"/>
            <a:r>
              <a:rPr lang="en-US" sz="1100" dirty="0">
                <a:solidFill>
                  <a:schemeClr val="accent1"/>
                </a:solidFill>
              </a:rPr>
              <a:t>100</a:t>
            </a:r>
            <a:r>
              <a:rPr lang="el-GR" sz="1100" dirty="0">
                <a:solidFill>
                  <a:schemeClr val="accent1"/>
                </a:solidFill>
              </a:rPr>
              <a:t>Ω</a:t>
            </a:r>
            <a:endParaRPr lang="en-US" dirty="0">
              <a:solidFill>
                <a:schemeClr val="accent1"/>
              </a:solidFill>
            </a:endParaRPr>
          </a:p>
        </p:txBody>
      </p:sp>
      <p:cxnSp>
        <p:nvCxnSpPr>
          <p:cNvPr id="11" name="Straight Arrow Connector 10">
            <a:extLst>
              <a:ext uri="{FF2B5EF4-FFF2-40B4-BE49-F238E27FC236}">
                <a16:creationId xmlns:a16="http://schemas.microsoft.com/office/drawing/2014/main" id="{4879D6CC-984B-4495-9FA2-B5917222D33C}"/>
              </a:ext>
            </a:extLst>
          </p:cNvPr>
          <p:cNvCxnSpPr>
            <a:cxnSpLocks/>
          </p:cNvCxnSpPr>
          <p:nvPr/>
        </p:nvCxnSpPr>
        <p:spPr>
          <a:xfrm>
            <a:off x="2796597" y="3250458"/>
            <a:ext cx="0" cy="423179"/>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E413D00-3D55-4D04-9DD1-F58240DC3EA5}"/>
              </a:ext>
            </a:extLst>
          </p:cNvPr>
          <p:cNvSpPr/>
          <p:nvPr/>
        </p:nvSpPr>
        <p:spPr>
          <a:xfrm>
            <a:off x="5846821" y="3398678"/>
            <a:ext cx="567329" cy="261610"/>
          </a:xfrm>
          <a:prstGeom prst="rect">
            <a:avLst/>
          </a:prstGeom>
        </p:spPr>
        <p:txBody>
          <a:bodyPr wrap="square">
            <a:spAutoFit/>
          </a:bodyPr>
          <a:lstStyle/>
          <a:p>
            <a:pPr algn="r"/>
            <a:r>
              <a:rPr lang="en-US" sz="1100" dirty="0">
                <a:solidFill>
                  <a:schemeClr val="accent1"/>
                </a:solidFill>
              </a:rPr>
              <a:t>25</a:t>
            </a:r>
            <a:r>
              <a:rPr lang="el-GR" sz="1100" dirty="0">
                <a:solidFill>
                  <a:schemeClr val="accent1"/>
                </a:solidFill>
              </a:rPr>
              <a:t>Ω</a:t>
            </a:r>
            <a:endParaRPr lang="en-US" dirty="0">
              <a:solidFill>
                <a:schemeClr val="accent1"/>
              </a:solidFill>
            </a:endParaRPr>
          </a:p>
        </p:txBody>
      </p:sp>
      <p:cxnSp>
        <p:nvCxnSpPr>
          <p:cNvPr id="17" name="Straight Arrow Connector 16">
            <a:extLst>
              <a:ext uri="{FF2B5EF4-FFF2-40B4-BE49-F238E27FC236}">
                <a16:creationId xmlns:a16="http://schemas.microsoft.com/office/drawing/2014/main" id="{C044DAD3-792C-4DD0-9171-3B839DF571A4}"/>
              </a:ext>
            </a:extLst>
          </p:cNvPr>
          <p:cNvCxnSpPr>
            <a:cxnSpLocks/>
          </p:cNvCxnSpPr>
          <p:nvPr/>
        </p:nvCxnSpPr>
        <p:spPr>
          <a:xfrm>
            <a:off x="6427499" y="3190388"/>
            <a:ext cx="0" cy="564034"/>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40F6BDB-241C-4CDE-B321-FDD01573F2FE}"/>
              </a:ext>
            </a:extLst>
          </p:cNvPr>
          <p:cNvSpPr/>
          <p:nvPr/>
        </p:nvSpPr>
        <p:spPr>
          <a:xfrm>
            <a:off x="5831373" y="775331"/>
            <a:ext cx="2858602" cy="1723549"/>
          </a:xfrm>
          <a:prstGeom prst="rect">
            <a:avLst/>
          </a:prstGeom>
        </p:spPr>
        <p:txBody>
          <a:bodyPr wrap="square">
            <a:spAutoFit/>
          </a:bodyPr>
          <a:lstStyle/>
          <a:p>
            <a:r>
              <a:rPr lang="en-US" sz="1100" b="1" dirty="0">
                <a:solidFill>
                  <a:schemeClr val="accent1"/>
                </a:solidFill>
              </a:rPr>
              <a:t>You should </a:t>
            </a:r>
            <a:r>
              <a:rPr lang="en-US" sz="1100" b="1" dirty="0">
                <a:solidFill>
                  <a:schemeClr val="accent1"/>
                </a:solidFill>
                <a:highlight>
                  <a:srgbClr val="FFFF00"/>
                </a:highlight>
              </a:rPr>
              <a:t>not</a:t>
            </a:r>
            <a:r>
              <a:rPr lang="en-US" sz="1100" b="1" dirty="0">
                <a:solidFill>
                  <a:schemeClr val="accent1"/>
                </a:solidFill>
              </a:rPr>
              <a:t> connect to 50</a:t>
            </a:r>
            <a:r>
              <a:rPr lang="el-GR" sz="1100" b="1" dirty="0">
                <a:solidFill>
                  <a:schemeClr val="accent1"/>
                </a:solidFill>
              </a:rPr>
              <a:t>Ω</a:t>
            </a:r>
            <a:r>
              <a:rPr lang="en-US" sz="1100" b="1" dirty="0">
                <a:solidFill>
                  <a:schemeClr val="accent1"/>
                </a:solidFill>
              </a:rPr>
              <a:t> test equipment. This has the potential to damage equipment meant to be driven ONLY by 50</a:t>
            </a:r>
            <a:r>
              <a:rPr lang="el-GR" sz="1100" b="1" dirty="0">
                <a:solidFill>
                  <a:schemeClr val="accent1"/>
                </a:solidFill>
              </a:rPr>
              <a:t>Ω</a:t>
            </a:r>
            <a:r>
              <a:rPr lang="en-US" sz="1100" b="1" dirty="0">
                <a:solidFill>
                  <a:schemeClr val="accent1"/>
                </a:solidFill>
              </a:rPr>
              <a:t> source.</a:t>
            </a:r>
          </a:p>
          <a:p>
            <a:endParaRPr lang="en-US" sz="1100" b="1" dirty="0">
              <a:solidFill>
                <a:schemeClr val="accent1"/>
              </a:solidFill>
            </a:endParaRPr>
          </a:p>
          <a:p>
            <a:r>
              <a:rPr lang="en-US" sz="1100" b="1" dirty="0">
                <a:solidFill>
                  <a:schemeClr val="accent1"/>
                </a:solidFill>
              </a:rPr>
              <a:t>*Always treat impedance recommendations as requirements to avoid damaging equipment.</a:t>
            </a:r>
            <a:endParaRPr lang="en-US" sz="1100" dirty="0">
              <a:solidFill>
                <a:schemeClr val="accent1"/>
              </a:solidFill>
            </a:endParaRPr>
          </a:p>
          <a:p>
            <a:pPr algn="ctr"/>
            <a:endParaRPr lang="en-US" dirty="0">
              <a:solidFill>
                <a:schemeClr val="accent1"/>
              </a:solidFill>
            </a:endParaRPr>
          </a:p>
        </p:txBody>
      </p:sp>
    </p:spTree>
    <p:extLst>
      <p:ext uri="{BB962C8B-B14F-4D97-AF65-F5344CB8AC3E}">
        <p14:creationId xmlns:p14="http://schemas.microsoft.com/office/powerpoint/2010/main" val="2920128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72B015-1377-4B5C-86D2-FB306381CF3C}"/>
              </a:ext>
            </a:extLst>
          </p:cNvPr>
          <p:cNvSpPr>
            <a:spLocks noGrp="1"/>
          </p:cNvSpPr>
          <p:nvPr>
            <p:ph type="title"/>
          </p:nvPr>
        </p:nvSpPr>
        <p:spPr/>
        <p:txBody>
          <a:bodyPr/>
          <a:lstStyle/>
          <a:p>
            <a:r>
              <a:rPr lang="en-US" dirty="0"/>
              <a:t>Resources</a:t>
            </a:r>
          </a:p>
        </p:txBody>
      </p:sp>
      <p:sp>
        <p:nvSpPr>
          <p:cNvPr id="7" name="Content Placeholder 6">
            <a:extLst>
              <a:ext uri="{FF2B5EF4-FFF2-40B4-BE49-F238E27FC236}">
                <a16:creationId xmlns:a16="http://schemas.microsoft.com/office/drawing/2014/main" id="{532B919B-59AA-438C-BC9D-E5891199E983}"/>
              </a:ext>
            </a:extLst>
          </p:cNvPr>
          <p:cNvSpPr>
            <a:spLocks noGrp="1"/>
          </p:cNvSpPr>
          <p:nvPr>
            <p:ph idx="1"/>
          </p:nvPr>
        </p:nvSpPr>
        <p:spPr/>
        <p:txBody>
          <a:bodyPr/>
          <a:lstStyle/>
          <a:p>
            <a:r>
              <a:rPr lang="en-US" sz="1400" dirty="0">
                <a:hlinkClick r:id="rId2"/>
              </a:rPr>
              <a:t>https://www.ti.com/lit/an/slaa523a/slaa523a.pdf</a:t>
            </a:r>
            <a:r>
              <a:rPr lang="en-US" sz="1400" dirty="0"/>
              <a:t> </a:t>
            </a:r>
          </a:p>
        </p:txBody>
      </p:sp>
      <p:sp>
        <p:nvSpPr>
          <p:cNvPr id="5" name="Slide Number Placeholder 4">
            <a:extLst>
              <a:ext uri="{FF2B5EF4-FFF2-40B4-BE49-F238E27FC236}">
                <a16:creationId xmlns:a16="http://schemas.microsoft.com/office/drawing/2014/main" id="{EC12042A-0265-4776-BE2D-F95AC3B002D8}"/>
              </a:ext>
            </a:extLst>
          </p:cNvPr>
          <p:cNvSpPr>
            <a:spLocks noGrp="1"/>
          </p:cNvSpPr>
          <p:nvPr>
            <p:ph type="sldNum" sz="quarter" idx="10"/>
          </p:nvPr>
        </p:nvSpPr>
        <p:spPr/>
        <p:txBody>
          <a:bodyPr/>
          <a:lstStyle/>
          <a:p>
            <a:pPr>
              <a:defRPr/>
            </a:pPr>
            <a:fld id="{B53548F6-AAA9-4A8D-A869-511B3DFE3256}" type="slidenum">
              <a:rPr lang="en-US" smtClean="0"/>
              <a:pPr>
                <a:defRPr/>
              </a:pPr>
              <a:t>37</a:t>
            </a:fld>
            <a:endParaRPr lang="en-US"/>
          </a:p>
        </p:txBody>
      </p:sp>
    </p:spTree>
    <p:extLst>
      <p:ext uri="{BB962C8B-B14F-4D97-AF65-F5344CB8AC3E}">
        <p14:creationId xmlns:p14="http://schemas.microsoft.com/office/powerpoint/2010/main" val="4076063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24846-B1D6-494A-800B-F7511829B1EF}"/>
              </a:ext>
            </a:extLst>
          </p:cNvPr>
          <p:cNvSpPr>
            <a:spLocks noGrp="1"/>
          </p:cNvSpPr>
          <p:nvPr>
            <p:ph type="title"/>
          </p:nvPr>
        </p:nvSpPr>
        <p:spPr/>
        <p:txBody>
          <a:bodyPr/>
          <a:lstStyle/>
          <a:p>
            <a:r>
              <a:rPr lang="en-US" dirty="0"/>
              <a:t>DAC fundamentals</a:t>
            </a:r>
          </a:p>
        </p:txBody>
      </p:sp>
      <p:sp>
        <p:nvSpPr>
          <p:cNvPr id="5" name="Slide Number Placeholder 4">
            <a:extLst>
              <a:ext uri="{FF2B5EF4-FFF2-40B4-BE49-F238E27FC236}">
                <a16:creationId xmlns:a16="http://schemas.microsoft.com/office/drawing/2014/main" id="{17102D14-F1E2-4294-9F95-8C352A0C3F8A}"/>
              </a:ext>
            </a:extLst>
          </p:cNvPr>
          <p:cNvSpPr>
            <a:spLocks noGrp="1"/>
          </p:cNvSpPr>
          <p:nvPr>
            <p:ph type="sldNum" sz="quarter" idx="10"/>
          </p:nvPr>
        </p:nvSpPr>
        <p:spPr/>
        <p:txBody>
          <a:bodyPr/>
          <a:lstStyle/>
          <a:p>
            <a:pPr>
              <a:defRPr/>
            </a:pPr>
            <a:fld id="{B53548F6-AAA9-4A8D-A869-511B3DFE3256}" type="slidenum">
              <a:rPr lang="en-US" smtClean="0"/>
              <a:pPr>
                <a:defRPr/>
              </a:pPr>
              <a:t>4</a:t>
            </a:fld>
            <a:endParaRPr lang="en-US"/>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3C54AACE-A9B5-48AA-804C-00A4C95473CA}"/>
                  </a:ext>
                </a:extLst>
              </p:cNvPr>
              <p:cNvSpPr>
                <a:spLocks noGrp="1"/>
              </p:cNvSpPr>
              <p:nvPr>
                <p:ph sz="half" idx="1"/>
              </p:nvPr>
            </p:nvSpPr>
            <p:spPr/>
            <p:txBody>
              <a:bodyPr/>
              <a:lstStyle/>
              <a:p>
                <a:pPr marL="0" indent="0">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𝑺</m:t>
                      </m:r>
                      <m:r>
                        <a:rPr lang="en-US" b="1" i="1" smtClean="0">
                          <a:latin typeface="Cambria Math" panose="02040503050406030204" pitchFamily="18" charset="0"/>
                        </a:rPr>
                        <m:t>𝑭𝑫</m:t>
                      </m:r>
                      <m:r>
                        <a:rPr lang="en-US" b="1" i="1">
                          <a:latin typeface="Cambria Math" panose="02040503050406030204" pitchFamily="18" charset="0"/>
                        </a:rPr>
                        <m:t>𝑹</m:t>
                      </m:r>
                      <m:r>
                        <a:rPr lang="en-US" b="1" i="1" smtClean="0">
                          <a:latin typeface="Cambria Math" panose="02040503050406030204" pitchFamily="18" charset="0"/>
                        </a:rPr>
                        <m:t> </m:t>
                      </m:r>
                      <m:d>
                        <m:dPr>
                          <m:ctrlPr>
                            <a:rPr lang="en-US" b="1" i="1" smtClean="0">
                              <a:latin typeface="Cambria Math" panose="02040503050406030204" pitchFamily="18" charset="0"/>
                            </a:rPr>
                          </m:ctrlPr>
                        </m:dPr>
                        <m:e>
                          <m:r>
                            <a:rPr lang="en-US" b="1" i="1" smtClean="0">
                              <a:latin typeface="Cambria Math" panose="02040503050406030204" pitchFamily="18" charset="0"/>
                            </a:rPr>
                            <m:t>𝒅𝑩</m:t>
                          </m:r>
                        </m:e>
                      </m:d>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m:t>
                      </m:r>
                      <m:func>
                        <m:funcPr>
                          <m:ctrlPr>
                            <a:rPr lang="en-US" b="1" i="1">
                              <a:latin typeface="Cambria Math" panose="02040503050406030204" pitchFamily="18" charset="0"/>
                            </a:rPr>
                          </m:ctrlPr>
                        </m:funcPr>
                        <m:fName>
                          <m:sSub>
                            <m:sSubPr>
                              <m:ctrlPr>
                                <a:rPr lang="en-US" b="1" i="1">
                                  <a:latin typeface="Cambria Math" panose="02040503050406030204" pitchFamily="18" charset="0"/>
                                </a:rPr>
                              </m:ctrlPr>
                            </m:sSubPr>
                            <m:e>
                              <m:r>
                                <a:rPr lang="en-US" b="1" i="1">
                                  <a:latin typeface="Cambria Math" panose="02040503050406030204" pitchFamily="18" charset="0"/>
                                </a:rPr>
                                <m:t>𝒍𝒐𝒈</m:t>
                              </m:r>
                            </m:e>
                            <m:sub>
                              <m:r>
                                <a:rPr lang="en-US" b="1" i="1">
                                  <a:latin typeface="Cambria Math" panose="02040503050406030204" pitchFamily="18" charset="0"/>
                                </a:rPr>
                                <m:t>𝟏𝟎</m:t>
                              </m:r>
                            </m:sub>
                          </m:sSub>
                        </m:fName>
                        <m:e>
                          <m:d>
                            <m:dPr>
                              <m:ctrlPr>
                                <a:rPr lang="en-US" b="1" i="1">
                                  <a:latin typeface="Cambria Math" panose="02040503050406030204" pitchFamily="18" charset="0"/>
                                </a:rPr>
                              </m:ctrlPr>
                            </m:dPr>
                            <m:e>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𝒇𝒖𝒏𝒅</m:t>
                                      </m:r>
                                      <m:r>
                                        <a:rPr lang="en-US" b="1" i="1">
                                          <a:latin typeface="Cambria Math" panose="02040503050406030204" pitchFamily="18" charset="0"/>
                                        </a:rPr>
                                        <m:t>.</m:t>
                                      </m:r>
                                    </m:sub>
                                  </m:sSub>
                                </m:num>
                                <m:den>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smtClean="0">
                                          <a:latin typeface="Cambria Math" panose="02040503050406030204" pitchFamily="18" charset="0"/>
                                        </a:rPr>
                                        <m:t>𝒔𝒑𝒖𝒓</m:t>
                                      </m:r>
                                    </m:sub>
                                  </m:sSub>
                                </m:den>
                              </m:f>
                            </m:e>
                          </m:d>
                        </m:e>
                      </m:func>
                    </m:oMath>
                  </m:oMathPara>
                </a14:m>
                <a:endParaRPr lang="en-US" b="1" dirty="0"/>
              </a:p>
              <a:p>
                <a:pPr marL="0" indent="0">
                  <a:buNone/>
                </a:pPr>
                <a:endParaRPr lang="en-US" sz="400" dirty="0"/>
              </a:p>
              <a:p>
                <a:endParaRPr lang="en-US" dirty="0"/>
              </a:p>
              <a:p>
                <a:pPr marL="0" indent="0">
                  <a:buNone/>
                </a:pPr>
                <a:endParaRPr lang="en-US" dirty="0"/>
              </a:p>
              <a:p>
                <a:endParaRPr lang="en-US" dirty="0"/>
              </a:p>
              <a:p>
                <a:pPr marL="0" indent="0" algn="ctr">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𝑆𝑁𝑅</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𝑑𝐵</m:t>
                          </m:r>
                        </m:e>
                      </m:d>
                      <m:r>
                        <a:rPr lang="en-US" i="1">
                          <a:latin typeface="Cambria Math" panose="02040503050406030204" pitchFamily="18" charset="0"/>
                        </a:rPr>
                        <m:t>=10∗</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a:rPr lang="en-US" i="1">
                                  <a:latin typeface="Cambria Math" panose="02040503050406030204" pitchFamily="18" charset="0"/>
                                </a:rPr>
                                <m:t>𝑙𝑜𝑔</m:t>
                              </m:r>
                            </m:e>
                            <m:sub>
                              <m:r>
                                <a:rPr lang="en-US" i="1">
                                  <a:latin typeface="Cambria Math" panose="02040503050406030204" pitchFamily="18" charset="0"/>
                                </a:rPr>
                                <m:t>10</m:t>
                              </m:r>
                            </m:sub>
                          </m:sSub>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𝑓𝑢𝑛𝑑</m:t>
                                      </m:r>
                                      <m:r>
                                        <a:rPr lang="en-US" i="1">
                                          <a:latin typeface="Cambria Math" panose="02040503050406030204" pitchFamily="18" charset="0"/>
                                        </a:rPr>
                                        <m:t>.</m:t>
                                      </m:r>
                                    </m:sub>
                                  </m:sSub>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𝑛𝑜𝑖𝑠𝑒</m:t>
                                      </m:r>
                                    </m:sub>
                                  </m:sSub>
                                </m:den>
                              </m:f>
                            </m:e>
                          </m:d>
                        </m:e>
                      </m:func>
                    </m:oMath>
                  </m:oMathPara>
                </a14:m>
                <a:endParaRPr lang="en-US" dirty="0"/>
              </a:p>
              <a:p>
                <a:endParaRPr lang="en-US" sz="100" dirty="0"/>
              </a:p>
              <a:p>
                <a:r>
                  <a:rPr lang="en-US" dirty="0"/>
                  <a:t>SNR still exists, however, not as important of a metric </a:t>
                </a:r>
              </a:p>
              <a:p>
                <a:endParaRPr lang="en-US" dirty="0"/>
              </a:p>
            </p:txBody>
          </p:sp>
        </mc:Choice>
        <mc:Fallback xmlns="">
          <p:sp>
            <p:nvSpPr>
              <p:cNvPr id="11" name="Content Placeholder 10">
                <a:extLst>
                  <a:ext uri="{FF2B5EF4-FFF2-40B4-BE49-F238E27FC236}">
                    <a16:creationId xmlns:a16="http://schemas.microsoft.com/office/drawing/2014/main" id="{3C54AACE-A9B5-48AA-804C-00A4C95473CA}"/>
                  </a:ext>
                </a:extLst>
              </p:cNvPr>
              <p:cNvSpPr>
                <a:spLocks noGrp="1" noRot="1" noChangeAspect="1" noMove="1" noResize="1" noEditPoints="1" noAdjustHandles="1" noChangeArrowheads="1" noChangeShapeType="1" noTextEdit="1"/>
              </p:cNvSpPr>
              <p:nvPr>
                <p:ph sz="half" idx="1"/>
              </p:nvPr>
            </p:nvSpPr>
            <p:spPr>
              <a:blipFill>
                <a:blip r:embed="rId3"/>
                <a:stretch>
                  <a:fillRect l="-1173"/>
                </a:stretch>
              </a:blipFill>
            </p:spPr>
            <p:txBody>
              <a:bodyPr/>
              <a:lstStyle/>
              <a:p>
                <a:r>
                  <a:rPr lang="en-US">
                    <a:noFill/>
                  </a:rPr>
                  <a:t> </a:t>
                </a:r>
              </a:p>
            </p:txBody>
          </p:sp>
        </mc:Fallback>
      </mc:AlternateContent>
      <p:pic>
        <p:nvPicPr>
          <p:cNvPr id="10" name="Content Placeholder 9">
            <a:extLst>
              <a:ext uri="{FF2B5EF4-FFF2-40B4-BE49-F238E27FC236}">
                <a16:creationId xmlns:a16="http://schemas.microsoft.com/office/drawing/2014/main" id="{63E83214-4928-4BC3-AEDC-151C6D2C7DA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892737" y="2333049"/>
            <a:ext cx="4968434" cy="1972158"/>
          </a:xfrm>
          <a:prstGeom prst="rect">
            <a:avLst/>
          </a:prstGeom>
        </p:spPr>
      </p:pic>
      <p:sp>
        <p:nvSpPr>
          <p:cNvPr id="12" name="Rectangle 11">
            <a:extLst>
              <a:ext uri="{FF2B5EF4-FFF2-40B4-BE49-F238E27FC236}">
                <a16:creationId xmlns:a16="http://schemas.microsoft.com/office/drawing/2014/main" id="{31C8D139-C45B-4ECD-B4C4-06C34F996FC5}"/>
              </a:ext>
            </a:extLst>
          </p:cNvPr>
          <p:cNvSpPr/>
          <p:nvPr/>
        </p:nvSpPr>
        <p:spPr>
          <a:xfrm>
            <a:off x="312702" y="1792273"/>
            <a:ext cx="8296345" cy="369332"/>
          </a:xfrm>
          <a:prstGeom prst="rect">
            <a:avLst/>
          </a:prstGeom>
        </p:spPr>
        <p:txBody>
          <a:bodyPr wrap="square">
            <a:spAutoFit/>
          </a:bodyPr>
          <a:lstStyle/>
          <a:p>
            <a:pPr algn="ctr"/>
            <a:r>
              <a:rPr lang="en-US" dirty="0"/>
              <a:t>* SFDR is typically measured </a:t>
            </a:r>
            <a:r>
              <a:rPr lang="en-US" b="1" dirty="0"/>
              <a:t>while including </a:t>
            </a:r>
            <a:r>
              <a:rPr lang="en-US" dirty="0"/>
              <a:t>DC, HD2, HD3, HD4, HD5</a:t>
            </a:r>
          </a:p>
        </p:txBody>
      </p:sp>
    </p:spTree>
    <p:extLst>
      <p:ext uri="{BB962C8B-B14F-4D97-AF65-F5344CB8AC3E}">
        <p14:creationId xmlns:p14="http://schemas.microsoft.com/office/powerpoint/2010/main" val="103048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24846-B1D6-494A-800B-F7511829B1EF}"/>
              </a:ext>
            </a:extLst>
          </p:cNvPr>
          <p:cNvSpPr>
            <a:spLocks noGrp="1"/>
          </p:cNvSpPr>
          <p:nvPr>
            <p:ph type="title"/>
          </p:nvPr>
        </p:nvSpPr>
        <p:spPr/>
        <p:txBody>
          <a:bodyPr/>
          <a:lstStyle/>
          <a:p>
            <a:r>
              <a:rPr lang="en-US" dirty="0"/>
              <a:t>DAC fundamentals</a:t>
            </a:r>
          </a:p>
        </p:txBody>
      </p:sp>
      <p:sp>
        <p:nvSpPr>
          <p:cNvPr id="5" name="Slide Number Placeholder 4">
            <a:extLst>
              <a:ext uri="{FF2B5EF4-FFF2-40B4-BE49-F238E27FC236}">
                <a16:creationId xmlns:a16="http://schemas.microsoft.com/office/drawing/2014/main" id="{17102D14-F1E2-4294-9F95-8C352A0C3F8A}"/>
              </a:ext>
            </a:extLst>
          </p:cNvPr>
          <p:cNvSpPr>
            <a:spLocks noGrp="1"/>
          </p:cNvSpPr>
          <p:nvPr>
            <p:ph type="sldNum" sz="quarter" idx="10"/>
          </p:nvPr>
        </p:nvSpPr>
        <p:spPr/>
        <p:txBody>
          <a:bodyPr/>
          <a:lstStyle/>
          <a:p>
            <a:pPr>
              <a:defRPr/>
            </a:pPr>
            <a:fld id="{B53548F6-AAA9-4A8D-A869-511B3DFE3256}" type="slidenum">
              <a:rPr lang="en-US" smtClean="0"/>
              <a:pPr>
                <a:defRPr/>
              </a:pPr>
              <a:t>5</a:t>
            </a:fld>
            <a:endParaRPr lang="en-US"/>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3C54AACE-A9B5-48AA-804C-00A4C95473CA}"/>
                  </a:ext>
                </a:extLst>
              </p:cNvPr>
              <p:cNvSpPr>
                <a:spLocks noGrp="1"/>
              </p:cNvSpPr>
              <p:nvPr>
                <p:ph sz="half" idx="1"/>
              </p:nvPr>
            </p:nvSpPr>
            <p:spPr>
              <a:xfrm>
                <a:off x="333375" y="889398"/>
                <a:ext cx="4157663" cy="3629206"/>
              </a:xfrm>
            </p:spPr>
            <p:txBody>
              <a:bodyPr/>
              <a:lstStyle/>
              <a:p>
                <a:r>
                  <a:rPr lang="en-US" dirty="0"/>
                  <a:t>DNL: Differential non-linearity</a:t>
                </a:r>
              </a:p>
              <a:p>
                <a:pPr lvl="1"/>
                <a:r>
                  <a:rPr lang="en-US" dirty="0"/>
                  <a:t>Deviation of output from one code to the next</a:t>
                </a:r>
              </a:p>
              <a:p>
                <a:pPr lvl="1"/>
                <a:r>
                  <a:rPr lang="en-US" dirty="0"/>
                  <a:t>DNL is on a per-code-basis, ideally increment output level by 1LSB each time</a:t>
                </a:r>
              </a:p>
              <a:p>
                <a:pPr lvl="1"/>
                <a:r>
                  <a:rPr lang="en-US" dirty="0"/>
                  <a:t>Ex: Increment input by 1 code, but the output changes by +1.5LSB</a:t>
                </a:r>
              </a:p>
              <a:p>
                <a:pPr lvl="1"/>
                <a:endParaRPr lang="en-US" dirty="0"/>
              </a:p>
              <a:p>
                <a:r>
                  <a:rPr lang="en-US" dirty="0"/>
                  <a:t>INL: Integral non-linearity</a:t>
                </a:r>
              </a:p>
              <a:p>
                <a:pPr lvl="1"/>
                <a:r>
                  <a:rPr lang="en-US" dirty="0"/>
                  <a:t>Deviation of realized code vs ideal code</a:t>
                </a:r>
              </a:p>
              <a:p>
                <a:pPr lvl="1"/>
                <a:r>
                  <a:rPr lang="en-US" dirty="0"/>
                  <a:t>Sum of previous codes’ DNL to find INL</a:t>
                </a:r>
              </a:p>
              <a:p>
                <a:pPr marL="284347"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𝐼𝑁</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𝑛</m:t>
                          </m:r>
                        </m:sub>
                      </m:sSub>
                      <m:r>
                        <a:rPr lang="en-US" b="0" i="1" smtClean="0">
                          <a:latin typeface="Cambria Math" panose="02040503050406030204" pitchFamily="18" charset="0"/>
                        </a:rPr>
                        <m:t>=</m:t>
                      </m:r>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sup>
                        <m:e>
                          <m:r>
                            <a:rPr lang="en-US" b="0" i="1" smtClean="0">
                              <a:latin typeface="Cambria Math" panose="02040503050406030204" pitchFamily="18" charset="0"/>
                            </a:rPr>
                            <m:t>𝐷𝑁</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𝑖</m:t>
                          </m:r>
                        </m:e>
                      </m:nary>
                    </m:oMath>
                  </m:oMathPara>
                </a14:m>
                <a:endParaRPr lang="en-US" dirty="0"/>
              </a:p>
              <a:p>
                <a:endParaRPr lang="en-US" dirty="0"/>
              </a:p>
              <a:p>
                <a:endParaRPr lang="en-US" dirty="0"/>
              </a:p>
            </p:txBody>
          </p:sp>
        </mc:Choice>
        <mc:Fallback xmlns="">
          <p:sp>
            <p:nvSpPr>
              <p:cNvPr id="11" name="Content Placeholder 10">
                <a:extLst>
                  <a:ext uri="{FF2B5EF4-FFF2-40B4-BE49-F238E27FC236}">
                    <a16:creationId xmlns:a16="http://schemas.microsoft.com/office/drawing/2014/main" id="{3C54AACE-A9B5-48AA-804C-00A4C95473CA}"/>
                  </a:ext>
                </a:extLst>
              </p:cNvPr>
              <p:cNvSpPr>
                <a:spLocks noGrp="1" noRot="1" noChangeAspect="1" noMove="1" noResize="1" noEditPoints="1" noAdjustHandles="1" noChangeArrowheads="1" noChangeShapeType="1" noTextEdit="1"/>
              </p:cNvSpPr>
              <p:nvPr>
                <p:ph sz="half" idx="1"/>
              </p:nvPr>
            </p:nvSpPr>
            <p:spPr>
              <a:xfrm>
                <a:off x="333375" y="889398"/>
                <a:ext cx="4157663" cy="3629206"/>
              </a:xfrm>
              <a:blipFill>
                <a:blip r:embed="rId3"/>
                <a:stretch>
                  <a:fillRect l="-1173" t="-840" r="-733"/>
                </a:stretch>
              </a:blipFill>
            </p:spPr>
            <p:txBody>
              <a:bodyPr/>
              <a:lstStyle/>
              <a:p>
                <a:r>
                  <a:rPr lang="en-US">
                    <a:noFill/>
                  </a:rPr>
                  <a:t> </a:t>
                </a:r>
              </a:p>
            </p:txBody>
          </p:sp>
        </mc:Fallback>
      </mc:AlternateContent>
      <p:pic>
        <p:nvPicPr>
          <p:cNvPr id="8" name="Content Placeholder 7">
            <a:extLst>
              <a:ext uri="{FF2B5EF4-FFF2-40B4-BE49-F238E27FC236}">
                <a16:creationId xmlns:a16="http://schemas.microsoft.com/office/drawing/2014/main" id="{DB59245E-FA27-4DCA-AF28-FB12C60F6D3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15880" y="889000"/>
            <a:ext cx="3812778" cy="3519487"/>
          </a:xfrm>
          <a:prstGeom prst="rect">
            <a:avLst/>
          </a:prstGeom>
        </p:spPr>
      </p:pic>
    </p:spTree>
    <p:extLst>
      <p:ext uri="{BB962C8B-B14F-4D97-AF65-F5344CB8AC3E}">
        <p14:creationId xmlns:p14="http://schemas.microsoft.com/office/powerpoint/2010/main" val="135251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24846-B1D6-494A-800B-F7511829B1EF}"/>
              </a:ext>
            </a:extLst>
          </p:cNvPr>
          <p:cNvSpPr>
            <a:spLocks noGrp="1"/>
          </p:cNvSpPr>
          <p:nvPr>
            <p:ph type="title"/>
          </p:nvPr>
        </p:nvSpPr>
        <p:spPr/>
        <p:txBody>
          <a:bodyPr/>
          <a:lstStyle/>
          <a:p>
            <a:r>
              <a:rPr lang="en-US" dirty="0"/>
              <a:t>DAC fundamentals</a:t>
            </a:r>
          </a:p>
        </p:txBody>
      </p:sp>
      <p:sp>
        <p:nvSpPr>
          <p:cNvPr id="5" name="Slide Number Placeholder 4">
            <a:extLst>
              <a:ext uri="{FF2B5EF4-FFF2-40B4-BE49-F238E27FC236}">
                <a16:creationId xmlns:a16="http://schemas.microsoft.com/office/drawing/2014/main" id="{17102D14-F1E2-4294-9F95-8C352A0C3F8A}"/>
              </a:ext>
            </a:extLst>
          </p:cNvPr>
          <p:cNvSpPr>
            <a:spLocks noGrp="1"/>
          </p:cNvSpPr>
          <p:nvPr>
            <p:ph type="sldNum" sz="quarter" idx="10"/>
          </p:nvPr>
        </p:nvSpPr>
        <p:spPr/>
        <p:txBody>
          <a:bodyPr/>
          <a:lstStyle/>
          <a:p>
            <a:pPr>
              <a:defRPr/>
            </a:pPr>
            <a:fld id="{B53548F6-AAA9-4A8D-A869-511B3DFE3256}" type="slidenum">
              <a:rPr lang="en-US" smtClean="0"/>
              <a:pPr>
                <a:defRPr/>
              </a:pPr>
              <a:t>6</a:t>
            </a:fld>
            <a:endParaRPr lang="en-US"/>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3C54AACE-A9B5-48AA-804C-00A4C95473CA}"/>
                  </a:ext>
                </a:extLst>
              </p:cNvPr>
              <p:cNvSpPr>
                <a:spLocks noGrp="1"/>
              </p:cNvSpPr>
              <p:nvPr>
                <p:ph sz="half" idx="1"/>
              </p:nvPr>
            </p:nvSpPr>
            <p:spPr>
              <a:xfrm>
                <a:off x="333376" y="889398"/>
                <a:ext cx="3758064" cy="3629206"/>
              </a:xfrm>
            </p:spPr>
            <p:txBody>
              <a:bodyPr>
                <a:normAutofit fontScale="92500" lnSpcReduction="20000"/>
              </a:bodyPr>
              <a:lstStyle/>
              <a:p>
                <a:r>
                  <a:rPr lang="en-US" dirty="0"/>
                  <a:t>High speed DAC outputs are not a voltage source!!</a:t>
                </a:r>
              </a:p>
              <a:p>
                <a:r>
                  <a:rPr lang="en-US" dirty="0"/>
                  <a:t>The </a:t>
                </a:r>
                <a:r>
                  <a:rPr lang="en-US" b="1" dirty="0"/>
                  <a:t>100-ohm differential output</a:t>
                </a:r>
                <a:r>
                  <a:rPr lang="en-US" dirty="0"/>
                  <a:t> is composed of many parallel output current sources</a:t>
                </a:r>
              </a:p>
              <a:p>
                <a:r>
                  <a:rPr lang="en-US" dirty="0"/>
                  <a:t>More current sources in parallel means higher output current drive strength</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𝐼𝑂𝑈</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𝐹𝑆</m:t>
                          </m:r>
                        </m:sub>
                      </m:sSub>
                      <m:r>
                        <a:rPr lang="en-US" b="0" i="1" smtClean="0">
                          <a:latin typeface="Cambria Math" panose="02040503050406030204" pitchFamily="18" charset="0"/>
                        </a:rPr>
                        <m:t>=</m:t>
                      </m:r>
                      <m:r>
                        <a:rPr lang="en-US" b="0" i="1" smtClean="0">
                          <a:latin typeface="Cambria Math" panose="02040503050406030204" pitchFamily="18" charset="0"/>
                        </a:rPr>
                        <m:t>𝐼𝑂𝑈</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rPr>
                        <m:t>𝐼𝑂𝑈</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m:t>
                          </m:r>
                        </m:sub>
                      </m:sSub>
                    </m:oMath>
                  </m:oMathPara>
                </a14:m>
                <a:endParaRPr lang="en-US" b="0" dirty="0"/>
              </a:p>
              <a:p>
                <a:pPr marL="0" indent="0">
                  <a:buNone/>
                </a:pPr>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𝐼𝑂𝑈</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𝐼𝑂𝑈</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𝐹𝑆</m:t>
                              </m:r>
                            </m:sub>
                          </m:sSub>
                          <m:r>
                            <a:rPr lang="en-US" b="0" i="1" smtClean="0">
                              <a:latin typeface="Cambria Math" panose="02040503050406030204" pitchFamily="18" charset="0"/>
                            </a:rPr>
                            <m:t>∗</m:t>
                          </m:r>
                          <m:r>
                            <a:rPr lang="en-US" b="0" i="1" smtClean="0">
                              <a:latin typeface="Cambria Math" panose="02040503050406030204" pitchFamily="18" charset="0"/>
                            </a:rPr>
                            <m:t>𝑐𝑜𝑑𝑒</m:t>
                          </m:r>
                        </m:num>
                        <m:den>
                          <m:r>
                            <a:rPr lang="en-US" b="0" i="1" smtClean="0">
                              <a:latin typeface="Cambria Math" panose="02040503050406030204" pitchFamily="18" charset="0"/>
                            </a:rPr>
                            <m:t>16384</m:t>
                          </m:r>
                        </m:den>
                      </m:f>
                    </m:oMath>
                  </m:oMathPara>
                </a14:m>
                <a:endParaRPr lang="en-US" dirty="0"/>
              </a:p>
              <a:p>
                <a:pPr marL="0" indent="0">
                  <a:buNone/>
                </a:pPr>
                <a:endParaRPr lang="en-US" sz="60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𝐼𝑂𝑈</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𝐼𝑂𝑈</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𝐹𝑆</m:t>
                              </m:r>
                            </m:sub>
                          </m:sSub>
                          <m:r>
                            <a:rPr lang="en-US" i="1">
                              <a:latin typeface="Cambria Math" panose="02040503050406030204" pitchFamily="18" charset="0"/>
                            </a:rPr>
                            <m:t>∗</m:t>
                          </m:r>
                          <m:r>
                            <a:rPr lang="en-US" b="0" i="1" smtClean="0">
                              <a:latin typeface="Cambria Math" panose="02040503050406030204" pitchFamily="18" charset="0"/>
                            </a:rPr>
                            <m:t>(16383−</m:t>
                          </m:r>
                          <m:r>
                            <a:rPr lang="en-US" i="1">
                              <a:latin typeface="Cambria Math" panose="02040503050406030204" pitchFamily="18" charset="0"/>
                            </a:rPr>
                            <m:t>𝑐𝑜𝑑𝑒</m:t>
                          </m:r>
                          <m:r>
                            <a:rPr lang="en-US" b="0" i="1" smtClean="0">
                              <a:latin typeface="Cambria Math" panose="02040503050406030204" pitchFamily="18" charset="0"/>
                            </a:rPr>
                            <m:t>)</m:t>
                          </m:r>
                        </m:num>
                        <m:den>
                          <m:r>
                            <a:rPr lang="en-US" i="1">
                              <a:latin typeface="Cambria Math" panose="02040503050406030204" pitchFamily="18" charset="0"/>
                            </a:rPr>
                            <m:t>16384</m:t>
                          </m:r>
                        </m:den>
                      </m:f>
                    </m:oMath>
                  </m:oMathPara>
                </a14:m>
                <a:endParaRPr lang="en-US" dirty="0"/>
              </a:p>
              <a:p>
                <a:pPr marL="0" indent="0">
                  <a:buNone/>
                </a:pPr>
                <a:endParaRPr lang="en-US" dirty="0"/>
              </a:p>
              <a:p>
                <a:endParaRPr lang="en-US" dirty="0"/>
              </a:p>
              <a:p>
                <a:endParaRPr lang="en-US" dirty="0"/>
              </a:p>
            </p:txBody>
          </p:sp>
        </mc:Choice>
        <mc:Fallback xmlns="">
          <p:sp>
            <p:nvSpPr>
              <p:cNvPr id="11" name="Content Placeholder 10">
                <a:extLst>
                  <a:ext uri="{FF2B5EF4-FFF2-40B4-BE49-F238E27FC236}">
                    <a16:creationId xmlns:a16="http://schemas.microsoft.com/office/drawing/2014/main" id="{3C54AACE-A9B5-48AA-804C-00A4C95473CA}"/>
                  </a:ext>
                </a:extLst>
              </p:cNvPr>
              <p:cNvSpPr>
                <a:spLocks noGrp="1" noRot="1" noChangeAspect="1" noMove="1" noResize="1" noEditPoints="1" noAdjustHandles="1" noChangeArrowheads="1" noChangeShapeType="1" noTextEdit="1"/>
              </p:cNvSpPr>
              <p:nvPr>
                <p:ph sz="half" idx="1"/>
              </p:nvPr>
            </p:nvSpPr>
            <p:spPr>
              <a:xfrm>
                <a:off x="333376" y="889398"/>
                <a:ext cx="3758064" cy="3629206"/>
              </a:xfrm>
              <a:blipFill>
                <a:blip r:embed="rId3"/>
                <a:stretch>
                  <a:fillRect l="-1136" t="-2017"/>
                </a:stretch>
              </a:blipFill>
            </p:spPr>
            <p:txBody>
              <a:bodyPr/>
              <a:lstStyle/>
              <a:p>
                <a:r>
                  <a:rPr lang="en-US">
                    <a:noFill/>
                  </a:rPr>
                  <a:t> </a:t>
                </a:r>
              </a:p>
            </p:txBody>
          </p:sp>
        </mc:Fallback>
      </mc:AlternateContent>
      <p:pic>
        <p:nvPicPr>
          <p:cNvPr id="6" name="Content Placeholder 5">
            <a:extLst>
              <a:ext uri="{FF2B5EF4-FFF2-40B4-BE49-F238E27FC236}">
                <a16:creationId xmlns:a16="http://schemas.microsoft.com/office/drawing/2014/main" id="{6CBA8D1F-45A3-4AAE-9178-AF20E4FACBFA}"/>
              </a:ext>
            </a:extLst>
          </p:cNvPr>
          <p:cNvPicPr>
            <a:picLocks noGrp="1" noChangeAspect="1"/>
          </p:cNvPicPr>
          <p:nvPr>
            <p:ph sz="half" idx="2"/>
          </p:nvPr>
        </p:nvPicPr>
        <p:blipFill>
          <a:blip r:embed="rId4"/>
          <a:stretch>
            <a:fillRect/>
          </a:stretch>
        </p:blipFill>
        <p:spPr>
          <a:xfrm>
            <a:off x="5052562" y="2284496"/>
            <a:ext cx="3326176" cy="2084099"/>
          </a:xfrm>
          <a:prstGeom prst="rect">
            <a:avLst/>
          </a:prstGeom>
        </p:spPr>
      </p:pic>
      <p:pic>
        <p:nvPicPr>
          <p:cNvPr id="7" name="Picture 6">
            <a:extLst>
              <a:ext uri="{FF2B5EF4-FFF2-40B4-BE49-F238E27FC236}">
                <a16:creationId xmlns:a16="http://schemas.microsoft.com/office/drawing/2014/main" id="{FAC5804F-E4EC-4CCE-8A3A-F21D2E7A1A2A}"/>
              </a:ext>
            </a:extLst>
          </p:cNvPr>
          <p:cNvPicPr>
            <a:picLocks noChangeAspect="1"/>
          </p:cNvPicPr>
          <p:nvPr/>
        </p:nvPicPr>
        <p:blipFill>
          <a:blip r:embed="rId5"/>
          <a:stretch>
            <a:fillRect/>
          </a:stretch>
        </p:blipFill>
        <p:spPr>
          <a:xfrm>
            <a:off x="4865676" y="107163"/>
            <a:ext cx="4095857" cy="2203686"/>
          </a:xfrm>
          <a:prstGeom prst="rect">
            <a:avLst/>
          </a:prstGeom>
        </p:spPr>
      </p:pic>
      <p:cxnSp>
        <p:nvCxnSpPr>
          <p:cNvPr id="10" name="Straight Arrow Connector 9">
            <a:extLst>
              <a:ext uri="{FF2B5EF4-FFF2-40B4-BE49-F238E27FC236}">
                <a16:creationId xmlns:a16="http://schemas.microsoft.com/office/drawing/2014/main" id="{E1B121DB-EAAB-4098-865B-0ED48D0ED310}"/>
              </a:ext>
            </a:extLst>
          </p:cNvPr>
          <p:cNvCxnSpPr>
            <a:cxnSpLocks/>
          </p:cNvCxnSpPr>
          <p:nvPr/>
        </p:nvCxnSpPr>
        <p:spPr>
          <a:xfrm>
            <a:off x="5833472" y="1421648"/>
            <a:ext cx="0" cy="307035"/>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8C38DB0-DD8E-4F3F-AF4D-C40999658322}"/>
              </a:ext>
            </a:extLst>
          </p:cNvPr>
          <p:cNvSpPr/>
          <p:nvPr/>
        </p:nvSpPr>
        <p:spPr>
          <a:xfrm>
            <a:off x="5246121" y="1444360"/>
            <a:ext cx="567329" cy="261610"/>
          </a:xfrm>
          <a:prstGeom prst="rect">
            <a:avLst/>
          </a:prstGeom>
        </p:spPr>
        <p:txBody>
          <a:bodyPr wrap="square">
            <a:spAutoFit/>
          </a:bodyPr>
          <a:lstStyle/>
          <a:p>
            <a:pPr algn="r"/>
            <a:r>
              <a:rPr lang="en-US" sz="1100" dirty="0">
                <a:solidFill>
                  <a:schemeClr val="accent1"/>
                </a:solidFill>
              </a:rPr>
              <a:t>100</a:t>
            </a:r>
            <a:r>
              <a:rPr lang="el-GR" sz="1100" dirty="0">
                <a:solidFill>
                  <a:schemeClr val="accent1"/>
                </a:solidFill>
              </a:rPr>
              <a:t>Ω</a:t>
            </a:r>
            <a:endParaRPr lang="en-US" dirty="0">
              <a:solidFill>
                <a:schemeClr val="accent1"/>
              </a:solidFill>
            </a:endParaRPr>
          </a:p>
        </p:txBody>
      </p:sp>
      <p:cxnSp>
        <p:nvCxnSpPr>
          <p:cNvPr id="19" name="Straight Arrow Connector 18">
            <a:extLst>
              <a:ext uri="{FF2B5EF4-FFF2-40B4-BE49-F238E27FC236}">
                <a16:creationId xmlns:a16="http://schemas.microsoft.com/office/drawing/2014/main" id="{9F52BFC8-15DC-47A1-A432-3C86C020C0D3}"/>
              </a:ext>
            </a:extLst>
          </p:cNvPr>
          <p:cNvCxnSpPr>
            <a:cxnSpLocks/>
          </p:cNvCxnSpPr>
          <p:nvPr/>
        </p:nvCxnSpPr>
        <p:spPr>
          <a:xfrm>
            <a:off x="8402017" y="1421648"/>
            <a:ext cx="0" cy="307035"/>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8E01404-0DE5-4465-98F7-D781DC6B38EB}"/>
              </a:ext>
            </a:extLst>
          </p:cNvPr>
          <p:cNvSpPr/>
          <p:nvPr/>
        </p:nvSpPr>
        <p:spPr>
          <a:xfrm>
            <a:off x="7834688" y="1510846"/>
            <a:ext cx="567329" cy="261610"/>
          </a:xfrm>
          <a:prstGeom prst="rect">
            <a:avLst/>
          </a:prstGeom>
        </p:spPr>
        <p:txBody>
          <a:bodyPr wrap="square">
            <a:spAutoFit/>
          </a:bodyPr>
          <a:lstStyle/>
          <a:p>
            <a:pPr algn="r"/>
            <a:r>
              <a:rPr lang="en-US" sz="1100" dirty="0">
                <a:solidFill>
                  <a:schemeClr val="accent1"/>
                </a:solidFill>
              </a:rPr>
              <a:t>50</a:t>
            </a:r>
            <a:r>
              <a:rPr lang="el-GR" sz="1100" dirty="0">
                <a:solidFill>
                  <a:schemeClr val="accent1"/>
                </a:solidFill>
              </a:rPr>
              <a:t>Ω</a:t>
            </a:r>
            <a:endParaRPr lang="en-US" dirty="0">
              <a:solidFill>
                <a:schemeClr val="accent1"/>
              </a:solidFill>
            </a:endParaRPr>
          </a:p>
        </p:txBody>
      </p:sp>
      <p:grpSp>
        <p:nvGrpSpPr>
          <p:cNvPr id="29" name="Group 28">
            <a:extLst>
              <a:ext uri="{FF2B5EF4-FFF2-40B4-BE49-F238E27FC236}">
                <a16:creationId xmlns:a16="http://schemas.microsoft.com/office/drawing/2014/main" id="{F62CE5F9-727C-4AF4-8C2B-FAC2559FC0D3}"/>
              </a:ext>
            </a:extLst>
          </p:cNvPr>
          <p:cNvGrpSpPr/>
          <p:nvPr/>
        </p:nvGrpSpPr>
        <p:grpSpPr>
          <a:xfrm>
            <a:off x="6857699" y="191987"/>
            <a:ext cx="2109121" cy="600164"/>
            <a:chOff x="6974809" y="63390"/>
            <a:chExt cx="2109121" cy="600164"/>
          </a:xfrm>
        </p:grpSpPr>
        <p:sp>
          <p:nvSpPr>
            <p:cNvPr id="21" name="Rectangle 20">
              <a:extLst>
                <a:ext uri="{FF2B5EF4-FFF2-40B4-BE49-F238E27FC236}">
                  <a16:creationId xmlns:a16="http://schemas.microsoft.com/office/drawing/2014/main" id="{75CEAB5F-C63B-4FA2-9A32-57FF00A7B13B}"/>
                </a:ext>
              </a:extLst>
            </p:cNvPr>
            <p:cNvSpPr/>
            <p:nvPr/>
          </p:nvSpPr>
          <p:spPr>
            <a:xfrm>
              <a:off x="6974809" y="63390"/>
              <a:ext cx="2109121" cy="600164"/>
            </a:xfrm>
            <a:prstGeom prst="rect">
              <a:avLst/>
            </a:prstGeom>
          </p:spPr>
          <p:txBody>
            <a:bodyPr wrap="square">
              <a:spAutoFit/>
            </a:bodyPr>
            <a:lstStyle/>
            <a:p>
              <a:pPr algn="ctr"/>
              <a:r>
                <a:rPr lang="en-US" sz="1100" dirty="0">
                  <a:solidFill>
                    <a:schemeClr val="accent1"/>
                  </a:solidFill>
                </a:rPr>
                <a:t>TCM</a:t>
              </a:r>
              <a:r>
                <a:rPr lang="en-US" sz="1100" dirty="0">
                  <a:solidFill>
                    <a:schemeClr val="accent1"/>
                  </a:solidFill>
                  <a:highlight>
                    <a:srgbClr val="FFFF00"/>
                  </a:highlight>
                </a:rPr>
                <a:t>2</a:t>
              </a:r>
              <a:r>
                <a:rPr lang="en-US" sz="1100" dirty="0">
                  <a:solidFill>
                    <a:schemeClr val="accent1"/>
                  </a:solidFill>
                </a:rPr>
                <a:t>-452X:</a:t>
              </a:r>
            </a:p>
            <a:p>
              <a:pPr algn="ctr"/>
              <a:endParaRPr lang="en-US" sz="1000" dirty="0">
                <a:solidFill>
                  <a:schemeClr val="accent1"/>
                </a:solidFill>
              </a:endParaRPr>
            </a:p>
            <a:p>
              <a:pPr algn="ctr"/>
              <a:r>
                <a:rPr lang="en-US" sz="1100" dirty="0">
                  <a:solidFill>
                    <a:schemeClr val="accent1"/>
                  </a:solidFill>
                </a:rPr>
                <a:t>1:</a:t>
              </a:r>
              <a:r>
                <a:rPr lang="en-US" sz="1100" dirty="0">
                  <a:solidFill>
                    <a:schemeClr val="accent1"/>
                  </a:solidFill>
                  <a:highlight>
                    <a:srgbClr val="FFFF00"/>
                  </a:highlight>
                </a:rPr>
                <a:t>2</a:t>
              </a:r>
              <a:r>
                <a:rPr lang="en-US" sz="1100" dirty="0">
                  <a:solidFill>
                    <a:schemeClr val="accent1"/>
                  </a:solidFill>
                </a:rPr>
                <a:t> impedance ratio (P:S)</a:t>
              </a:r>
              <a:endParaRPr lang="en-US" dirty="0">
                <a:solidFill>
                  <a:schemeClr val="accent1"/>
                </a:solidFill>
              </a:endParaRPr>
            </a:p>
          </p:txBody>
        </p:sp>
        <p:cxnSp>
          <p:nvCxnSpPr>
            <p:cNvPr id="26" name="Straight Arrow Connector 25">
              <a:extLst>
                <a:ext uri="{FF2B5EF4-FFF2-40B4-BE49-F238E27FC236}">
                  <a16:creationId xmlns:a16="http://schemas.microsoft.com/office/drawing/2014/main" id="{F683F07E-46BC-46A0-BBE7-DF405A832C28}"/>
                </a:ext>
              </a:extLst>
            </p:cNvPr>
            <p:cNvCxnSpPr>
              <a:cxnSpLocks/>
            </p:cNvCxnSpPr>
            <p:nvPr/>
          </p:nvCxnSpPr>
          <p:spPr>
            <a:xfrm flipH="1">
              <a:off x="7435340" y="293676"/>
              <a:ext cx="487236" cy="120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515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24846-B1D6-494A-800B-F7511829B1EF}"/>
              </a:ext>
            </a:extLst>
          </p:cNvPr>
          <p:cNvSpPr>
            <a:spLocks noGrp="1"/>
          </p:cNvSpPr>
          <p:nvPr>
            <p:ph type="title"/>
          </p:nvPr>
        </p:nvSpPr>
        <p:spPr/>
        <p:txBody>
          <a:bodyPr/>
          <a:lstStyle/>
          <a:p>
            <a:r>
              <a:rPr lang="en-US" dirty="0"/>
              <a:t>IF vs RF converters</a:t>
            </a:r>
          </a:p>
        </p:txBody>
      </p:sp>
      <p:sp>
        <p:nvSpPr>
          <p:cNvPr id="5" name="Slide Number Placeholder 4">
            <a:extLst>
              <a:ext uri="{FF2B5EF4-FFF2-40B4-BE49-F238E27FC236}">
                <a16:creationId xmlns:a16="http://schemas.microsoft.com/office/drawing/2014/main" id="{17102D14-F1E2-4294-9F95-8C352A0C3F8A}"/>
              </a:ext>
            </a:extLst>
          </p:cNvPr>
          <p:cNvSpPr>
            <a:spLocks noGrp="1"/>
          </p:cNvSpPr>
          <p:nvPr>
            <p:ph type="sldNum" sz="quarter" idx="10"/>
          </p:nvPr>
        </p:nvSpPr>
        <p:spPr/>
        <p:txBody>
          <a:bodyPr/>
          <a:lstStyle/>
          <a:p>
            <a:pPr>
              <a:defRPr/>
            </a:pPr>
            <a:fld id="{B53548F6-AAA9-4A8D-A869-511B3DFE3256}" type="slidenum">
              <a:rPr lang="en-US" smtClean="0"/>
              <a:pPr>
                <a:defRPr/>
              </a:pPr>
              <a:t>7</a:t>
            </a:fld>
            <a:endParaRPr lang="en-US"/>
          </a:p>
        </p:txBody>
      </p:sp>
      <p:sp>
        <p:nvSpPr>
          <p:cNvPr id="4" name="Content Placeholder 3">
            <a:extLst>
              <a:ext uri="{FF2B5EF4-FFF2-40B4-BE49-F238E27FC236}">
                <a16:creationId xmlns:a16="http://schemas.microsoft.com/office/drawing/2014/main" id="{2E89E97E-FCEB-424B-899E-D035D8AE59F2}"/>
              </a:ext>
            </a:extLst>
          </p:cNvPr>
          <p:cNvSpPr>
            <a:spLocks noGrp="1"/>
          </p:cNvSpPr>
          <p:nvPr>
            <p:ph sz="half" idx="2"/>
          </p:nvPr>
        </p:nvSpPr>
        <p:spPr/>
        <p:txBody>
          <a:bodyPr>
            <a:normAutofit fontScale="92500" lnSpcReduction="10000"/>
          </a:bodyPr>
          <a:lstStyle/>
          <a:p>
            <a:pPr marL="0" indent="0">
              <a:buNone/>
            </a:pPr>
            <a:r>
              <a:rPr lang="en-US" b="1" dirty="0"/>
              <a:t>RF</a:t>
            </a:r>
          </a:p>
          <a:p>
            <a:r>
              <a:rPr lang="en-US" dirty="0"/>
              <a:t>Improvement to "IF" devices</a:t>
            </a:r>
          </a:p>
          <a:p>
            <a:r>
              <a:rPr lang="en-US" dirty="0"/>
              <a:t>Higher sampling rate</a:t>
            </a:r>
          </a:p>
          <a:p>
            <a:pPr lvl="1"/>
            <a:r>
              <a:rPr lang="en-US" dirty="0"/>
              <a:t>Enabling larger instantaneous bandwidth (IBW)</a:t>
            </a:r>
          </a:p>
          <a:p>
            <a:pPr lvl="1"/>
            <a:r>
              <a:rPr lang="en-US" dirty="0"/>
              <a:t>More interpolation options</a:t>
            </a:r>
          </a:p>
          <a:p>
            <a:r>
              <a:rPr lang="en-US" dirty="0"/>
              <a:t>Higher interpolation factors</a:t>
            </a:r>
          </a:p>
          <a:p>
            <a:pPr lvl="1"/>
            <a:r>
              <a:rPr lang="en-US" dirty="0"/>
              <a:t>Enables a similar output while inputting much less data</a:t>
            </a:r>
          </a:p>
          <a:p>
            <a:r>
              <a:rPr lang="en-US" dirty="0"/>
              <a:t>Wide range NCO</a:t>
            </a:r>
          </a:p>
          <a:p>
            <a:pPr lvl="1"/>
            <a:r>
              <a:rPr lang="en-US" dirty="0"/>
              <a:t>Internal to device</a:t>
            </a:r>
          </a:p>
          <a:p>
            <a:pPr lvl="1"/>
            <a:r>
              <a:rPr lang="en-US" dirty="0"/>
              <a:t>Enables up-mixing without additional HW</a:t>
            </a:r>
          </a:p>
          <a:p>
            <a:pPr lvl="1"/>
            <a:r>
              <a:rPr lang="en-US" dirty="0"/>
              <a:t>Eliminates LO feed-through and analog mixer sideband images</a:t>
            </a:r>
          </a:p>
          <a:p>
            <a:endParaRPr lang="en-US"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A4C65E60-B8CC-49CF-8D7B-14D26FD0903D}"/>
                  </a:ext>
                </a:extLst>
              </p:cNvPr>
              <p:cNvSpPr>
                <a:spLocks noGrp="1"/>
              </p:cNvSpPr>
              <p:nvPr>
                <p:ph sz="half" idx="1"/>
              </p:nvPr>
            </p:nvSpPr>
            <p:spPr/>
            <p:txBody>
              <a:bodyPr/>
              <a:lstStyle/>
              <a:p>
                <a:pPr marL="0" indent="0">
                  <a:buNone/>
                </a:pPr>
                <a:r>
                  <a:rPr lang="en-US" b="1" dirty="0"/>
                  <a:t>IF</a:t>
                </a:r>
              </a:p>
              <a:p>
                <a:r>
                  <a:rPr lang="en-US" dirty="0"/>
                  <a:t>Input consists of 2 components</a:t>
                </a:r>
              </a:p>
              <a:p>
                <a:pPr lvl="1"/>
                <a:r>
                  <a:rPr lang="en-US" dirty="0"/>
                  <a:t>I data (in-phase)</a:t>
                </a:r>
              </a:p>
              <a:p>
                <a:pPr lvl="1"/>
                <a:r>
                  <a:rPr lang="en-US" dirty="0"/>
                  <a:t>Q data (quadrature)</a:t>
                </a:r>
              </a:p>
              <a:p>
                <a:r>
                  <a:rPr lang="en-US" dirty="0"/>
                  <a:t>Any DAC with internal IQ modulator can be considered an "IF" DAC</a:t>
                </a:r>
              </a:p>
              <a:p>
                <a:r>
                  <a:rPr lang="en-US" dirty="0"/>
                  <a:t>External mixer may be required for non-zero IF applications</a:t>
                </a:r>
              </a:p>
              <a:p>
                <a:pPr lvl="1"/>
                <a:r>
                  <a:rPr lang="en-US" dirty="0"/>
                  <a:t>"Zero IF" refers to applications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𝐿𝑂</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𝑖𝑛</m:t>
                        </m:r>
                      </m:sub>
                    </m:sSub>
                  </m:oMath>
                </a14:m>
                <a:endParaRPr lang="en-US" dirty="0"/>
              </a:p>
              <a:p>
                <a:r>
                  <a:rPr lang="en-US" dirty="0"/>
                  <a:t>External mixer is required for non-baseband applications</a:t>
                </a:r>
              </a:p>
              <a:p>
                <a:endParaRPr lang="en-US" dirty="0"/>
              </a:p>
            </p:txBody>
          </p:sp>
        </mc:Choice>
        <mc:Fallback xmlns="">
          <p:sp>
            <p:nvSpPr>
              <p:cNvPr id="7" name="Content Placeholder 6">
                <a:extLst>
                  <a:ext uri="{FF2B5EF4-FFF2-40B4-BE49-F238E27FC236}">
                    <a16:creationId xmlns:a16="http://schemas.microsoft.com/office/drawing/2014/main" id="{A4C65E60-B8CC-49CF-8D7B-14D26FD0903D}"/>
                  </a:ext>
                </a:extLst>
              </p:cNvPr>
              <p:cNvSpPr>
                <a:spLocks noGrp="1" noRot="1" noChangeAspect="1" noMove="1" noResize="1" noEditPoints="1" noAdjustHandles="1" noChangeArrowheads="1" noChangeShapeType="1" noTextEdit="1"/>
              </p:cNvSpPr>
              <p:nvPr>
                <p:ph sz="half" idx="1"/>
              </p:nvPr>
            </p:nvSpPr>
            <p:spPr>
              <a:blipFill>
                <a:blip r:embed="rId3"/>
                <a:stretch>
                  <a:fillRect l="-1320" t="-867" r="-733" b="-3813"/>
                </a:stretch>
              </a:blipFill>
            </p:spPr>
            <p:txBody>
              <a:bodyPr/>
              <a:lstStyle/>
              <a:p>
                <a:r>
                  <a:rPr lang="en-US">
                    <a:noFill/>
                  </a:rPr>
                  <a:t> </a:t>
                </a:r>
              </a:p>
            </p:txBody>
          </p:sp>
        </mc:Fallback>
      </mc:AlternateContent>
    </p:spTree>
    <p:extLst>
      <p:ext uri="{BB962C8B-B14F-4D97-AF65-F5344CB8AC3E}">
        <p14:creationId xmlns:p14="http://schemas.microsoft.com/office/powerpoint/2010/main" val="91555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DAC38RFxx Typical Applications</a:t>
            </a:r>
          </a:p>
        </p:txBody>
      </p:sp>
      <p:sp>
        <p:nvSpPr>
          <p:cNvPr id="3" name="Content Placeholder 2">
            <a:extLst>
              <a:ext uri="{FF2B5EF4-FFF2-40B4-BE49-F238E27FC236}">
                <a16:creationId xmlns:a16="http://schemas.microsoft.com/office/drawing/2014/main" id="{A28D9146-EC24-4893-B20D-8C292C06D570}"/>
              </a:ext>
            </a:extLst>
          </p:cNvPr>
          <p:cNvSpPr>
            <a:spLocks noGrp="1"/>
          </p:cNvSpPr>
          <p:nvPr>
            <p:ph sz="half" idx="1"/>
          </p:nvPr>
        </p:nvSpPr>
        <p:spPr/>
        <p:txBody>
          <a:bodyPr>
            <a:normAutofit/>
          </a:bodyPr>
          <a:lstStyle/>
          <a:p>
            <a:r>
              <a:rPr lang="en-US" dirty="0"/>
              <a:t>Arbitrary waveform generators</a:t>
            </a:r>
          </a:p>
          <a:p>
            <a:r>
              <a:rPr lang="en-US" dirty="0"/>
              <a:t>Radar and electronic warfare</a:t>
            </a:r>
          </a:p>
          <a:p>
            <a:r>
              <a:rPr lang="en-US" dirty="0"/>
              <a:t>Communications test equipment</a:t>
            </a:r>
          </a:p>
          <a:p>
            <a:r>
              <a:rPr lang="en-US" dirty="0"/>
              <a:t>Direct RF synthesis for DOCSIS 3.0/3.1 (home internet)</a:t>
            </a:r>
          </a:p>
          <a:p>
            <a:r>
              <a:rPr lang="en-US" dirty="0"/>
              <a:t>Microwave backhaul (Communication systems)</a:t>
            </a:r>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8</a:t>
            </a:fld>
            <a:endParaRPr lang="en-US"/>
          </a:p>
        </p:txBody>
      </p:sp>
      <p:pic>
        <p:nvPicPr>
          <p:cNvPr id="1026" name="Picture 2" descr="144-pin (AAV) package image">
            <a:extLst>
              <a:ext uri="{FF2B5EF4-FFF2-40B4-BE49-F238E27FC236}">
                <a16:creationId xmlns:a16="http://schemas.microsoft.com/office/drawing/2014/main" id="{4F2DFBB1-9C12-4D0E-A27D-AA57E75AADE3}"/>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631753"/>
            <a:ext cx="4157662" cy="23386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5772AD8-7D8E-43FC-99B2-AD9D4C037D46}"/>
              </a:ext>
            </a:extLst>
          </p:cNvPr>
          <p:cNvSpPr/>
          <p:nvPr/>
        </p:nvSpPr>
        <p:spPr>
          <a:xfrm>
            <a:off x="5496069" y="2914366"/>
            <a:ext cx="2499402" cy="584775"/>
          </a:xfrm>
          <a:prstGeom prst="rect">
            <a:avLst/>
          </a:prstGeom>
        </p:spPr>
        <p:txBody>
          <a:bodyPr wrap="none">
            <a:spAutoFit/>
          </a:bodyPr>
          <a:lstStyle/>
          <a:p>
            <a:pPr algn="ctr"/>
            <a:r>
              <a:rPr lang="en-US" sz="1600" dirty="0"/>
              <a:t>144-pin BGA (AAV)</a:t>
            </a:r>
          </a:p>
          <a:p>
            <a:pPr algn="ctr"/>
            <a:r>
              <a:rPr lang="en-US" sz="1600" dirty="0"/>
              <a:t>100mm</a:t>
            </a:r>
            <a:r>
              <a:rPr lang="en-US" sz="1600" baseline="30000" dirty="0"/>
              <a:t>2</a:t>
            </a:r>
            <a:r>
              <a:rPr lang="en-US" sz="1600" dirty="0"/>
              <a:t> (10mm x 10mm)</a:t>
            </a:r>
          </a:p>
        </p:txBody>
      </p:sp>
    </p:spTree>
    <p:extLst>
      <p:ext uri="{BB962C8B-B14F-4D97-AF65-F5344CB8AC3E}">
        <p14:creationId xmlns:p14="http://schemas.microsoft.com/office/powerpoint/2010/main" val="57271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A49-EE69-4BED-9537-96F6F3DB149A}"/>
              </a:ext>
            </a:extLst>
          </p:cNvPr>
          <p:cNvSpPr>
            <a:spLocks noGrp="1"/>
          </p:cNvSpPr>
          <p:nvPr>
            <p:ph type="title"/>
          </p:nvPr>
        </p:nvSpPr>
        <p:spPr/>
        <p:txBody>
          <a:bodyPr/>
          <a:lstStyle/>
          <a:p>
            <a:r>
              <a:rPr lang="en-US" dirty="0"/>
              <a:t>DAC38RFxx Device Family</a:t>
            </a:r>
          </a:p>
        </p:txBody>
      </p:sp>
      <p:sp>
        <p:nvSpPr>
          <p:cNvPr id="3" name="Content Placeholder 2">
            <a:extLst>
              <a:ext uri="{FF2B5EF4-FFF2-40B4-BE49-F238E27FC236}">
                <a16:creationId xmlns:a16="http://schemas.microsoft.com/office/drawing/2014/main" id="{A28D9146-EC24-4893-B20D-8C292C06D570}"/>
              </a:ext>
            </a:extLst>
          </p:cNvPr>
          <p:cNvSpPr>
            <a:spLocks noGrp="1"/>
          </p:cNvSpPr>
          <p:nvPr>
            <p:ph sz="half" idx="1"/>
          </p:nvPr>
        </p:nvSpPr>
        <p:spPr/>
        <p:txBody>
          <a:bodyPr>
            <a:normAutofit fontScale="85000" lnSpcReduction="20000"/>
          </a:bodyPr>
          <a:lstStyle/>
          <a:p>
            <a:pPr marL="0" indent="0">
              <a:buNone/>
            </a:pPr>
            <a:r>
              <a:rPr lang="en-US" sz="2300" b="1" dirty="0"/>
              <a:t>12 pin compatible devices</a:t>
            </a:r>
          </a:p>
          <a:p>
            <a:pPr marL="0" indent="0">
              <a:buNone/>
            </a:pPr>
            <a:endParaRPr lang="en-US" b="1" dirty="0"/>
          </a:p>
          <a:p>
            <a:pPr marL="0" indent="0">
              <a:buNone/>
            </a:pPr>
            <a:r>
              <a:rPr lang="en-US" b="1" dirty="0"/>
              <a:t>Main devices:</a:t>
            </a:r>
          </a:p>
          <a:p>
            <a:r>
              <a:rPr lang="en-US" b="1" dirty="0"/>
              <a:t>DAC38RF82:</a:t>
            </a:r>
          </a:p>
          <a:p>
            <a:pPr lvl="1"/>
            <a:r>
              <a:rPr lang="en-US" dirty="0"/>
              <a:t>6 GHz internal VCO</a:t>
            </a:r>
          </a:p>
          <a:p>
            <a:pPr lvl="1"/>
            <a:r>
              <a:rPr lang="en-US" dirty="0"/>
              <a:t>9 GHz internal VCO</a:t>
            </a:r>
          </a:p>
          <a:p>
            <a:r>
              <a:rPr lang="en-US" b="1" dirty="0"/>
              <a:t>DAC38RF89:</a:t>
            </a:r>
          </a:p>
          <a:p>
            <a:pPr lvl="1"/>
            <a:r>
              <a:rPr lang="en-US" dirty="0"/>
              <a:t>5 GHz internal VCO</a:t>
            </a:r>
          </a:p>
          <a:p>
            <a:pPr lvl="1"/>
            <a:r>
              <a:rPr lang="en-US" dirty="0"/>
              <a:t>7.5 GHz internal VCO</a:t>
            </a:r>
          </a:p>
          <a:p>
            <a:pPr lvl="1"/>
            <a:endParaRPr lang="en-US" dirty="0"/>
          </a:p>
          <a:p>
            <a:r>
              <a:rPr lang="en-US" dirty="0"/>
              <a:t>Main device family parts</a:t>
            </a:r>
          </a:p>
          <a:p>
            <a:r>
              <a:rPr lang="en-US" dirty="0"/>
              <a:t>Often referred within TI as “fully unlocked” devices</a:t>
            </a:r>
            <a:endParaRPr lang="en-US" b="1" dirty="0"/>
          </a:p>
          <a:p>
            <a:r>
              <a:rPr lang="en-US" dirty="0"/>
              <a:t>Only difference between these devices is the VCO range supported</a:t>
            </a:r>
          </a:p>
        </p:txBody>
      </p:sp>
      <p:sp>
        <p:nvSpPr>
          <p:cNvPr id="4" name="Content Placeholder 3">
            <a:extLst>
              <a:ext uri="{FF2B5EF4-FFF2-40B4-BE49-F238E27FC236}">
                <a16:creationId xmlns:a16="http://schemas.microsoft.com/office/drawing/2014/main" id="{4E56B953-8C58-417B-8990-372E0CEFDB7F}"/>
              </a:ext>
            </a:extLst>
          </p:cNvPr>
          <p:cNvSpPr>
            <a:spLocks noGrp="1"/>
          </p:cNvSpPr>
          <p:nvPr>
            <p:ph sz="half" idx="2"/>
          </p:nvPr>
        </p:nvSpPr>
        <p:spPr>
          <a:xfrm>
            <a:off x="4276343" y="889398"/>
            <a:ext cx="4157662" cy="3708176"/>
          </a:xfrm>
        </p:spPr>
        <p:txBody>
          <a:bodyPr>
            <a:noAutofit/>
          </a:bodyPr>
          <a:lstStyle/>
          <a:p>
            <a:pPr marL="0" indent="0">
              <a:buNone/>
            </a:pPr>
            <a:r>
              <a:rPr lang="en-US" sz="1400" b="1" dirty="0"/>
              <a:t>Remaining devices in family:</a:t>
            </a:r>
          </a:p>
          <a:p>
            <a:r>
              <a:rPr lang="en-US" sz="1400" dirty="0"/>
              <a:t>DAC38RF80</a:t>
            </a:r>
          </a:p>
          <a:p>
            <a:r>
              <a:rPr lang="en-US" sz="1400" dirty="0"/>
              <a:t>DAC38RF83</a:t>
            </a:r>
          </a:p>
          <a:p>
            <a:r>
              <a:rPr lang="en-US" sz="1400" dirty="0"/>
              <a:t>DAC38RF84</a:t>
            </a:r>
          </a:p>
          <a:p>
            <a:r>
              <a:rPr lang="en-US" sz="1400" dirty="0"/>
              <a:t>DAC38RF85</a:t>
            </a:r>
          </a:p>
          <a:p>
            <a:r>
              <a:rPr lang="en-US" sz="1400" dirty="0"/>
              <a:t>DAC38RF86</a:t>
            </a:r>
          </a:p>
          <a:p>
            <a:r>
              <a:rPr lang="en-US" sz="1400" dirty="0"/>
              <a:t>DAC38RF87</a:t>
            </a:r>
          </a:p>
          <a:p>
            <a:r>
              <a:rPr lang="en-US" sz="1400" dirty="0"/>
              <a:t>DAC38RF90</a:t>
            </a:r>
          </a:p>
          <a:p>
            <a:r>
              <a:rPr lang="en-US" sz="1400" dirty="0"/>
              <a:t>DAC38RF93</a:t>
            </a:r>
          </a:p>
          <a:p>
            <a:r>
              <a:rPr lang="en-US" sz="1400" dirty="0"/>
              <a:t>DAC38RF96</a:t>
            </a:r>
          </a:p>
          <a:p>
            <a:r>
              <a:rPr lang="en-US" sz="1400" dirty="0"/>
              <a:t>DAC38RF97</a:t>
            </a:r>
          </a:p>
        </p:txBody>
      </p:sp>
      <p:sp>
        <p:nvSpPr>
          <p:cNvPr id="5" name="Slide Number Placeholder 4">
            <a:extLst>
              <a:ext uri="{FF2B5EF4-FFF2-40B4-BE49-F238E27FC236}">
                <a16:creationId xmlns:a16="http://schemas.microsoft.com/office/drawing/2014/main" id="{0A211868-E458-4AD5-9791-96A4B55A19D5}"/>
              </a:ext>
            </a:extLst>
          </p:cNvPr>
          <p:cNvSpPr>
            <a:spLocks noGrp="1"/>
          </p:cNvSpPr>
          <p:nvPr>
            <p:ph type="sldNum" sz="quarter" idx="10"/>
          </p:nvPr>
        </p:nvSpPr>
        <p:spPr/>
        <p:txBody>
          <a:bodyPr/>
          <a:lstStyle/>
          <a:p>
            <a:pPr>
              <a:defRPr/>
            </a:pPr>
            <a:fld id="{B53548F6-AAA9-4A8D-A869-511B3DFE3256}" type="slidenum">
              <a:rPr lang="en-US" smtClean="0"/>
              <a:pPr>
                <a:defRPr/>
              </a:pPr>
              <a:t>9</a:t>
            </a:fld>
            <a:endParaRPr lang="en-US"/>
          </a:p>
        </p:txBody>
      </p:sp>
      <p:sp>
        <p:nvSpPr>
          <p:cNvPr id="7" name="Rectangle 6">
            <a:extLst>
              <a:ext uri="{FF2B5EF4-FFF2-40B4-BE49-F238E27FC236}">
                <a16:creationId xmlns:a16="http://schemas.microsoft.com/office/drawing/2014/main" id="{CEC37627-D4FA-4276-8A82-3BEE7EF678A0}"/>
              </a:ext>
            </a:extLst>
          </p:cNvPr>
          <p:cNvSpPr/>
          <p:nvPr/>
        </p:nvSpPr>
        <p:spPr>
          <a:xfrm>
            <a:off x="6146890" y="2141310"/>
            <a:ext cx="2870295" cy="1015663"/>
          </a:xfrm>
          <a:prstGeom prst="rect">
            <a:avLst/>
          </a:prstGeom>
        </p:spPr>
        <p:txBody>
          <a:bodyPr wrap="square">
            <a:spAutoFit/>
          </a:bodyPr>
          <a:lstStyle/>
          <a:p>
            <a:r>
              <a:rPr lang="en-US" sz="1200" dirty="0"/>
              <a:t>Common differences:</a:t>
            </a:r>
          </a:p>
          <a:p>
            <a:pPr marL="171450" indent="-171450">
              <a:buFont typeface="Arial" panose="020B0604020202020204" pitchFamily="34" charset="0"/>
              <a:buChar char="•"/>
            </a:pPr>
            <a:r>
              <a:rPr lang="en-US" sz="1200" dirty="0"/>
              <a:t>Integrated balun vs differential output</a:t>
            </a:r>
          </a:p>
          <a:p>
            <a:pPr marL="171450" indent="-171450">
              <a:buFont typeface="Arial" panose="020B0604020202020204" pitchFamily="34" charset="0"/>
              <a:buChar char="•"/>
            </a:pPr>
            <a:r>
              <a:rPr lang="en-US" sz="1200" dirty="0"/>
              <a:t>VCO range options</a:t>
            </a:r>
          </a:p>
          <a:p>
            <a:pPr marL="171450" indent="-171450">
              <a:buFont typeface="Arial" panose="020B0604020202020204" pitchFamily="34" charset="0"/>
              <a:buChar char="•"/>
            </a:pPr>
            <a:r>
              <a:rPr lang="en-US" sz="1200" dirty="0"/>
              <a:t>Interpolation options</a:t>
            </a:r>
          </a:p>
          <a:p>
            <a:pPr marL="171450" indent="-171450">
              <a:buFont typeface="Arial" panose="020B0604020202020204" pitchFamily="34" charset="0"/>
              <a:buChar char="•"/>
            </a:pPr>
            <a:r>
              <a:rPr lang="en-US" sz="1200" dirty="0"/>
              <a:t>Single vs dual channel</a:t>
            </a:r>
          </a:p>
        </p:txBody>
      </p:sp>
    </p:spTree>
    <p:extLst>
      <p:ext uri="{BB962C8B-B14F-4D97-AF65-F5344CB8AC3E}">
        <p14:creationId xmlns:p14="http://schemas.microsoft.com/office/powerpoint/2010/main" val="1611359491"/>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 Selective Disclosure</Template>
  <TotalTime>2071</TotalTime>
  <Words>1905</Words>
  <Application>Microsoft Office PowerPoint</Application>
  <PresentationFormat>On-screen Show (16:9)</PresentationFormat>
  <Paragraphs>452</Paragraphs>
  <Slides>37</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Arial Black</vt:lpstr>
      <vt:lpstr>Calibri</vt:lpstr>
      <vt:lpstr>Calibri Light</vt:lpstr>
      <vt:lpstr>Cambria Math</vt:lpstr>
      <vt:lpstr>Times New Roman</vt:lpstr>
      <vt:lpstr>Wingdings</vt:lpstr>
      <vt:lpstr>FinalPowerpoint</vt:lpstr>
      <vt:lpstr>Custom Design</vt:lpstr>
      <vt:lpstr>DAC38RFxx Fundamentals</vt:lpstr>
      <vt:lpstr>Agenda</vt:lpstr>
      <vt:lpstr>DAC fundamentals</vt:lpstr>
      <vt:lpstr>DAC fundamentals</vt:lpstr>
      <vt:lpstr>DAC fundamentals</vt:lpstr>
      <vt:lpstr>DAC fundamentals</vt:lpstr>
      <vt:lpstr>IF vs RF converters</vt:lpstr>
      <vt:lpstr>DAC38RFxx Typical Applications</vt:lpstr>
      <vt:lpstr>DAC38RFxx Device Family</vt:lpstr>
      <vt:lpstr>DAC38RFxx Device Family</vt:lpstr>
      <vt:lpstr>DAC38RFxx Device Features</vt:lpstr>
      <vt:lpstr>DAC38RFxx Device Features</vt:lpstr>
      <vt:lpstr>DAC38RFxx NCO</vt:lpstr>
      <vt:lpstr>DAC38RFxx Device Features</vt:lpstr>
      <vt:lpstr>DAC38RFxx Power Amplifier (PA) Protection</vt:lpstr>
      <vt:lpstr>DAC38RFxx Device Features</vt:lpstr>
      <vt:lpstr>DAC38RFxx IQ Modulator</vt:lpstr>
      <vt:lpstr>DAC38RFxx Device Features</vt:lpstr>
      <vt:lpstr>DAC38RFxx Summation Block</vt:lpstr>
      <vt:lpstr>DAC38RFxx Device Features</vt:lpstr>
      <vt:lpstr>DAC38RFxx Inverse Sinc Filter</vt:lpstr>
      <vt:lpstr>DAC38RFxx Device Features</vt:lpstr>
      <vt:lpstr>DAC38RFxx Delay Options</vt:lpstr>
      <vt:lpstr>DAC38RFxx Clocking</vt:lpstr>
      <vt:lpstr>DAC38RFxx Clocking</vt:lpstr>
      <vt:lpstr>DAC38RFxx EVM Overview</vt:lpstr>
      <vt:lpstr>DAC38RFxx SPI DAC Mode</vt:lpstr>
      <vt:lpstr>Tips about RF DAC Testing</vt:lpstr>
      <vt:lpstr>Tips about RF DAC Testing</vt:lpstr>
      <vt:lpstr>Quiz</vt:lpstr>
      <vt:lpstr>Quiz</vt:lpstr>
      <vt:lpstr>Quiz</vt:lpstr>
      <vt:lpstr>Quiz</vt:lpstr>
      <vt:lpstr>Quiz</vt:lpstr>
      <vt:lpstr>Quiz</vt:lpstr>
      <vt:lpstr>Quiz</vt:lpstr>
      <vt:lpstr>Resources</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LMK048xx Fundamentals</dc:title>
  <dc:creator>Wood, Chase</dc:creator>
  <cp:keywords>Selective Disclosure</cp:keywords>
  <cp:lastModifiedBy>Wood, Chase</cp:lastModifiedBy>
  <cp:revision>137</cp:revision>
  <dcterms:created xsi:type="dcterms:W3CDTF">2022-10-20T20:45:55Z</dcterms:created>
  <dcterms:modified xsi:type="dcterms:W3CDTF">2022-12-23T14:29:48Z</dcterms:modified>
</cp:coreProperties>
</file>