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50A1B-4309-4CF0-9BCC-1234A948FB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00787-545C-4583-AD29-7A4DDB343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39F703-0957-40B6-93BE-2D9FDBB6CB76}"/>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16D9FD7E-9ADC-4960-8DD1-93473C88E2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AF672-E113-4A13-96AD-1D48514522B3}"/>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209077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3D29A-C608-4CFB-A108-7C9D2C040C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49D283-D35E-498D-9F98-4EB0D4C6DA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15253-B4BB-4370-8F8E-8FB813CAEA85}"/>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B4ED9F25-529D-47AA-91A2-342CCB143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D37BD-BEC4-417E-AED0-7F81378FBD77}"/>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254841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C91D6D-C1E2-4992-A6EB-A951CB825D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892259-D94C-4989-BB46-7A03F2FEC2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971A3-F3E4-45CA-BA08-2ED948CE50D3}"/>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5270D6A5-DA4C-4E8F-88DF-C8B75C9FE0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528776-AEB3-47CC-B45E-FDAF6538465A}"/>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1931284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62714-4E21-46F8-A4BE-BFF88D0EED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9435CF-528A-4637-9BBD-27239D87BB9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57B06-05DC-4446-A19B-8060CF5333E7}"/>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0820B338-D26D-4028-8C3B-D8BEB52F6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3573D0-902E-4CE4-97F7-AA4532B5D7CD}"/>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133343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A1E8-1CB7-410D-9A4E-521E4FC06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CEAAD2-7DC6-4239-8936-493C0DB8C0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E4A744-6181-4AFB-8AED-9EE9E210928C}"/>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BDCC30A7-6259-4717-8C4E-49CE987931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67AED-79A2-4E73-A28F-F0A855CF58D7}"/>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2884656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FEF5D-C530-43DA-8243-FF867759C9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64E56D-FCCF-46E6-848B-184E4946BF1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7CD169-46F3-41CD-BCF6-A6170CBBDA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8A65C4-15F9-4693-B98F-F358EA04DC93}"/>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6" name="Footer Placeholder 5">
            <a:extLst>
              <a:ext uri="{FF2B5EF4-FFF2-40B4-BE49-F238E27FC236}">
                <a16:creationId xmlns:a16="http://schemas.microsoft.com/office/drawing/2014/main" id="{CB7EC845-AA1A-444F-AFD3-8B74FF3BD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9410F-EA15-417A-BE1C-103F5719F8AC}"/>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3638435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0430B-9A77-4C1F-B936-897CB65EAA1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A02C3A-5F54-4377-94D9-7AE0264497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1B62CD-7753-457E-B344-0233F8F681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DE5FE8-F4D1-498C-AB97-25AE3402C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EA62DF-01A3-4190-A3A5-3F99DEF8B2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B77D1A-EB62-4153-95FA-386A6E3D1036}"/>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8" name="Footer Placeholder 7">
            <a:extLst>
              <a:ext uri="{FF2B5EF4-FFF2-40B4-BE49-F238E27FC236}">
                <a16:creationId xmlns:a16="http://schemas.microsoft.com/office/drawing/2014/main" id="{CE71E6AB-B8CE-47B6-9BDC-BA429026CB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EB1CD1-F722-4DBF-B1D3-74C078396B7E}"/>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1794090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8C5B-7C21-4DA1-AD31-FE91F8B7D9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9696D46-CB0A-4147-AE99-FD1E65650C8E}"/>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4" name="Footer Placeholder 3">
            <a:extLst>
              <a:ext uri="{FF2B5EF4-FFF2-40B4-BE49-F238E27FC236}">
                <a16:creationId xmlns:a16="http://schemas.microsoft.com/office/drawing/2014/main" id="{B33ABE1E-06EB-4D11-8BA1-665F662666B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C138F2-9F73-4E71-B2EF-388229FDF20F}"/>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83455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9B6ABF-82AA-4E97-8E97-2D6865ACC46C}"/>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3" name="Footer Placeholder 2">
            <a:extLst>
              <a:ext uri="{FF2B5EF4-FFF2-40B4-BE49-F238E27FC236}">
                <a16:creationId xmlns:a16="http://schemas.microsoft.com/office/drawing/2014/main" id="{C45DB888-C836-43CA-B3B7-F5E8D2DB1F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E990C0-DE91-4E90-987D-2D21C66D81F2}"/>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3304123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6C384-3692-46F7-9E6A-267C416EA5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5EED5A-0C52-4B22-A3B8-47CDE3570B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4D624C-9BFC-4A01-9D39-87D08D2A84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97766-62D7-4D09-979A-5C11AF0CE6A1}"/>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6" name="Footer Placeholder 5">
            <a:extLst>
              <a:ext uri="{FF2B5EF4-FFF2-40B4-BE49-F238E27FC236}">
                <a16:creationId xmlns:a16="http://schemas.microsoft.com/office/drawing/2014/main" id="{CFD8EA8F-2DFA-49CC-8817-F659BF1FA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603573-FE01-4432-B07D-88552675EB66}"/>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2323769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3FF3-E78F-47D8-B44D-BB377696E9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28784-AD6F-4C77-A12B-D1AC6A9993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3BDFCD-36DD-4AAD-A339-54BE71BD5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638DC5-11A2-48CA-B0D1-2B879115BF36}"/>
              </a:ext>
            </a:extLst>
          </p:cNvPr>
          <p:cNvSpPr>
            <a:spLocks noGrp="1"/>
          </p:cNvSpPr>
          <p:nvPr>
            <p:ph type="dt" sz="half" idx="10"/>
          </p:nvPr>
        </p:nvSpPr>
        <p:spPr/>
        <p:txBody>
          <a:bodyPr/>
          <a:lstStyle/>
          <a:p>
            <a:fld id="{F2A13263-04D4-463A-87F1-F220EB936CCF}" type="datetimeFigureOut">
              <a:rPr lang="en-US" smtClean="0"/>
              <a:t>3/16/2021</a:t>
            </a:fld>
            <a:endParaRPr lang="en-US"/>
          </a:p>
        </p:txBody>
      </p:sp>
      <p:sp>
        <p:nvSpPr>
          <p:cNvPr id="6" name="Footer Placeholder 5">
            <a:extLst>
              <a:ext uri="{FF2B5EF4-FFF2-40B4-BE49-F238E27FC236}">
                <a16:creationId xmlns:a16="http://schemas.microsoft.com/office/drawing/2014/main" id="{025312BA-66B3-4884-BD59-720C4A63FD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3EFEE2-B020-4348-96A3-1C4F9AFB3924}"/>
              </a:ext>
            </a:extLst>
          </p:cNvPr>
          <p:cNvSpPr>
            <a:spLocks noGrp="1"/>
          </p:cNvSpPr>
          <p:nvPr>
            <p:ph type="sldNum" sz="quarter" idx="12"/>
          </p:nvPr>
        </p:nvSpPr>
        <p:spPr/>
        <p:txBody>
          <a:bodyPr/>
          <a:lstStyle/>
          <a:p>
            <a:fld id="{26EE449F-A17D-4C3C-8D4E-82EAF6FD809A}" type="slidenum">
              <a:rPr lang="en-US" smtClean="0"/>
              <a:t>‹#›</a:t>
            </a:fld>
            <a:endParaRPr lang="en-US"/>
          </a:p>
        </p:txBody>
      </p:sp>
    </p:spTree>
    <p:extLst>
      <p:ext uri="{BB962C8B-B14F-4D97-AF65-F5344CB8AC3E}">
        <p14:creationId xmlns:p14="http://schemas.microsoft.com/office/powerpoint/2010/main" val="3776193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0FC4F1-B80D-45F7-B27F-4767FA80B4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BBA133-A9AE-4DE7-92F9-CAF133C36C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92305-60D8-41BC-B01A-9B1EA4159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13263-04D4-463A-87F1-F220EB936CCF}" type="datetimeFigureOut">
              <a:rPr lang="en-US" smtClean="0"/>
              <a:t>3/16/2021</a:t>
            </a:fld>
            <a:endParaRPr lang="en-US"/>
          </a:p>
        </p:txBody>
      </p:sp>
      <p:sp>
        <p:nvSpPr>
          <p:cNvPr id="5" name="Footer Placeholder 4">
            <a:extLst>
              <a:ext uri="{FF2B5EF4-FFF2-40B4-BE49-F238E27FC236}">
                <a16:creationId xmlns:a16="http://schemas.microsoft.com/office/drawing/2014/main" id="{FD988EEF-E412-4D4B-A60B-49ECC91F00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D5B98A-2588-4DC2-896A-D2265DC17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E449F-A17D-4C3C-8D4E-82EAF6FD809A}" type="slidenum">
              <a:rPr lang="en-US" smtClean="0"/>
              <a:t>‹#›</a:t>
            </a:fld>
            <a:endParaRPr lang="en-US"/>
          </a:p>
        </p:txBody>
      </p:sp>
    </p:spTree>
    <p:extLst>
      <p:ext uri="{BB962C8B-B14F-4D97-AF65-F5344CB8AC3E}">
        <p14:creationId xmlns:p14="http://schemas.microsoft.com/office/powerpoint/2010/main" val="2079941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13A6666-66A4-446B-A1E8-8EBF68E6F7C2}"/>
              </a:ext>
            </a:extLst>
          </p:cNvPr>
          <p:cNvSpPr txBox="1"/>
          <p:nvPr/>
        </p:nvSpPr>
        <p:spPr>
          <a:xfrm>
            <a:off x="342900" y="314325"/>
            <a:ext cx="11449050" cy="6063198"/>
          </a:xfrm>
          <a:prstGeom prst="rect">
            <a:avLst/>
          </a:prstGeom>
          <a:noFill/>
        </p:spPr>
        <p:txBody>
          <a:bodyPr wrap="square" rtlCol="0">
            <a:spAutoFit/>
          </a:bodyPr>
          <a:lstStyle/>
          <a:p>
            <a:pPr marL="285750" indent="-285750">
              <a:buFont typeface="Arial" panose="020B0604020202020204" pitchFamily="34" charset="0"/>
              <a:buChar char="•"/>
            </a:pPr>
            <a:r>
              <a:rPr lang="en-US" sz="1600" dirty="0"/>
              <a:t>To achieve the desired results for the CMRR</a:t>
            </a:r>
          </a:p>
          <a:p>
            <a:pPr marL="742950" lvl="1" indent="-285750">
              <a:buFont typeface="Arial" panose="020B0604020202020204" pitchFamily="34" charset="0"/>
              <a:buChar char="•"/>
            </a:pPr>
            <a:r>
              <a:rPr lang="en-US" sz="1600" dirty="0"/>
              <a:t>We use the method Rerouting The Right Leg Drive Signal (Topic # </a:t>
            </a:r>
            <a:r>
              <a:rPr lang="en-US" sz="1600" i="0" u="none" strike="noStrike" baseline="0" dirty="0"/>
              <a:t>9.3.1.7.1 of the ADS1298R Datasheet)</a:t>
            </a:r>
          </a:p>
          <a:p>
            <a:pPr marL="742950" lvl="1" indent="-285750">
              <a:buFont typeface="Arial" panose="020B0604020202020204" pitchFamily="34" charset="0"/>
              <a:buChar char="•"/>
            </a:pPr>
            <a:r>
              <a:rPr lang="en-US" sz="1600" dirty="0"/>
              <a:t>As per the Figure shown in the Slide # 2, we have configured the Channel 1,2 &amp; 3’s positive and Negative Inputs.</a:t>
            </a:r>
          </a:p>
          <a:p>
            <a:pPr marL="742950" lvl="1" indent="-285750">
              <a:buFont typeface="Arial" panose="020B0604020202020204" pitchFamily="34" charset="0"/>
              <a:buChar char="•"/>
            </a:pPr>
            <a:r>
              <a:rPr lang="en-US" sz="1600" dirty="0"/>
              <a:t>We are using Internal RLD Reference.</a:t>
            </a:r>
          </a:p>
          <a:p>
            <a:pPr marL="742950" lvl="1" indent="-285750">
              <a:buFont typeface="Arial" panose="020B0604020202020204" pitchFamily="34" charset="0"/>
              <a:buChar char="•"/>
            </a:pPr>
            <a:r>
              <a:rPr lang="en-US" sz="1600" dirty="0"/>
              <a:t>We Turned on the RLD Amplifier</a:t>
            </a:r>
          </a:p>
          <a:p>
            <a:pPr marL="742950" lvl="1" indent="-285750">
              <a:buFont typeface="Arial" panose="020B0604020202020204" pitchFamily="34" charset="0"/>
              <a:buChar char="•"/>
            </a:pPr>
            <a:r>
              <a:rPr lang="en-US" sz="1600" dirty="0"/>
              <a:t>We have connected RLD_OUT pin Directly to the ECG’s RL Electrode (with 210k Resistor in-between) and </a:t>
            </a:r>
            <a:r>
              <a:rPr lang="en-US" sz="1600" dirty="0" err="1"/>
              <a:t>RLD_Out</a:t>
            </a:r>
            <a:r>
              <a:rPr lang="en-US" sz="1600" dirty="0"/>
              <a:t> is directly feed to RLD_IN Through Resistor R21 as per the image on the slide # 2</a:t>
            </a:r>
          </a:p>
          <a:p>
            <a:pPr marL="742950" lvl="1" indent="-285750">
              <a:buFont typeface="Arial" panose="020B0604020202020204" pitchFamily="34" charset="0"/>
              <a:buChar char="•"/>
            </a:pPr>
            <a:r>
              <a:rPr lang="en-US" sz="1600" dirty="0"/>
              <a:t>We are improving on the CMRR by greater margin and even passing the 1mV/10mm criteria for each leads</a:t>
            </a:r>
          </a:p>
          <a:p>
            <a:pPr marL="742950" lvl="1"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Now Our questions are as follows</a:t>
            </a:r>
          </a:p>
          <a:p>
            <a:pPr marL="800100" lvl="1" indent="-342900">
              <a:buFont typeface="+mj-lt"/>
              <a:buAutoNum type="arabicPeriod"/>
            </a:pPr>
            <a:r>
              <a:rPr lang="en-US" sz="1600" dirty="0"/>
              <a:t>Is the above method of Rerouting the RLD is Called Open Loop or Closed Loop?</a:t>
            </a:r>
          </a:p>
          <a:p>
            <a:pPr marL="800100" lvl="1" indent="-342900">
              <a:buFont typeface="+mj-lt"/>
              <a:buAutoNum type="arabicPeriod"/>
            </a:pPr>
            <a:r>
              <a:rPr lang="en-US" sz="1600" dirty="0"/>
              <a:t>As per the section 5 of the “</a:t>
            </a:r>
            <a:r>
              <a:rPr lang="en-US" sz="1600" i="1" u="sng" strike="noStrike" baseline="0" dirty="0"/>
              <a:t>Improving Common-Mode Rejection Using the Right-Leg Drive Amplifier</a:t>
            </a:r>
            <a:r>
              <a:rPr lang="en-US" sz="1600" b="1" i="1" u="none" strike="noStrike" baseline="0" dirty="0"/>
              <a:t>” </a:t>
            </a:r>
            <a:r>
              <a:rPr lang="en-US" sz="1600" i="1" dirty="0"/>
              <a:t>document Consider a </a:t>
            </a:r>
            <a:r>
              <a:rPr lang="en-US" sz="1600" dirty="0"/>
              <a:t>situation when the right arm (RA) electrode is open and the left arm (LA) electrode is snug. In this case, the output common-mode of the PGA is driven away from the reference voltage, which causes the RLD feedback loop to fail. Can you please explain how this works? As there is not enough information in Datasheet/Manual/Application Note</a:t>
            </a:r>
          </a:p>
          <a:p>
            <a:pPr marL="800100" lvl="1" indent="-342900">
              <a:buFont typeface="+mj-lt"/>
              <a:buAutoNum type="arabicPeriod"/>
            </a:pPr>
            <a:r>
              <a:rPr lang="en-US" sz="1600" dirty="0"/>
              <a:t>Does our Implementation mentioned above will effect it or not? If yes, it will effect then can you please guide us how we can solve it?</a:t>
            </a:r>
          </a:p>
          <a:p>
            <a:pPr marL="1200150" lvl="2" indent="-285750">
              <a:buFont typeface="Arial" panose="020B0604020202020204" pitchFamily="34" charset="0"/>
              <a:buChar char="•"/>
            </a:pPr>
            <a:r>
              <a:rPr lang="en-US" sz="1600" dirty="0"/>
              <a:t>The Figure 6 (in Application Note)  is an external components or inside the ADS1298R IC? </a:t>
            </a:r>
          </a:p>
          <a:p>
            <a:pPr marL="800100" lvl="1" indent="-342900">
              <a:buFont typeface="+mj-lt"/>
              <a:buAutoNum type="arabicPeriod"/>
            </a:pPr>
            <a:r>
              <a:rPr lang="en-US" sz="1600" dirty="0"/>
              <a:t>If there is any issue with the Patient leakage can we improve the same by increasing the Patient Protection resistors? </a:t>
            </a:r>
          </a:p>
          <a:p>
            <a:pPr lvl="1"/>
            <a:endParaRPr lang="en-US" sz="1600" dirty="0"/>
          </a:p>
          <a:p>
            <a:pPr lvl="1"/>
            <a:r>
              <a:rPr lang="en-US" sz="1600" b="1" i="1" u="sng" dirty="0">
                <a:solidFill>
                  <a:srgbClr val="FF0000"/>
                </a:solidFill>
              </a:rPr>
              <a:t>Note: We are able to Properly detect the Lead off Detection after Implementing above scenario.</a:t>
            </a:r>
          </a:p>
          <a:p>
            <a:pPr marL="800100" lvl="1" indent="-342900">
              <a:buFont typeface="+mj-lt"/>
              <a:buAutoNum type="arabicPeriod"/>
            </a:pPr>
            <a:endParaRPr lang="en-US" sz="1600" dirty="0"/>
          </a:p>
          <a:p>
            <a:pPr marL="1257300" lvl="2" indent="-342900">
              <a:buFont typeface="+mj-lt"/>
              <a:buAutoNum type="arabicPeriod"/>
            </a:pPr>
            <a:endParaRPr lang="en-US" dirty="0"/>
          </a:p>
          <a:p>
            <a:pPr marL="1257300" lvl="2" indent="-342900">
              <a:buFont typeface="+mj-lt"/>
              <a:buAutoNum type="arabicPeriod"/>
            </a:pPr>
            <a:endParaRPr lang="en-US" dirty="0"/>
          </a:p>
        </p:txBody>
      </p:sp>
    </p:spTree>
    <p:extLst>
      <p:ext uri="{BB962C8B-B14F-4D97-AF65-F5344CB8AC3E}">
        <p14:creationId xmlns:p14="http://schemas.microsoft.com/office/powerpoint/2010/main" val="951827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9F52B9A2-6904-4734-A252-8C478CABA981}"/>
              </a:ext>
            </a:extLst>
          </p:cNvPr>
          <p:cNvGrpSpPr/>
          <p:nvPr/>
        </p:nvGrpSpPr>
        <p:grpSpPr>
          <a:xfrm>
            <a:off x="5543910" y="133658"/>
            <a:ext cx="6648087" cy="6095691"/>
            <a:chOff x="4391026" y="133658"/>
            <a:chExt cx="7800973" cy="6095691"/>
          </a:xfrm>
        </p:grpSpPr>
        <p:grpSp>
          <p:nvGrpSpPr>
            <p:cNvPr id="25" name="Group 24">
              <a:extLst>
                <a:ext uri="{FF2B5EF4-FFF2-40B4-BE49-F238E27FC236}">
                  <a16:creationId xmlns:a16="http://schemas.microsoft.com/office/drawing/2014/main" id="{D28B72B5-9E8B-4FF9-AD0E-8851FA2CF6E0}"/>
                </a:ext>
              </a:extLst>
            </p:cNvPr>
            <p:cNvGrpSpPr/>
            <p:nvPr/>
          </p:nvGrpSpPr>
          <p:grpSpPr>
            <a:xfrm>
              <a:off x="4391026" y="133658"/>
              <a:ext cx="7800973" cy="6095691"/>
              <a:chOff x="3048539" y="223885"/>
              <a:chExt cx="8981352" cy="6038892"/>
            </a:xfrm>
          </p:grpSpPr>
          <p:pic>
            <p:nvPicPr>
              <p:cNvPr id="5" name="Picture 4">
                <a:extLst>
                  <a:ext uri="{FF2B5EF4-FFF2-40B4-BE49-F238E27FC236}">
                    <a16:creationId xmlns:a16="http://schemas.microsoft.com/office/drawing/2014/main" id="{94682528-B0D4-43CB-A762-D58BBF7DE957}"/>
                  </a:ext>
                </a:extLst>
              </p:cNvPr>
              <p:cNvPicPr>
                <a:picLocks noChangeAspect="1"/>
              </p:cNvPicPr>
              <p:nvPr/>
            </p:nvPicPr>
            <p:blipFill>
              <a:blip r:embed="rId2"/>
              <a:stretch>
                <a:fillRect/>
              </a:stretch>
            </p:blipFill>
            <p:spPr>
              <a:xfrm>
                <a:off x="6435306" y="296303"/>
                <a:ext cx="5594585" cy="5808293"/>
              </a:xfrm>
              <a:prstGeom prst="rect">
                <a:avLst/>
              </a:prstGeom>
            </p:spPr>
          </p:pic>
          <p:sp>
            <p:nvSpPr>
              <p:cNvPr id="7" name="Oval 6">
                <a:extLst>
                  <a:ext uri="{FF2B5EF4-FFF2-40B4-BE49-F238E27FC236}">
                    <a16:creationId xmlns:a16="http://schemas.microsoft.com/office/drawing/2014/main" id="{F07AB0D0-D37B-4778-AF2B-12E9A5A41267}"/>
                  </a:ext>
                </a:extLst>
              </p:cNvPr>
              <p:cNvSpPr/>
              <p:nvPr/>
            </p:nvSpPr>
            <p:spPr>
              <a:xfrm>
                <a:off x="7660257" y="5313872"/>
                <a:ext cx="3959524" cy="948905"/>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6DF2C9BD-E441-4F2B-A7FD-B5CCCED379CC}"/>
                  </a:ext>
                </a:extLst>
              </p:cNvPr>
              <p:cNvCxnSpPr>
                <a:cxnSpLocks/>
                <a:stCxn id="7" idx="2"/>
              </p:cNvCxnSpPr>
              <p:nvPr/>
            </p:nvCxnSpPr>
            <p:spPr>
              <a:xfrm flipH="1" flipV="1">
                <a:off x="5904740" y="3798829"/>
                <a:ext cx="1755516" cy="198949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D6CBD63-517B-4F51-B0F6-54551ED0567C}"/>
                  </a:ext>
                </a:extLst>
              </p:cNvPr>
              <p:cNvSpPr txBox="1"/>
              <p:nvPr/>
            </p:nvSpPr>
            <p:spPr>
              <a:xfrm>
                <a:off x="3048539" y="223885"/>
                <a:ext cx="2856203" cy="1006199"/>
              </a:xfrm>
              <a:prstGeom prst="rect">
                <a:avLst/>
              </a:prstGeom>
              <a:noFill/>
              <a:ln>
                <a:solidFill>
                  <a:schemeClr val="tx1"/>
                </a:solidFill>
              </a:ln>
            </p:spPr>
            <p:txBody>
              <a:bodyPr wrap="square" rtlCol="0">
                <a:spAutoFit/>
              </a:bodyPr>
              <a:lstStyle/>
              <a:p>
                <a:r>
                  <a:rPr lang="en-US" sz="1200" dirty="0"/>
                  <a:t>We have turned “On” Positive and Negative of this Three Channels to get the RLD Out &amp; We are using the RLD Internal Reference. </a:t>
                </a:r>
              </a:p>
            </p:txBody>
          </p:sp>
          <p:cxnSp>
            <p:nvCxnSpPr>
              <p:cNvPr id="17" name="Straight Arrow Connector 16">
                <a:extLst>
                  <a:ext uri="{FF2B5EF4-FFF2-40B4-BE49-F238E27FC236}">
                    <a16:creationId xmlns:a16="http://schemas.microsoft.com/office/drawing/2014/main" id="{7C957427-BFCC-4B5C-82EB-9ACF253F81DB}"/>
                  </a:ext>
                </a:extLst>
              </p:cNvPr>
              <p:cNvCxnSpPr>
                <a:cxnSpLocks/>
                <a:stCxn id="15" idx="3"/>
                <a:endCxn id="13" idx="4"/>
              </p:cNvCxnSpPr>
              <p:nvPr/>
            </p:nvCxnSpPr>
            <p:spPr>
              <a:xfrm>
                <a:off x="5904740" y="726985"/>
                <a:ext cx="341535" cy="910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3" name="Oval 12">
              <a:extLst>
                <a:ext uri="{FF2B5EF4-FFF2-40B4-BE49-F238E27FC236}">
                  <a16:creationId xmlns:a16="http://schemas.microsoft.com/office/drawing/2014/main" id="{1589E5C8-7BA9-4D29-94FA-6B304A910A38}"/>
                </a:ext>
              </a:extLst>
            </p:cNvPr>
            <p:cNvSpPr/>
            <p:nvPr/>
          </p:nvSpPr>
          <p:spPr>
            <a:xfrm rot="5400000">
              <a:off x="6193233" y="1146169"/>
              <a:ext cx="2778666" cy="82813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a:extLst>
              <a:ext uri="{FF2B5EF4-FFF2-40B4-BE49-F238E27FC236}">
                <a16:creationId xmlns:a16="http://schemas.microsoft.com/office/drawing/2014/main" id="{5A65887A-6E29-4279-A2DF-9CCE060A7A73}"/>
              </a:ext>
            </a:extLst>
          </p:cNvPr>
          <p:cNvGrpSpPr/>
          <p:nvPr/>
        </p:nvGrpSpPr>
        <p:grpSpPr>
          <a:xfrm>
            <a:off x="0" y="1476375"/>
            <a:ext cx="8435555" cy="5160617"/>
            <a:chOff x="0" y="1476375"/>
            <a:chExt cx="8435555" cy="5160617"/>
          </a:xfrm>
        </p:grpSpPr>
        <p:pic>
          <p:nvPicPr>
            <p:cNvPr id="6" name="Picture 5">
              <a:extLst>
                <a:ext uri="{FF2B5EF4-FFF2-40B4-BE49-F238E27FC236}">
                  <a16:creationId xmlns:a16="http://schemas.microsoft.com/office/drawing/2014/main" id="{6DDB3409-411D-435B-9B7B-2DFAFEFA6745}"/>
                </a:ext>
              </a:extLst>
            </p:cNvPr>
            <p:cNvPicPr>
              <a:picLocks noChangeAspect="1"/>
            </p:cNvPicPr>
            <p:nvPr/>
          </p:nvPicPr>
          <p:blipFill>
            <a:blip r:embed="rId3"/>
            <a:stretch>
              <a:fillRect/>
            </a:stretch>
          </p:blipFill>
          <p:spPr>
            <a:xfrm>
              <a:off x="0" y="1476375"/>
              <a:ext cx="7914746" cy="3254982"/>
            </a:xfrm>
            <a:prstGeom prst="rect">
              <a:avLst/>
            </a:prstGeom>
          </p:spPr>
        </p:pic>
        <p:cxnSp>
          <p:nvCxnSpPr>
            <p:cNvPr id="20" name="Straight Arrow Connector 19">
              <a:extLst>
                <a:ext uri="{FF2B5EF4-FFF2-40B4-BE49-F238E27FC236}">
                  <a16:creationId xmlns:a16="http://schemas.microsoft.com/office/drawing/2014/main" id="{076307AF-F3F6-4BE7-8D3F-C7082043AEE0}"/>
                </a:ext>
              </a:extLst>
            </p:cNvPr>
            <p:cNvCxnSpPr>
              <a:cxnSpLocks/>
            </p:cNvCxnSpPr>
            <p:nvPr/>
          </p:nvCxnSpPr>
          <p:spPr>
            <a:xfrm flipH="1">
              <a:off x="2741379" y="2343150"/>
              <a:ext cx="3687587" cy="339776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B6C2110-2CB2-49E2-85E0-42518B637FAE}"/>
                </a:ext>
              </a:extLst>
            </p:cNvPr>
            <p:cNvSpPr txBox="1"/>
            <p:nvPr/>
          </p:nvSpPr>
          <p:spPr>
            <a:xfrm>
              <a:off x="572219" y="4960188"/>
              <a:ext cx="2199736" cy="1477328"/>
            </a:xfrm>
            <a:prstGeom prst="rect">
              <a:avLst/>
            </a:prstGeom>
            <a:noFill/>
            <a:ln>
              <a:solidFill>
                <a:schemeClr val="tx1"/>
              </a:solidFill>
            </a:ln>
          </p:spPr>
          <p:txBody>
            <a:bodyPr wrap="square" rtlCol="0">
              <a:spAutoFit/>
            </a:bodyPr>
            <a:lstStyle/>
            <a:p>
              <a:r>
                <a:rPr lang="en-US" b="1" dirty="0">
                  <a:solidFill>
                    <a:srgbClr val="FF0000"/>
                  </a:solidFill>
                </a:rPr>
                <a:t>RLD_OUT </a:t>
              </a:r>
              <a:r>
                <a:rPr lang="en-US" dirty="0"/>
                <a:t>Point Which is connected to the ECG_RL Electrode with Resistor in Between</a:t>
              </a:r>
            </a:p>
          </p:txBody>
        </p:sp>
        <p:sp>
          <p:nvSpPr>
            <p:cNvPr id="22" name="TextBox 21">
              <a:extLst>
                <a:ext uri="{FF2B5EF4-FFF2-40B4-BE49-F238E27FC236}">
                  <a16:creationId xmlns:a16="http://schemas.microsoft.com/office/drawing/2014/main" id="{15369620-9585-48C5-BBAF-A0C84FCE5148}"/>
                </a:ext>
              </a:extLst>
            </p:cNvPr>
            <p:cNvSpPr txBox="1"/>
            <p:nvPr/>
          </p:nvSpPr>
          <p:spPr>
            <a:xfrm>
              <a:off x="6235819" y="5436663"/>
              <a:ext cx="2199736" cy="1200329"/>
            </a:xfrm>
            <a:prstGeom prst="rect">
              <a:avLst/>
            </a:prstGeom>
            <a:noFill/>
            <a:ln>
              <a:solidFill>
                <a:schemeClr val="tx1"/>
              </a:solidFill>
            </a:ln>
          </p:spPr>
          <p:txBody>
            <a:bodyPr wrap="square" rtlCol="0">
              <a:spAutoFit/>
            </a:bodyPr>
            <a:lstStyle/>
            <a:p>
              <a:r>
                <a:rPr lang="en-US" b="1" dirty="0">
                  <a:solidFill>
                    <a:srgbClr val="FF0000"/>
                  </a:solidFill>
                </a:rPr>
                <a:t>RLD_OUT </a:t>
              </a:r>
              <a:r>
                <a:rPr lang="en-US" dirty="0"/>
                <a:t> and RLD_IN is Short (with O Ohm Resistor Ref # R21 in Above Snap)</a:t>
              </a:r>
            </a:p>
          </p:txBody>
        </p:sp>
      </p:grpSp>
      <p:sp>
        <p:nvSpPr>
          <p:cNvPr id="42" name="Oval 41">
            <a:extLst>
              <a:ext uri="{FF2B5EF4-FFF2-40B4-BE49-F238E27FC236}">
                <a16:creationId xmlns:a16="http://schemas.microsoft.com/office/drawing/2014/main" id="{6362275A-7215-4394-B5EA-9AEFE61668E4}"/>
              </a:ext>
            </a:extLst>
          </p:cNvPr>
          <p:cNvSpPr/>
          <p:nvPr/>
        </p:nvSpPr>
        <p:spPr>
          <a:xfrm>
            <a:off x="6315280" y="2244466"/>
            <a:ext cx="211876" cy="197367"/>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367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388</Words>
  <Application>Microsoft Office PowerPoint</Application>
  <PresentationFormat>Widescreen</PresentationFormat>
  <Paragraphs>20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Krunal Shah</dc:creator>
  <cp:lastModifiedBy>Krunal Shah</cp:lastModifiedBy>
  <cp:revision>6</cp:revision>
  <dcterms:created xsi:type="dcterms:W3CDTF">2021-03-16T07:51:19Z</dcterms:created>
  <dcterms:modified xsi:type="dcterms:W3CDTF">2021-03-16T12:17:40Z</dcterms:modified>
</cp:coreProperties>
</file>