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4"/>
  </p:notesMasterIdLst>
  <p:handoutMasterIdLst>
    <p:handoutMasterId r:id="rId35"/>
  </p:handoutMasterIdLst>
  <p:sldIdLst>
    <p:sldId id="375" r:id="rId2"/>
    <p:sldId id="376" r:id="rId3"/>
    <p:sldId id="385" r:id="rId4"/>
    <p:sldId id="377" r:id="rId5"/>
    <p:sldId id="378" r:id="rId6"/>
    <p:sldId id="379" r:id="rId7"/>
    <p:sldId id="386" r:id="rId8"/>
    <p:sldId id="387" r:id="rId9"/>
    <p:sldId id="442" r:id="rId10"/>
    <p:sldId id="380" r:id="rId11"/>
    <p:sldId id="388" r:id="rId12"/>
    <p:sldId id="400" r:id="rId13"/>
    <p:sldId id="403" r:id="rId14"/>
    <p:sldId id="404" r:id="rId15"/>
    <p:sldId id="443" r:id="rId16"/>
    <p:sldId id="381" r:id="rId17"/>
    <p:sldId id="392" r:id="rId18"/>
    <p:sldId id="383" r:id="rId19"/>
    <p:sldId id="382" r:id="rId20"/>
    <p:sldId id="402" r:id="rId21"/>
    <p:sldId id="479" r:id="rId22"/>
    <p:sldId id="426" r:id="rId23"/>
    <p:sldId id="406" r:id="rId24"/>
    <p:sldId id="418" r:id="rId25"/>
    <p:sldId id="407" r:id="rId26"/>
    <p:sldId id="423" r:id="rId27"/>
    <p:sldId id="413" r:id="rId28"/>
    <p:sldId id="503" r:id="rId29"/>
    <p:sldId id="409" r:id="rId30"/>
    <p:sldId id="411" r:id="rId31"/>
    <p:sldId id="412" r:id="rId32"/>
    <p:sldId id="444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99FF99"/>
    <a:srgbClr val="66FF99"/>
    <a:srgbClr val="99FF66"/>
    <a:srgbClr val="CC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0" autoAdjust="0"/>
    <p:restoredTop sz="94660"/>
  </p:normalViewPr>
  <p:slideViewPr>
    <p:cSldViewPr snapToGrid="0">
      <p:cViewPr>
        <p:scale>
          <a:sx n="100" d="100"/>
          <a:sy n="100" d="100"/>
        </p:scale>
        <p:origin x="-194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notesViewPr>
    <p:cSldViewPr snapToGrid="0">
      <p:cViewPr varScale="1">
        <p:scale>
          <a:sx n="86" d="100"/>
          <a:sy n="86" d="100"/>
        </p:scale>
        <p:origin x="-171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t" anchorCtr="0" compatLnSpc="1">
            <a:prstTxWarp prst="textNoShape">
              <a:avLst/>
            </a:prstTxWarp>
          </a:bodyPr>
          <a:lstStyle>
            <a:lvl1pPr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t" anchorCtr="0" compatLnSpc="1">
            <a:prstTxWarp prst="textNoShape">
              <a:avLst/>
            </a:prstTxWarp>
          </a:bodyPr>
          <a:lstStyle>
            <a:lvl1pPr algn="r"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b" anchorCtr="0" compatLnSpc="1">
            <a:prstTxWarp prst="textNoShape">
              <a:avLst/>
            </a:prstTxWarp>
          </a:bodyPr>
          <a:lstStyle>
            <a:lvl1pPr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b" anchorCtr="0" compatLnSpc="1">
            <a:prstTxWarp prst="textNoShape">
              <a:avLst/>
            </a:prstTxWarp>
          </a:bodyPr>
          <a:lstStyle>
            <a:lvl1pPr algn="r"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fld id="{B2D64586-77CF-46CD-B316-D65E09D23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57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t" anchorCtr="0" compatLnSpc="1">
            <a:prstTxWarp prst="textNoShape">
              <a:avLst/>
            </a:prstTxWarp>
          </a:bodyPr>
          <a:lstStyle>
            <a:lvl1pPr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t" anchorCtr="0" compatLnSpc="1">
            <a:prstTxWarp prst="textNoShape">
              <a:avLst/>
            </a:prstTxWarp>
          </a:bodyPr>
          <a:lstStyle>
            <a:lvl1pPr algn="r"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b" anchorCtr="0" compatLnSpc="1">
            <a:prstTxWarp prst="textNoShape">
              <a:avLst/>
            </a:prstTxWarp>
          </a:bodyPr>
          <a:lstStyle>
            <a:lvl1pPr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70" tIns="46785" rIns="93570" bIns="46785" numCol="1" anchor="b" anchorCtr="0" compatLnSpc="1">
            <a:prstTxWarp prst="textNoShape">
              <a:avLst/>
            </a:prstTxWarp>
          </a:bodyPr>
          <a:lstStyle>
            <a:lvl1pPr algn="r" defTabSz="934177">
              <a:defRPr sz="1200">
                <a:latin typeface="Arial" charset="0"/>
              </a:defRPr>
            </a:lvl1pPr>
          </a:lstStyle>
          <a:p>
            <a:pPr>
              <a:defRPr/>
            </a:pPr>
            <a:fld id="{537E2FAE-8A9D-45E5-B0E6-B9EF1939F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23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c_revBlack_rgb_powerpoi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0" descr="ti_stk_2c_pos_rg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474913" y="6038850"/>
            <a:ext cx="4164012" cy="2524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84E1A-7C15-4949-823A-C09440DAB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2FF6A-B7FF-4B48-9392-1F9FBA36F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4963" y="142875"/>
            <a:ext cx="2116137" cy="5735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142875"/>
            <a:ext cx="61991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AFED-8F12-480A-83EF-AC5945C0E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75" y="142875"/>
            <a:ext cx="7505700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7A62E-D492-425C-8476-4E7045EE6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FB042-3C0E-4F90-A541-5B1525324E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BDCA-29FC-42B7-8ED5-24B266F96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5E561-0033-4EB4-A908-BF80CA4E3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7B27-0566-49B5-BA41-9A578B71F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2AFB-5111-4F36-BFE7-AA402F548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4179-52D8-4451-AE43-835ED4B4D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D48BC-CBF0-44B8-9F94-440FA04F2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0C40A-3711-4752-8AF1-83875D338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142875"/>
            <a:ext cx="75057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6025" y="6078538"/>
            <a:ext cx="4152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207FFF12-2274-44EC-9D27-80AC6C1F7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62535" name="Rectangle 7"/>
          <p:cNvSpPr>
            <a:spLocks noChangeArrowheads="1"/>
          </p:cNvSpPr>
          <p:nvPr userDrawn="1"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2648" name="Picture 8" descr="ti_stk_2c_pos_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1162050"/>
            <a:ext cx="8458200" cy="1470025"/>
          </a:xfrm>
        </p:spPr>
        <p:txBody>
          <a:bodyPr/>
          <a:lstStyle/>
          <a:p>
            <a:pPr eaLnBrk="1" hangingPunct="1"/>
            <a:r>
              <a:rPr lang="en-US" b="0" dirty="0" smtClean="0"/>
              <a:t>Interfacing Data Converters with FPGAs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994025"/>
            <a:ext cx="8458200" cy="2486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b="0" dirty="0" smtClean="0"/>
          </a:p>
          <a:p>
            <a:pPr eaLnBrk="1" hangingPunct="1">
              <a:lnSpc>
                <a:spcPct val="80000"/>
              </a:lnSpc>
            </a:pPr>
            <a:r>
              <a:rPr lang="en-US" b="0" dirty="0" smtClean="0"/>
              <a:t>e2e.ti.com (TI Support Forum</a:t>
            </a:r>
            <a:r>
              <a:rPr lang="en-US" b="0" dirty="0" smtClean="0"/>
              <a:t>)</a:t>
            </a:r>
            <a:endParaRPr lang="en-US" b="0" dirty="0" smtClean="0"/>
          </a:p>
          <a:p>
            <a:pPr eaLnBrk="1" hangingPunct="1">
              <a:lnSpc>
                <a:spcPct val="80000"/>
              </a:lnSpc>
            </a:pPr>
            <a:endParaRPr lang="en-US" b="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0" dirty="0" smtClean="0"/>
              <a:t>							</a:t>
            </a:r>
            <a:endParaRPr lang="en-US" sz="1400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2041525" y="171450"/>
            <a:ext cx="7505700" cy="814388"/>
          </a:xfrm>
        </p:spPr>
        <p:txBody>
          <a:bodyPr/>
          <a:lstStyle/>
          <a:p>
            <a:pPr eaLnBrk="1" hangingPunct="1"/>
            <a:r>
              <a:rPr lang="en-US" smtClean="0"/>
              <a:t>ADC to FPGA - Parallel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Simplest format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Lowest data rate on the data lines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Skew between clock/data is limiter if the bus needs to go any distance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smtClean="0"/>
              <a:t>(such as board to board or board to daughter board)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Most common clocking for LVDS is DDR (Dual Data Rate)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Ensures that toggle rate of clock signal is not 2x that of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Rising Edge clocks one data bit, Falling Edge the next data bit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Most FPGA families have built-in DDR I/O cells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Sample-wise DDR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One sample on rising edge of clock, next sample falling edge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Number of LVDS drivers = number of bits of sample resolution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Bit wise DDR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Half the data bits on rising edge, other half on falling edge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smtClean="0"/>
              <a:t>Reduces number of LVDS pairs by half compared to Sample-wise DDR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Xilinx Parallel DDR Format Example </a:t>
            </a:r>
          </a:p>
        </p:txBody>
      </p:sp>
      <p:pic>
        <p:nvPicPr>
          <p:cNvPr id="26626" name="Picture 4" descr="TSW1200 LVDS D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066800"/>
            <a:ext cx="461962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2781300" cy="4197350"/>
          </a:xfrm>
        </p:spPr>
        <p:txBody>
          <a:bodyPr/>
          <a:lstStyle/>
          <a:p>
            <a:pPr eaLnBrk="1" hangingPunct="1"/>
            <a:r>
              <a:rPr lang="en-US" sz="2400" smtClean="0"/>
              <a:t>Uses Input DDR cell from FPGA Vendor</a:t>
            </a:r>
          </a:p>
          <a:p>
            <a:pPr eaLnBrk="1" hangingPunct="1"/>
            <a:r>
              <a:rPr lang="en-US" sz="2400" smtClean="0"/>
              <a:t>Also uses delay element from FPGA vendor to adjust for different ADC setup/hold timings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Input DDR cell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2781300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One flipflop catches data on rising edge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Another flipflop catches data on falling edge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Falling edge data re-registered to rising edge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Presents two bits at a time out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0" y="1309688"/>
            <a:ext cx="343535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FPGA interfaces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Xilinx offers delay elements, Altera/Xilinx offer PLL/DLL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Different ways of positioning clock edges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Lower cost FPGA families may lack the flexibility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Most FPGAs have PLL-based clock managers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Can use a feedback clock to adjust the phase of the output clock, effectively making a zero-delay clock buffer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Altera FPGA clock timing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2981325" cy="4692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Clock Manager may have limited speed range min to max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Clock Manager may introduce clock jitter to reduce timing margins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Clock Manager may take some initialization, time to lock</a:t>
            </a:r>
          </a:p>
        </p:txBody>
      </p:sp>
      <p:pic>
        <p:nvPicPr>
          <p:cNvPr id="29699" name="Picture 4" descr="FPGA Alternative LVDS DD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013" y="1133475"/>
            <a:ext cx="44497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438275"/>
            <a:ext cx="7505700" cy="814388"/>
          </a:xfrm>
        </p:spPr>
        <p:txBody>
          <a:bodyPr/>
          <a:lstStyle/>
          <a:p>
            <a:pPr eaLnBrk="1" hangingPunct="1"/>
            <a:r>
              <a:rPr lang="en-US" sz="4000" smtClean="0"/>
              <a:t>Hybrid Serial-Parallel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ADC Serial Data Format 1-wire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clock recovery at the receiving end</a:t>
            </a:r>
          </a:p>
          <a:p>
            <a:pPr lvl="1" eaLnBrk="1" hangingPunct="1"/>
            <a:r>
              <a:rPr lang="en-US" smtClean="0"/>
              <a:t>Clock is provided with data</a:t>
            </a:r>
          </a:p>
          <a:p>
            <a:pPr lvl="2" eaLnBrk="1" hangingPunct="1"/>
            <a:r>
              <a:rPr lang="en-US" smtClean="0"/>
              <a:t>This is why it is a hybrid serial-parallel format</a:t>
            </a:r>
          </a:p>
          <a:p>
            <a:pPr lvl="3" eaLnBrk="1" hangingPunct="1"/>
            <a:r>
              <a:rPr lang="en-US" smtClean="0"/>
              <a:t>parallel lines of serial data, must watch skew between signals</a:t>
            </a:r>
          </a:p>
          <a:p>
            <a:pPr lvl="1" eaLnBrk="1" hangingPunct="1"/>
            <a:r>
              <a:rPr lang="en-US" smtClean="0"/>
              <a:t>Framing information is provided with data</a:t>
            </a:r>
          </a:p>
          <a:p>
            <a:pPr lvl="2" eaLnBrk="1" hangingPunct="1"/>
            <a:r>
              <a:rPr lang="en-US" smtClean="0"/>
              <a:t>Frame clock – identifies where first and last bit of sample data is</a:t>
            </a:r>
          </a:p>
          <a:p>
            <a:pPr lvl="3" eaLnBrk="1" hangingPunct="1"/>
            <a:r>
              <a:rPr lang="en-US" smtClean="0"/>
              <a:t>Best to think of Frame Clock as another data pair that has known data</a:t>
            </a:r>
          </a:p>
          <a:p>
            <a:pPr lvl="3" eaLnBrk="1" hangingPunct="1"/>
            <a:r>
              <a:rPr lang="en-US" smtClean="0"/>
              <a:t>Latch Frame Clock into FPGA using bit clock just like any other data</a:t>
            </a:r>
          </a:p>
          <a:p>
            <a:pPr lvl="3" eaLnBrk="1" hangingPunct="1"/>
            <a:r>
              <a:rPr lang="en-US" smtClean="0"/>
              <a:t>Frame Clock will have same setup/hold timing as any other data</a:t>
            </a:r>
          </a:p>
          <a:p>
            <a:pPr lvl="1" eaLnBrk="1" hangingPunct="1"/>
            <a:r>
              <a:rPr lang="en-US" smtClean="0"/>
              <a:t>Bit Clock and Frame Clock may service any number of channels of data</a:t>
            </a:r>
          </a:p>
          <a:p>
            <a:pPr lvl="2" eaLnBrk="1" hangingPunct="1"/>
            <a:r>
              <a:rPr lang="en-US" smtClean="0"/>
              <a:t>Duals, Quads, Octals will all have one Bit Clock, one Frame Clock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ADC Serial Data Format 1-wire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14-bit serial format shown</a:t>
            </a:r>
          </a:p>
          <a:p>
            <a:pPr lvl="1" eaLnBrk="1" hangingPunct="1"/>
            <a:r>
              <a:rPr lang="en-US" smtClean="0"/>
              <a:t>Frame Clock looks like pattern of 7 ‘1’s and 7 ‘0’s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2684463"/>
            <a:ext cx="61436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Serial Data Format 2-wire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" y="1204913"/>
            <a:ext cx="4095750" cy="4692650"/>
          </a:xfrm>
        </p:spPr>
        <p:txBody>
          <a:bodyPr/>
          <a:lstStyle/>
          <a:p>
            <a:pPr eaLnBrk="1" hangingPunct="1"/>
            <a:r>
              <a:rPr lang="en-US" smtClean="0"/>
              <a:t>Similar to 1-wire format </a:t>
            </a:r>
          </a:p>
          <a:p>
            <a:pPr lvl="1" eaLnBrk="1" hangingPunct="1"/>
            <a:r>
              <a:rPr lang="en-US" smtClean="0"/>
              <a:t>Serialization rate is cut in half</a:t>
            </a:r>
          </a:p>
          <a:p>
            <a:pPr lvl="1" eaLnBrk="1" hangingPunct="1"/>
            <a:r>
              <a:rPr lang="en-US" smtClean="0"/>
              <a:t>Two LVDS pairs are now needed to carry the data</a:t>
            </a:r>
          </a:p>
          <a:p>
            <a:pPr lvl="2" eaLnBrk="1" hangingPunct="1"/>
            <a:r>
              <a:rPr lang="en-US" smtClean="0"/>
              <a:t>Trade off of data rate vs pin count</a:t>
            </a:r>
          </a:p>
        </p:txBody>
      </p:sp>
      <p:pic>
        <p:nvPicPr>
          <p:cNvPr id="3379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5288" y="1962150"/>
            <a:ext cx="4672012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Xilinx Serial Format Example</a:t>
            </a:r>
          </a:p>
        </p:txBody>
      </p:sp>
      <p:pic>
        <p:nvPicPr>
          <p:cNvPr id="34818" name="Picture 4" descr="TSW1200 Deser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823913"/>
            <a:ext cx="785812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I/O Formats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ADC Parallel data formats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CMOS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LVDS DDR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ADC Serial data formats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1-wire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2-wire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Development </a:t>
            </a:r>
            <a:r>
              <a:rPr lang="en-US" sz="2000" dirty="0" smtClean="0"/>
              <a:t>Tools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Debug Tips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Xilinx Serial Format Example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Note that front end of serial format looks just like logic for parallel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IDELAY adjusts for timing into IDDR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Because serial format still uses a DDR clock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Frame clock is latched just like any other data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Look for low to high frame clock to know byte boundaries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Data is deserialized in a chain of flip-flops shift-register style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Same architecture for 1-wire or 2-wire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75" y="1552575"/>
            <a:ext cx="7505700" cy="814388"/>
          </a:xfrm>
        </p:spPr>
        <p:txBody>
          <a:bodyPr/>
          <a:lstStyle/>
          <a:p>
            <a:pPr eaLnBrk="1" hangingPunct="1"/>
            <a:r>
              <a:rPr lang="en-US" smtClean="0"/>
              <a:t>New Analysis and Development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661988"/>
            <a:ext cx="8667750" cy="4692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TSW1400 – ADC capture + DAC Pattern Generator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TSW1405 – Low cost ADC capture card, 16 bit, 64K  	   	            samples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TSW1406 – Low cost pattern generator card, 16 bit 64K 	 		 samples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JESD204B Translation card – Converts ADC &amp; DAC          			JESD204B serial data to parallel LVDS data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TSW14J00 (in debug phase) – JESD204B ADC capture + 	   		 DAC Pattern Generation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TSW1456  (in design phase) – Low cost ADC capture and 		           pattern generator card, 16 bit 64K samples  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361950"/>
            <a:ext cx="7959725" cy="814388"/>
          </a:xfrm>
        </p:spPr>
        <p:txBody>
          <a:bodyPr/>
          <a:lstStyle/>
          <a:p>
            <a:pPr eaLnBrk="1" hangingPunct="1"/>
            <a:r>
              <a:rPr lang="en-US" smtClean="0"/>
              <a:t>Older Analysis and Development Tools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43013"/>
            <a:ext cx="8667750" cy="4291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TSW1200 – ADC capture hardware + User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TSW3100 – DAC pattern generation + User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TSW1200, 3100 are analysis tools meant for evaluation of TI ADCs, DACs, rather than development of new FPGA designs. </a:t>
            </a: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Adapter bridges orderable online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Adapter bridge to Xilinx Development Platform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Adapter bridge to Altera Development Platform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Adapter bridge to Lattice Development Platform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Available from Lattice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Analysis Tools</a:t>
            </a:r>
          </a:p>
        </p:txBody>
      </p:sp>
      <p:pic>
        <p:nvPicPr>
          <p:cNvPr id="96258" name="Picture 5" descr="IMG00014-20111017-09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9938" y="919163"/>
            <a:ext cx="4449762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Text Box 7"/>
          <p:cNvSpPr txBox="1">
            <a:spLocks noChangeArrowheads="1"/>
          </p:cNvSpPr>
          <p:nvPr/>
        </p:nvSpPr>
        <p:spPr bwMode="auto">
          <a:xfrm>
            <a:off x="155575" y="3665538"/>
            <a:ext cx="36861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TSW1406 Pattern Generator Card</a:t>
            </a:r>
          </a:p>
        </p:txBody>
      </p:sp>
      <p:sp>
        <p:nvSpPr>
          <p:cNvPr id="96260" name="Text Box 8"/>
          <p:cNvSpPr txBox="1">
            <a:spLocks noChangeArrowheads="1"/>
          </p:cNvSpPr>
          <p:nvPr/>
        </p:nvSpPr>
        <p:spPr bwMode="auto">
          <a:xfrm>
            <a:off x="6346825" y="4379913"/>
            <a:ext cx="2635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TSW1405 Capture Card</a:t>
            </a:r>
          </a:p>
        </p:txBody>
      </p:sp>
      <p:pic>
        <p:nvPicPr>
          <p:cNvPr id="9626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3" y="4143375"/>
            <a:ext cx="1990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269875" y="866775"/>
            <a:ext cx="3238500" cy="1719263"/>
          </a:xfrm>
        </p:spPr>
        <p:txBody>
          <a:bodyPr/>
          <a:lstStyle/>
          <a:p>
            <a:pPr eaLnBrk="1" hangingPunct="1"/>
            <a:r>
              <a:rPr lang="en-US" smtClean="0"/>
              <a:t>Adapter Boards</a:t>
            </a:r>
          </a:p>
        </p:txBody>
      </p:sp>
      <p:pic>
        <p:nvPicPr>
          <p:cNvPr id="102402" name="Picture 4" descr="fmctodacwadapter_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7550" y="42863"/>
            <a:ext cx="4430713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5" descr="hsmc-adc-bridge_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3148013"/>
            <a:ext cx="68770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own Arrow 6"/>
          <p:cNvSpPr/>
          <p:nvPr/>
        </p:nvSpPr>
        <p:spPr>
          <a:xfrm>
            <a:off x="2914650" y="1981200"/>
            <a:ext cx="219075" cy="1428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05200" y="1609725"/>
            <a:ext cx="923925" cy="219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993775" y="2038350"/>
            <a:ext cx="7505700" cy="814388"/>
          </a:xfrm>
        </p:spPr>
        <p:txBody>
          <a:bodyPr/>
          <a:lstStyle/>
          <a:p>
            <a:pPr eaLnBrk="1" hangingPunct="1"/>
            <a:r>
              <a:rPr lang="en-US" smtClean="0"/>
              <a:t>Debug Suggestions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Debug Suggestions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Have a way to capture and output a buffer of sample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Either using FPGA debug tools or output sample data to a test header and capture using a logic analyzer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Many ADCs have known fixed test pattern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Toggle, arithmetic count, custom fixed pattern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no pattern available, input *very* slow sine wave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Can get a ‘slow’ sine wave by sampling an IF that is very near sampling frequency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Example, if 100MHz sample rate, set IF to 100.01MHz for 10KHz sine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Logic analyzer view of raw samples can reveal many bugs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Misplaced bit 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Timing errors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Improper deserialization 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Debug tips – Arithmetic count pattern</a:t>
            </a:r>
          </a:p>
        </p:txBody>
      </p:sp>
      <p:pic>
        <p:nvPicPr>
          <p:cNvPr id="105474" name="Picture 6" descr="ADS62P49_ra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1323975"/>
            <a:ext cx="8609012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Text Box 7"/>
          <p:cNvSpPr txBox="1">
            <a:spLocks noChangeArrowheads="1"/>
          </p:cNvSpPr>
          <p:nvPr/>
        </p:nvSpPr>
        <p:spPr bwMode="auto">
          <a:xfrm>
            <a:off x="336550" y="865188"/>
            <a:ext cx="855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Arithmetic count pattern (ramp) can quickly identify that bits are in the right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Debug Tips – Slow input sine wave</a:t>
            </a:r>
          </a:p>
        </p:txBody>
      </p:sp>
      <p:pic>
        <p:nvPicPr>
          <p:cNvPr id="106498" name="Picture 6" descr="ADS62P49_slow_s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420813"/>
            <a:ext cx="854075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Text Box 7"/>
          <p:cNvSpPr txBox="1">
            <a:spLocks noChangeArrowheads="1"/>
          </p:cNvSpPr>
          <p:nvPr/>
        </p:nvSpPr>
        <p:spPr bwMode="auto">
          <a:xfrm>
            <a:off x="1041400" y="779463"/>
            <a:ext cx="7727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If Ramp is not available, very slow sine wave may work almost as well</a:t>
            </a:r>
          </a:p>
          <a:p>
            <a:r>
              <a:rPr lang="en-US">
                <a:solidFill>
                  <a:schemeClr val="hlink"/>
                </a:solidFill>
              </a:rPr>
              <a:t>Or, use custom pattern to walk a single ‘1’ through all possible bit 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Formats CMOS vs LVDS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CMOS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LVDS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746500"/>
            <a:ext cx="594995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1389063"/>
            <a:ext cx="33575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63" y="1498600"/>
            <a:ext cx="1770062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5680075" y="2633663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Timing: may be from center or from Voh/Vol</a:t>
            </a:r>
          </a:p>
          <a:p>
            <a:r>
              <a:rPr lang="en-US" sz="1200">
                <a:solidFill>
                  <a:schemeClr val="tx2"/>
                </a:solidFill>
              </a:rPr>
              <a:t>Have to watch the datasheet carefully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1565275" y="3005138"/>
            <a:ext cx="411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Potential Problem: different supply voltage families</a:t>
            </a:r>
          </a:p>
          <a:p>
            <a:r>
              <a:rPr lang="en-US" sz="1200">
                <a:solidFill>
                  <a:schemeClr val="tx2"/>
                </a:solidFill>
              </a:rPr>
              <a:t>	Ex: Voh from 1.8V logic into Vih of 2.5V logic</a:t>
            </a:r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4318000" y="4910138"/>
            <a:ext cx="269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Timing is usually crossing to crossing</a:t>
            </a:r>
          </a:p>
          <a:p>
            <a:r>
              <a:rPr lang="en-US" sz="1200">
                <a:solidFill>
                  <a:schemeClr val="tx2"/>
                </a:solidFill>
              </a:rPr>
              <a:t>Logic is supply voltage independent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Debug Tips – setup/hold errors</a:t>
            </a:r>
          </a:p>
        </p:txBody>
      </p:sp>
      <p:pic>
        <p:nvPicPr>
          <p:cNvPr id="107522" name="Picture 4" descr="ADS62P49_timing_err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301750"/>
            <a:ext cx="8688387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3" name="Text Box 5"/>
          <p:cNvSpPr txBox="1">
            <a:spLocks noChangeArrowheads="1"/>
          </p:cNvSpPr>
          <p:nvPr/>
        </p:nvSpPr>
        <p:spPr bwMode="auto">
          <a:xfrm>
            <a:off x="508000" y="874713"/>
            <a:ext cx="822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Setup/hold errors (sometimes called sparkle) show as deviations from expected</a:t>
            </a:r>
          </a:p>
        </p:txBody>
      </p:sp>
      <p:sp>
        <p:nvSpPr>
          <p:cNvPr id="107524" name="Line 6"/>
          <p:cNvSpPr>
            <a:spLocks noChangeShapeType="1"/>
          </p:cNvSpPr>
          <p:nvPr/>
        </p:nvSpPr>
        <p:spPr bwMode="auto">
          <a:xfrm flipH="1">
            <a:off x="4743450" y="1200150"/>
            <a:ext cx="207645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Debug Tips – bit ordering, pipelining</a:t>
            </a:r>
          </a:p>
        </p:txBody>
      </p:sp>
      <p:pic>
        <p:nvPicPr>
          <p:cNvPr id="108546" name="Picture 4" descr="p45_chb_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28788"/>
            <a:ext cx="7934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7" name="Text Box 5"/>
          <p:cNvSpPr txBox="1">
            <a:spLocks noChangeArrowheads="1"/>
          </p:cNvSpPr>
          <p:nvPr/>
        </p:nvSpPr>
        <p:spPr bwMode="auto">
          <a:xfrm>
            <a:off x="174625" y="1189038"/>
            <a:ext cx="8845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hlink"/>
                </a:solidFill>
              </a:rPr>
              <a:t>Actual example of a timing bug – note bit 9 is seen one cycle early using ramp pattern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Formats SDR vs DDR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185863"/>
            <a:ext cx="2428875" cy="4692650"/>
          </a:xfrm>
        </p:spPr>
        <p:txBody>
          <a:bodyPr/>
          <a:lstStyle/>
          <a:p>
            <a:pPr eaLnBrk="1" hangingPunct="1"/>
            <a:r>
              <a:rPr lang="en-US" smtClean="0"/>
              <a:t>SDR (Single Data Rate)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DDR (Dual Data Rate)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700" y="1038225"/>
            <a:ext cx="4479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0" y="3905250"/>
            <a:ext cx="43640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175375" y="1385888"/>
            <a:ext cx="261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Single clock edge used to latch data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6327775" y="1900238"/>
            <a:ext cx="2519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But clock toggles at 2x rate of data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289675" y="4214813"/>
            <a:ext cx="1763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Clock rate reduced</a:t>
            </a:r>
          </a:p>
          <a:p>
            <a:r>
              <a:rPr lang="en-US" sz="1200">
                <a:solidFill>
                  <a:schemeClr val="tx2"/>
                </a:solidFill>
              </a:rPr>
              <a:t>(or data rate increased)</a:t>
            </a:r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6680200" y="5195888"/>
            <a:ext cx="205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Both edges of clock needed</a:t>
            </a:r>
          </a:p>
          <a:p>
            <a:r>
              <a:rPr lang="en-US" sz="1200">
                <a:solidFill>
                  <a:schemeClr val="tx2"/>
                </a:solidFill>
              </a:rPr>
              <a:t>(needs two input flops)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I/O Formats Clock Edge Alignment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33463"/>
            <a:ext cx="4067175" cy="2654300"/>
          </a:xfrm>
        </p:spPr>
        <p:txBody>
          <a:bodyPr/>
          <a:lstStyle/>
          <a:p>
            <a:pPr eaLnBrk="1" hangingPunct="1"/>
            <a:r>
              <a:rPr lang="en-US" smtClean="0"/>
              <a:t>CLK Centered Aligned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CLK Edge Aligned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0" y="904875"/>
            <a:ext cx="436403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4411663"/>
            <a:ext cx="6646862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89000" y="1690688"/>
            <a:ext cx="24399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Normal case, easy at receive end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937000" y="3948113"/>
            <a:ext cx="3663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tx2"/>
                </a:solidFill>
              </a:rPr>
              <a:t>Common in ASIC world, needs delay at receive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563" y="1649413"/>
            <a:ext cx="5659437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6300" y="0"/>
            <a:ext cx="7505700" cy="814388"/>
          </a:xfrm>
        </p:spPr>
        <p:txBody>
          <a:bodyPr/>
          <a:lstStyle/>
          <a:p>
            <a:pPr eaLnBrk="1" hangingPunct="1"/>
            <a:r>
              <a:rPr lang="en-US" smtClean="0"/>
              <a:t>I/O Formats Parallel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8213"/>
            <a:ext cx="8467725" cy="4692650"/>
          </a:xfrm>
        </p:spPr>
        <p:txBody>
          <a:bodyPr/>
          <a:lstStyle/>
          <a:p>
            <a:pPr eaLnBrk="1" hangingPunct="1"/>
            <a:r>
              <a:rPr lang="en-US" smtClean="0"/>
              <a:t>Parallel </a:t>
            </a:r>
          </a:p>
          <a:p>
            <a:pPr eaLnBrk="1" hangingPunct="1"/>
            <a:r>
              <a:rPr lang="en-US" smtClean="0"/>
              <a:t>Even Odd DDR Format</a:t>
            </a:r>
          </a:p>
          <a:p>
            <a:pPr eaLnBrk="1" hangingPunct="1"/>
            <a:r>
              <a:rPr lang="en-US" smtClean="0"/>
              <a:t>ADS4249</a:t>
            </a:r>
          </a:p>
          <a:p>
            <a:pPr eaLnBrk="1" hangingPunct="1"/>
            <a:r>
              <a:rPr lang="en-US" sz="2000" smtClean="0"/>
              <a:t>D0_D1 - bit 0 rising edge</a:t>
            </a:r>
          </a:p>
          <a:p>
            <a:pPr eaLnBrk="1" hangingPunct="1">
              <a:buFontTx/>
              <a:buNone/>
            </a:pPr>
            <a:r>
              <a:rPr lang="en-US" sz="2000" smtClean="0"/>
              <a:t>		   - bit 1 falling edge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57338"/>
            <a:ext cx="4046538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8300" y="0"/>
            <a:ext cx="7505700" cy="814388"/>
          </a:xfrm>
        </p:spPr>
        <p:txBody>
          <a:bodyPr/>
          <a:lstStyle/>
          <a:p>
            <a:pPr eaLnBrk="1" hangingPunct="1"/>
            <a:r>
              <a:rPr lang="en-US" sz="2800" smtClean="0"/>
              <a:t>I/O Formats Serial (Hybrid Serial-Parallel)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42988"/>
            <a:ext cx="8467725" cy="4692650"/>
          </a:xfrm>
        </p:spPr>
        <p:txBody>
          <a:bodyPr/>
          <a:lstStyle/>
          <a:p>
            <a:pPr eaLnBrk="1" hangingPunct="1"/>
            <a:r>
              <a:rPr lang="en-US" smtClean="0"/>
              <a:t>Serial (hybrid serial-parallel)</a:t>
            </a:r>
          </a:p>
          <a:p>
            <a:pPr eaLnBrk="1" hangingPunct="1"/>
            <a:r>
              <a:rPr lang="en-US" smtClean="0"/>
              <a:t>Two outputs per device</a:t>
            </a:r>
          </a:p>
          <a:p>
            <a:pPr eaLnBrk="1" hangingPunct="1"/>
            <a:r>
              <a:rPr lang="en-US" smtClean="0"/>
              <a:t>2-wire mode (ADS6442)</a:t>
            </a:r>
          </a:p>
          <a:p>
            <a:pPr eaLnBrk="1" hangingPunct="1"/>
            <a:r>
              <a:rPr lang="en-US" smtClean="0"/>
              <a:t>Dx0 contain 8 LSB’s</a:t>
            </a:r>
          </a:p>
          <a:p>
            <a:pPr eaLnBrk="1" hangingPunct="1"/>
            <a:r>
              <a:rPr lang="en-US" smtClean="0"/>
              <a:t>Dx1 contains 8 MSB’s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1831975" y="0"/>
            <a:ext cx="7505700" cy="814388"/>
          </a:xfrm>
        </p:spPr>
        <p:txBody>
          <a:bodyPr/>
          <a:lstStyle/>
          <a:p>
            <a:pPr eaLnBrk="1" hangingPunct="1"/>
            <a:r>
              <a:rPr lang="en-US" smtClean="0"/>
              <a:t>I/O Formats True Serial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195388"/>
            <a:ext cx="3429000" cy="1425575"/>
          </a:xfrm>
        </p:spPr>
        <p:txBody>
          <a:bodyPr/>
          <a:lstStyle/>
          <a:p>
            <a:pPr eaLnBrk="1" hangingPunct="1"/>
            <a:r>
              <a:rPr lang="en-US" smtClean="0"/>
              <a:t>Serial (8b/10b coded JESD204)</a:t>
            </a:r>
          </a:p>
          <a:p>
            <a:pPr eaLnBrk="1" hangingPunct="1"/>
            <a:r>
              <a:rPr lang="en-US" smtClean="0"/>
              <a:t>ADS61JB23</a:t>
            </a:r>
          </a:p>
          <a:p>
            <a:pPr eaLnBrk="1" hangingPunct="1"/>
            <a:endParaRPr lang="en-US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781050"/>
            <a:ext cx="500380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0" y="4322763"/>
            <a:ext cx="5197475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5" y="1438275"/>
            <a:ext cx="7505700" cy="814388"/>
          </a:xfrm>
        </p:spPr>
        <p:txBody>
          <a:bodyPr/>
          <a:lstStyle/>
          <a:p>
            <a:pPr eaLnBrk="1" hangingPunct="1"/>
            <a:r>
              <a:rPr lang="en-US" sz="4000" smtClean="0"/>
              <a:t>Parallel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inalPowerpoint">
  <a:themeElements>
    <a:clrScheme name="1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1_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31188</TotalTime>
  <Words>1060</Words>
  <Application>Microsoft Office PowerPoint</Application>
  <PresentationFormat>On-screen Show (4:3)</PresentationFormat>
  <Paragraphs>171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1_FinalPowerpoint</vt:lpstr>
      <vt:lpstr>Interfacing Data Converters with FPGAs</vt:lpstr>
      <vt:lpstr>Agenda</vt:lpstr>
      <vt:lpstr>I/O Formats CMOS vs LVDS</vt:lpstr>
      <vt:lpstr>I/O Formats SDR vs DDR</vt:lpstr>
      <vt:lpstr>I/O Formats Clock Edge Alignment</vt:lpstr>
      <vt:lpstr>I/O Formats Parallel</vt:lpstr>
      <vt:lpstr>I/O Formats Serial (Hybrid Serial-Parallel)</vt:lpstr>
      <vt:lpstr>I/O Formats True Serial</vt:lpstr>
      <vt:lpstr>Parallel</vt:lpstr>
      <vt:lpstr>ADC to FPGA - Parallel</vt:lpstr>
      <vt:lpstr>Xilinx Parallel DDR Format Example </vt:lpstr>
      <vt:lpstr>Input DDR cell</vt:lpstr>
      <vt:lpstr>FPGA interfaces</vt:lpstr>
      <vt:lpstr>Altera FPGA clock timing</vt:lpstr>
      <vt:lpstr>Hybrid Serial-Parallel</vt:lpstr>
      <vt:lpstr>ADC Serial Data Format 1-wire</vt:lpstr>
      <vt:lpstr>ADC Serial Data Format 1-wire</vt:lpstr>
      <vt:lpstr>Serial Data Format 2-wire</vt:lpstr>
      <vt:lpstr>Xilinx Serial Format Example</vt:lpstr>
      <vt:lpstr>Xilinx Serial Format Example</vt:lpstr>
      <vt:lpstr>New Analysis and Development Tools</vt:lpstr>
      <vt:lpstr>PowerPoint Presentation</vt:lpstr>
      <vt:lpstr>Older Analysis and Development Tools</vt:lpstr>
      <vt:lpstr>Analysis Tools</vt:lpstr>
      <vt:lpstr>Adapter Boards</vt:lpstr>
      <vt:lpstr>Debug Suggestions</vt:lpstr>
      <vt:lpstr>Debug Suggestions</vt:lpstr>
      <vt:lpstr>Debug tips – Arithmetic count pattern</vt:lpstr>
      <vt:lpstr>Debug Tips – Slow input sine wave</vt:lpstr>
      <vt:lpstr>Debug Tips – setup/hold errors</vt:lpstr>
      <vt:lpstr>Debug Tips – bit ordering, pipelining</vt:lpstr>
      <vt:lpstr>End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WiMAX RF Transceiver  Solutions</dc:title>
  <dc:creator>a0270955</dc:creator>
  <cp:lastModifiedBy>a0181823</cp:lastModifiedBy>
  <cp:revision>510</cp:revision>
  <dcterms:created xsi:type="dcterms:W3CDTF">2007-06-23T03:09:44Z</dcterms:created>
  <dcterms:modified xsi:type="dcterms:W3CDTF">2018-07-19T11:08:22Z</dcterms:modified>
</cp:coreProperties>
</file>