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3" r:id="rId3"/>
    <p:sldId id="267" r:id="rId4"/>
    <p:sldId id="272" r:id="rId5"/>
    <p:sldId id="268" r:id="rId6"/>
    <p:sldId id="298" r:id="rId7"/>
    <p:sldId id="297" r:id="rId8"/>
    <p:sldId id="296" r:id="rId9"/>
    <p:sldId id="295" r:id="rId10"/>
    <p:sldId id="294" r:id="rId11"/>
    <p:sldId id="307" r:id="rId12"/>
    <p:sldId id="293" r:id="rId13"/>
    <p:sldId id="308" r:id="rId14"/>
    <p:sldId id="309" r:id="rId15"/>
    <p:sldId id="310" r:id="rId16"/>
    <p:sldId id="311" r:id="rId17"/>
    <p:sldId id="312" r:id="rId18"/>
    <p:sldId id="313" r:id="rId19"/>
    <p:sldId id="304" r:id="rId20"/>
    <p:sldId id="30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AAAAAA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718" autoAdjust="0"/>
  </p:normalViewPr>
  <p:slideViewPr>
    <p:cSldViewPr snapToGrid="0">
      <p:cViewPr varScale="1">
        <p:scale>
          <a:sx n="134" d="100"/>
          <a:sy n="134" d="100"/>
        </p:scale>
        <p:origin x="-1260" y="-78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9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1" y="4416111"/>
            <a:ext cx="5607998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2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398930-FBD6-4B0F-87B2-B4DC90A783D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JESD204B Training</a:t>
            </a:r>
            <a:br>
              <a:rPr lang="en-US" dirty="0" smtClean="0"/>
            </a:br>
            <a:r>
              <a:rPr lang="en-US" dirty="0" smtClean="0"/>
              <a:t>The Physical Layer (PHY)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5/29/2014</a:t>
            </a:r>
          </a:p>
        </p:txBody>
      </p:sp>
      <p:sp>
        <p:nvSpPr>
          <p:cNvPr id="8196" name="Rectangle 2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042B2B-4D16-4CA7-B712-48A3938A407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Long/</a:t>
            </a:r>
            <a:r>
              <a:rPr lang="en-US" dirty="0" err="1" smtClean="0"/>
              <a:t>Lossy</a:t>
            </a:r>
            <a:r>
              <a:rPr lang="en-US" dirty="0" smtClean="0"/>
              <a:t> Channels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24232"/>
            <a:ext cx="8467725" cy="5070168"/>
          </a:xfrm>
        </p:spPr>
        <p:txBody>
          <a:bodyPr/>
          <a:lstStyle/>
          <a:p>
            <a:r>
              <a:rPr lang="en-US" b="1" dirty="0" smtClean="0"/>
              <a:t>ADC16DX370</a:t>
            </a:r>
            <a:r>
              <a:rPr lang="en-US" dirty="0" smtClean="0"/>
              <a:t> De-Emphasis Waveform @ 5 </a:t>
            </a:r>
            <a:r>
              <a:rPr lang="en-US" dirty="0" err="1" smtClean="0"/>
              <a:t>Gb</a:t>
            </a:r>
            <a:r>
              <a:rPr lang="en-US" dirty="0" smtClean="0"/>
              <a:t>/s at TX output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Waveform @ 7.4 </a:t>
            </a:r>
            <a:r>
              <a:rPr lang="en-US" dirty="0" err="1" smtClean="0"/>
              <a:t>Gb</a:t>
            </a:r>
            <a:r>
              <a:rPr lang="en-US" dirty="0" smtClean="0"/>
              <a:t>/s at output of 20-inch FR4 channel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10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697" y="1385427"/>
            <a:ext cx="2675893" cy="19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617" y="1365455"/>
            <a:ext cx="2690607" cy="191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9807" y="141584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De-emphasis disabled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6014" y="140109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De-emphasis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16" y="4099345"/>
            <a:ext cx="2497377" cy="127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3830" y="4038329"/>
            <a:ext cx="2222063" cy="13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9247" y="543232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De-emphasis disabled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7020" y="542740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De-emphasis Optimized</a:t>
            </a:r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0286" y="3844411"/>
            <a:ext cx="2835348" cy="224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2556387" y="4385187"/>
            <a:ext cx="904568" cy="56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07742" y="4395019"/>
            <a:ext cx="786581" cy="530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 rot="1388037">
            <a:off x="6665193" y="3132033"/>
            <a:ext cx="3320621" cy="196591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Easily Meets JESD204B RX Eye Spec!!!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Long/</a:t>
            </a:r>
            <a:r>
              <a:rPr lang="en-US" dirty="0" err="1" smtClean="0"/>
              <a:t>Lossy</a:t>
            </a:r>
            <a:r>
              <a:rPr lang="en-US" dirty="0" smtClean="0"/>
              <a:t> Channels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24232"/>
            <a:ext cx="8467725" cy="5070168"/>
          </a:xfrm>
        </p:spPr>
        <p:txBody>
          <a:bodyPr/>
          <a:lstStyle/>
          <a:p>
            <a:r>
              <a:rPr lang="en-US" b="1" dirty="0" smtClean="0"/>
              <a:t>ADC12J4000</a:t>
            </a:r>
            <a:r>
              <a:rPr lang="en-US" dirty="0" smtClean="0"/>
              <a:t> Pre-Emphasis Waveform @ 7 </a:t>
            </a:r>
            <a:r>
              <a:rPr lang="en-US" dirty="0" err="1" smtClean="0"/>
              <a:t>Gb</a:t>
            </a:r>
            <a:r>
              <a:rPr lang="en-US" dirty="0" smtClean="0"/>
              <a:t>/s over 7 inches FR4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34" y="345601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Pre-emphasis disabled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9614" y="345109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Pre-emphasis Optimized</a:t>
            </a:r>
            <a:endParaRPr lang="en-US" dirty="0"/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4785846" y="1403187"/>
            <a:ext cx="3581399" cy="2037693"/>
            <a:chOff x="576" y="1008"/>
            <a:chExt cx="5472" cy="3024"/>
          </a:xfrm>
        </p:grpSpPr>
        <p:pic>
          <p:nvPicPr>
            <p:cNvPr id="25" name="Picture 5" descr="P1_7Gbps_00400A_lo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" t="15125" r="3297" b="37987"/>
            <a:stretch>
              <a:fillRect/>
            </a:stretch>
          </p:blipFill>
          <p:spPr bwMode="auto">
            <a:xfrm>
              <a:off x="576" y="1056"/>
              <a:ext cx="5472" cy="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eye_07Gbp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" t="12161" r="3297" b="47513"/>
            <a:stretch>
              <a:fillRect/>
            </a:stretch>
          </p:blipFill>
          <p:spPr bwMode="auto">
            <a:xfrm>
              <a:off x="576" y="1008"/>
              <a:ext cx="5472" cy="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959461" y="1372935"/>
            <a:ext cx="3562315" cy="2058523"/>
            <a:chOff x="432" y="1200"/>
            <a:chExt cx="4464" cy="2381"/>
          </a:xfrm>
        </p:grpSpPr>
        <p:pic>
          <p:nvPicPr>
            <p:cNvPr id="28" name="Picture 5" descr="P1_7Gbps_004000_lo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" t="14369" r="4079" b="38742"/>
            <a:stretch>
              <a:fillRect/>
            </a:stretch>
          </p:blipFill>
          <p:spPr bwMode="auto">
            <a:xfrm>
              <a:off x="432" y="1200"/>
              <a:ext cx="4464" cy="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eye_07Gbp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" t="12802" r="4079" b="48283"/>
            <a:stretch>
              <a:fillRect/>
            </a:stretch>
          </p:blipFill>
          <p:spPr bwMode="auto">
            <a:xfrm>
              <a:off x="432" y="1238"/>
              <a:ext cx="4464" cy="2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Explosion 1 29"/>
          <p:cNvSpPr/>
          <p:nvPr/>
        </p:nvSpPr>
        <p:spPr>
          <a:xfrm rot="19776554">
            <a:off x="6419386" y="3476162"/>
            <a:ext cx="3320621" cy="196591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 Meets  TX Eye Spec!!!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Devices SERDES Summary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6645" y="1397000"/>
          <a:ext cx="862289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578"/>
                <a:gridCol w="1470906"/>
                <a:gridCol w="1602658"/>
                <a:gridCol w="1809136"/>
                <a:gridCol w="20156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Conversion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Bit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#Lane/Ch.</a:t>
                      </a:r>
                    </a:p>
                    <a:p>
                      <a:pPr algn="ctr"/>
                      <a:r>
                        <a:rPr lang="en-US" dirty="0" smtClean="0"/>
                        <a:t>(at full</a:t>
                      </a:r>
                      <a:r>
                        <a:rPr lang="en-US" baseline="0" dirty="0" smtClean="0"/>
                        <a:t> MSPS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Emphasis</a:t>
                      </a:r>
                      <a:r>
                        <a:rPr lang="en-US" baseline="0" dirty="0" smtClean="0"/>
                        <a:t> / Equalization?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ADC16DX370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 MSPS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 </a:t>
                      </a:r>
                      <a:r>
                        <a:rPr lang="en-US" dirty="0" err="1" smtClean="0"/>
                        <a:t>Gb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TX De-emphasis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ADS42JB69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r>
                        <a:rPr lang="en-US" baseline="0" dirty="0" smtClean="0"/>
                        <a:t> MSPS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3.125 </a:t>
                      </a:r>
                      <a:r>
                        <a:rPr lang="en-US" dirty="0" err="1" smtClean="0"/>
                        <a:t>Gb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needed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ADC12J4000</a:t>
                      </a:r>
                    </a:p>
                    <a:p>
                      <a:pPr algn="ctr"/>
                      <a:r>
                        <a:rPr lang="en-US" dirty="0" smtClean="0"/>
                        <a:t>(Preview)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4000 MSPS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Gb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TX Pre-Emphasis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DAC38J84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2500 MSPS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 </a:t>
                      </a:r>
                      <a:r>
                        <a:rPr lang="en-US" dirty="0" err="1" smtClean="0"/>
                        <a:t>Gb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RX Adaptive Equalizer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93715"/>
            <a:ext cx="8458200" cy="814388"/>
          </a:xfrm>
        </p:spPr>
        <p:txBody>
          <a:bodyPr/>
          <a:lstStyle/>
          <a:p>
            <a:r>
              <a:rPr lang="en-US" dirty="0" smtClean="0"/>
              <a:t>Device Clock and SYSREF Interfaces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2100" y="6059795"/>
            <a:ext cx="2133600" cy="206375"/>
          </a:xfrm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766916"/>
            <a:ext cx="8574651" cy="4188542"/>
          </a:xfrm>
        </p:spPr>
        <p:txBody>
          <a:bodyPr/>
          <a:lstStyle/>
          <a:p>
            <a:r>
              <a:rPr lang="en-US" dirty="0" smtClean="0"/>
              <a:t>No strict definition for electrical characteristics</a:t>
            </a:r>
          </a:p>
          <a:p>
            <a:pPr lvl="1"/>
            <a:r>
              <a:rPr lang="en-US" dirty="0" smtClean="0"/>
              <a:t>LVDS, LVPECL are common solutions</a:t>
            </a:r>
          </a:p>
          <a:p>
            <a:r>
              <a:rPr lang="en-US" dirty="0" smtClean="0"/>
              <a:t>Device clock frequency may be equal to sampling rate or multiple</a:t>
            </a:r>
          </a:p>
          <a:p>
            <a:r>
              <a:rPr lang="en-US" dirty="0" smtClean="0"/>
              <a:t>Noise on device clock typically sets jitter performance of converter</a:t>
            </a:r>
          </a:p>
          <a:p>
            <a:r>
              <a:rPr lang="en-US" dirty="0" smtClean="0"/>
              <a:t>Attention required for DC-coupled common-mode compatibility of TX/RX </a:t>
            </a:r>
          </a:p>
          <a:p>
            <a:r>
              <a:rPr lang="en-US" dirty="0" smtClean="0"/>
              <a:t>Subclass 1</a:t>
            </a:r>
          </a:p>
          <a:p>
            <a:pPr lvl="1"/>
            <a:r>
              <a:rPr lang="en-US" dirty="0" smtClean="0"/>
              <a:t>SYSREF must meet setup/hold relative to device clock </a:t>
            </a:r>
          </a:p>
          <a:p>
            <a:pPr lvl="1"/>
            <a:r>
              <a:rPr lang="en-US" dirty="0" smtClean="0"/>
              <a:t>Electrical characteristics recommended to be consistent between device clock and SYSREF 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Subclass 2: SYSREF not required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89" y="3920600"/>
            <a:ext cx="5589640" cy="169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SYSREF Interface (Signal Types)</a:t>
            </a: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0388" y="879475"/>
            <a:ext cx="813132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Periodic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SYSREF always ON with periodic edges 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Risk of interferer spurs near IF due to SYSREF</a:t>
            </a:r>
          </a:p>
          <a:p>
            <a:pPr marL="574675" lvl="1" indent="-233363" defTabSz="91440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Gapped-Periodic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Send periodic edges for a brief pulse of time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spurs</a:t>
            </a:r>
          </a:p>
          <a:p>
            <a:pPr marL="574675" lvl="1" indent="-233363" defTabSz="91440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One-Shot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Single SYSREF pulse and then leave in logic-low state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spurs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+mn-ea"/>
              </a:rPr>
              <a:t>SYSREF pulse period equal to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integer multiple of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ea typeface="+mn-ea"/>
              </a:rPr>
              <a:t>multi-frame period</a:t>
            </a: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+mn-ea"/>
              </a:rPr>
              <a:t>Disabling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and gating the SYSREF signal may be employed</a:t>
            </a: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563" y="1028700"/>
            <a:ext cx="24257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93715"/>
            <a:ext cx="8458200" cy="814388"/>
          </a:xfrm>
        </p:spPr>
        <p:txBody>
          <a:bodyPr/>
          <a:lstStyle/>
          <a:p>
            <a:r>
              <a:rPr lang="en-US" dirty="0" smtClean="0"/>
              <a:t>SYNC~ Interface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2100" y="6059795"/>
            <a:ext cx="2133600" cy="206375"/>
          </a:xfrm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766916"/>
            <a:ext cx="8486159" cy="4188542"/>
          </a:xfrm>
        </p:spPr>
        <p:txBody>
          <a:bodyPr/>
          <a:lstStyle/>
          <a:p>
            <a:r>
              <a:rPr lang="en-US" dirty="0" smtClean="0"/>
              <a:t>No strict definition for electrical characteristics</a:t>
            </a:r>
          </a:p>
          <a:p>
            <a:pPr lvl="1"/>
            <a:r>
              <a:rPr lang="en-US" dirty="0" smtClean="0"/>
              <a:t>LVDS, LVPECL, CMOS are common solutions</a:t>
            </a:r>
          </a:p>
          <a:p>
            <a:r>
              <a:rPr lang="en-US" dirty="0" smtClean="0"/>
              <a:t>DC coupling mandatory</a:t>
            </a:r>
          </a:p>
          <a:p>
            <a:r>
              <a:rPr lang="en-US" dirty="0" smtClean="0"/>
              <a:t>Subclass 1</a:t>
            </a:r>
          </a:p>
          <a:p>
            <a:pPr lvl="1"/>
            <a:r>
              <a:rPr lang="en-US" dirty="0" smtClean="0"/>
              <a:t>SYNC~ does not have strict timing</a:t>
            </a:r>
          </a:p>
          <a:p>
            <a:r>
              <a:rPr lang="en-US" dirty="0" smtClean="0"/>
              <a:t>Subclass 2</a:t>
            </a:r>
          </a:p>
          <a:p>
            <a:pPr lvl="1"/>
            <a:r>
              <a:rPr lang="en-US" dirty="0" smtClean="0"/>
              <a:t>SYNC~ must meet setup/hold relative to device clock</a:t>
            </a:r>
          </a:p>
          <a:p>
            <a:pPr lvl="1"/>
            <a:r>
              <a:rPr lang="en-US" dirty="0" smtClean="0"/>
              <a:t>Timing requirements very difficult to meet for device clock rates &gt; 250MHz</a:t>
            </a:r>
          </a:p>
          <a:p>
            <a:pPr lvl="1"/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252" y="3777088"/>
            <a:ext cx="5820744" cy="24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86633" y="3023419"/>
            <a:ext cx="4070554" cy="3259394"/>
          </a:xfrm>
          <a:prstGeom prst="roundRect">
            <a:avLst/>
          </a:prstGeom>
          <a:solidFill>
            <a:srgbClr val="FF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37471" y="167148"/>
            <a:ext cx="4129548" cy="2694039"/>
          </a:xfrm>
          <a:prstGeom prst="roundRect">
            <a:avLst/>
          </a:prstGeom>
          <a:solidFill>
            <a:srgbClr val="FF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Interfaces</a:t>
            </a:r>
            <a:br>
              <a:rPr lang="en-US" dirty="0" smtClean="0"/>
            </a:br>
            <a:r>
              <a:rPr lang="en-US" dirty="0" smtClean="0"/>
              <a:t>(Example circuits)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1111039"/>
            <a:ext cx="4622082" cy="5119329"/>
          </a:xfrm>
        </p:spPr>
        <p:txBody>
          <a:bodyPr/>
          <a:lstStyle/>
          <a:p>
            <a:r>
              <a:rPr lang="en-US" dirty="0" smtClean="0"/>
              <a:t>Serial Lane Interface</a:t>
            </a:r>
          </a:p>
          <a:p>
            <a:pPr lvl="1"/>
            <a:r>
              <a:rPr lang="en-US" dirty="0" smtClean="0"/>
              <a:t>AC or DC Coupling</a:t>
            </a:r>
          </a:p>
          <a:p>
            <a:pPr lvl="1"/>
            <a:r>
              <a:rPr lang="en-US" dirty="0" smtClean="0"/>
              <a:t>100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 differential channel</a:t>
            </a:r>
          </a:p>
          <a:p>
            <a:pPr lvl="1"/>
            <a:r>
              <a:rPr lang="en-US" dirty="0" smtClean="0"/>
              <a:t>Routing signal integrity is MOST critical of all JESD204B interface signals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Device Clock / SYSREF Interface</a:t>
            </a:r>
          </a:p>
          <a:p>
            <a:pPr lvl="1"/>
            <a:r>
              <a:rPr lang="en-US" dirty="0" smtClean="0"/>
              <a:t>AC or DC Coupling</a:t>
            </a:r>
          </a:p>
          <a:p>
            <a:pPr lvl="1"/>
            <a:r>
              <a:rPr lang="en-US" dirty="0" smtClean="0"/>
              <a:t>AC coupling SYSREF requires provision for DC balancing at receiver</a:t>
            </a:r>
          </a:p>
          <a:p>
            <a:pPr lvl="1"/>
            <a:r>
              <a:rPr lang="en-US" dirty="0" smtClean="0"/>
              <a:t>100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 differential channel</a:t>
            </a:r>
          </a:p>
          <a:p>
            <a:pPr lvl="1"/>
            <a:r>
              <a:rPr lang="en-US" dirty="0" smtClean="0"/>
              <a:t>Match device clock and SYSREF interface to meet setup/hold requirement</a:t>
            </a:r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16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382" y="1546084"/>
            <a:ext cx="3624963" cy="11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597" y="228557"/>
            <a:ext cx="3564923" cy="116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244" y="3025528"/>
            <a:ext cx="31083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741" y="4369065"/>
            <a:ext cx="37353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37471" y="845575"/>
            <a:ext cx="4129548" cy="1386348"/>
          </a:xfrm>
          <a:prstGeom prst="roundRect">
            <a:avLst/>
          </a:prstGeom>
          <a:solidFill>
            <a:srgbClr val="FF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Interfaces (Example Circuits)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75071"/>
            <a:ext cx="5094031" cy="5119329"/>
          </a:xfrm>
        </p:spPr>
        <p:txBody>
          <a:bodyPr/>
          <a:lstStyle/>
          <a:p>
            <a:r>
              <a:rPr lang="en-US" dirty="0" smtClean="0"/>
              <a:t>SYNC~ Interface</a:t>
            </a:r>
          </a:p>
          <a:p>
            <a:pPr lvl="1"/>
            <a:r>
              <a:rPr lang="en-US" dirty="0" smtClean="0"/>
              <a:t>DC Coupling only</a:t>
            </a:r>
          </a:p>
          <a:p>
            <a:pPr lvl="1"/>
            <a:r>
              <a:rPr lang="en-US" dirty="0" smtClean="0"/>
              <a:t>100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 differential channel</a:t>
            </a:r>
          </a:p>
          <a:p>
            <a:pPr lvl="1"/>
            <a:r>
              <a:rPr lang="en-US" dirty="0" smtClean="0"/>
              <a:t>Routing VERY critical for subclass 2</a:t>
            </a:r>
          </a:p>
          <a:p>
            <a:pPr lvl="1"/>
            <a:r>
              <a:rPr lang="en-US" dirty="0" smtClean="0"/>
              <a:t>Routing is LEAST critical for subclass 1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17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25" y="994287"/>
            <a:ext cx="3122272" cy="101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4051"/>
            <a:ext cx="8458200" cy="814388"/>
          </a:xfrm>
        </p:spPr>
        <p:txBody>
          <a:bodyPr/>
          <a:lstStyle/>
          <a:p>
            <a:r>
              <a:rPr lang="en-US" dirty="0" smtClean="0"/>
              <a:t>Generating Device Clocks and SYSREF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875071"/>
            <a:ext cx="3845334" cy="5119329"/>
          </a:xfrm>
        </p:spPr>
        <p:txBody>
          <a:bodyPr/>
          <a:lstStyle/>
          <a:p>
            <a:r>
              <a:rPr lang="en-US" dirty="0" smtClean="0"/>
              <a:t>Example: LMK04828</a:t>
            </a:r>
          </a:p>
          <a:p>
            <a:pPr lvl="1"/>
            <a:r>
              <a:rPr lang="en-US" dirty="0" smtClean="0"/>
              <a:t>Subclass 1 capable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 Device CLK / SYSREF pairs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Low Jitter clock source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SYSREF Disable feature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Delay options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LVPECL, LVDS, HSDS outputs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Supports Clock Distribution mode using external clock source</a:t>
            </a:r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18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671" y="848032"/>
            <a:ext cx="4715139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42875"/>
            <a:ext cx="8656586" cy="814388"/>
          </a:xfrm>
        </p:spPr>
        <p:txBody>
          <a:bodyPr/>
          <a:lstStyle/>
          <a:p>
            <a:r>
              <a:rPr lang="en-US" dirty="0" smtClean="0"/>
              <a:t>PHY Debug (Test Patterns)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75071"/>
            <a:ext cx="8368173" cy="5119329"/>
          </a:xfrm>
        </p:spPr>
        <p:txBody>
          <a:bodyPr/>
          <a:lstStyle/>
          <a:p>
            <a:r>
              <a:rPr lang="en-US" dirty="0" smtClean="0"/>
              <a:t>Test patterns can verify the PHY layer signal integrity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PRBS and D21.5 patterns available on all TI JESD204B devices </a:t>
            </a:r>
          </a:p>
          <a:p>
            <a:r>
              <a:rPr lang="en-US" dirty="0" smtClean="0"/>
              <a:t>Most FPGA </a:t>
            </a:r>
            <a:r>
              <a:rPr lang="en-US" dirty="0" err="1" smtClean="0"/>
              <a:t>giga</a:t>
            </a:r>
            <a:r>
              <a:rPr lang="en-US" dirty="0" smtClean="0"/>
              <a:t>-bit transceivers have built-in PRBS generators/detectors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19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60846" y="5329993"/>
            <a:ext cx="0" cy="177006"/>
          </a:xfrm>
          <a:prstGeom prst="straightConnector1">
            <a:avLst/>
          </a:prstGeom>
          <a:ln>
            <a:solidFill>
              <a:schemeClr val="bg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5070" y="1397000"/>
          <a:ext cx="727587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936"/>
                <a:gridCol w="3637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 Test</a:t>
                      </a:r>
                      <a:endParaRPr lang="en-US" dirty="0"/>
                    </a:p>
                  </a:txBody>
                  <a:tcPr/>
                </a:tc>
              </a:tr>
              <a:tr h="2379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PRBS7 /15 /23 /31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 pattern</a:t>
                      </a:r>
                      <a:r>
                        <a:rPr lang="en-US" baseline="0" dirty="0" smtClean="0"/>
                        <a:t> performance</a:t>
                      </a:r>
                    </a:p>
                    <a:p>
                      <a:pPr algn="ctr"/>
                      <a:r>
                        <a:rPr lang="en-US" baseline="0" dirty="0" smtClean="0"/>
                        <a:t>Deterministic Jitter (ISI)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01010101010 (D21.5)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 Noise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/>
              <a:t>What is the Physical Layer (PHY)?</a:t>
            </a:r>
          </a:p>
          <a:p>
            <a:r>
              <a:rPr lang="en-US" dirty="0" smtClean="0"/>
              <a:t>Speed Grades and Compliance Types</a:t>
            </a:r>
          </a:p>
          <a:p>
            <a:r>
              <a:rPr lang="en-US" dirty="0" smtClean="0"/>
              <a:t>SERDES Interface</a:t>
            </a:r>
          </a:p>
          <a:p>
            <a:r>
              <a:rPr lang="en-US" dirty="0" smtClean="0"/>
              <a:t>Solutions for Long/</a:t>
            </a:r>
            <a:r>
              <a:rPr lang="en-US" dirty="0" err="1" smtClean="0"/>
              <a:t>Lossy</a:t>
            </a:r>
            <a:r>
              <a:rPr lang="en-US" dirty="0" smtClean="0"/>
              <a:t> Channels</a:t>
            </a:r>
          </a:p>
          <a:p>
            <a:r>
              <a:rPr lang="en-US" dirty="0" smtClean="0"/>
              <a:t>Device Clock, SYSREF and SYNC~ Interfaces</a:t>
            </a:r>
          </a:p>
          <a:p>
            <a:r>
              <a:rPr lang="en-US" dirty="0" smtClean="0"/>
              <a:t>PCB Layout Recommendations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42875"/>
            <a:ext cx="8656586" cy="814388"/>
          </a:xfrm>
        </p:spPr>
        <p:txBody>
          <a:bodyPr/>
          <a:lstStyle/>
          <a:p>
            <a:r>
              <a:rPr lang="en-US" dirty="0" smtClean="0"/>
              <a:t>PHY Debug (Built-In Tools)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75071"/>
            <a:ext cx="8368173" cy="5119329"/>
          </a:xfrm>
        </p:spPr>
        <p:txBody>
          <a:bodyPr/>
          <a:lstStyle/>
          <a:p>
            <a:r>
              <a:rPr lang="en-US" dirty="0" smtClean="0"/>
              <a:t>HSDC Pro Eye Tool uses built-in </a:t>
            </a:r>
            <a:r>
              <a:rPr lang="en-US" dirty="0" err="1" smtClean="0"/>
              <a:t>Altera</a:t>
            </a:r>
            <a:r>
              <a:rPr lang="en-US" dirty="0" smtClean="0"/>
              <a:t> features to view signal integrity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20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60846" y="5329993"/>
            <a:ext cx="0" cy="177006"/>
          </a:xfrm>
          <a:prstGeom prst="straightConnector1">
            <a:avLst/>
          </a:prstGeom>
          <a:ln>
            <a:solidFill>
              <a:schemeClr val="bg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022" y="1632251"/>
            <a:ext cx="43338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Physical Layer (PHY)?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60942"/>
            <a:ext cx="8486159" cy="4094516"/>
          </a:xfrm>
        </p:spPr>
        <p:txBody>
          <a:bodyPr/>
          <a:lstStyle/>
          <a:p>
            <a:r>
              <a:rPr lang="en-US" dirty="0" smtClean="0"/>
              <a:t>The “Physical Layer” refers to the serial data transmitter and receiver of the JESD204B link</a:t>
            </a:r>
          </a:p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Point-to-point, unidirectional serial interface</a:t>
            </a:r>
            <a:endParaRPr lang="en-US" dirty="0" smtClean="0"/>
          </a:p>
          <a:p>
            <a:r>
              <a:rPr lang="en-US" dirty="0" smtClean="0"/>
              <a:t>Definition includes electrical and timing characteristics </a:t>
            </a:r>
          </a:p>
          <a:p>
            <a:pPr lvl="0"/>
            <a:r>
              <a:rPr lang="en-US" dirty="0" smtClean="0"/>
              <a:t>This presentation also considers the other signal interfaces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093" y="3126811"/>
            <a:ext cx="6698588" cy="280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Physical Layer (PHY)?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94735"/>
            <a:ext cx="4976043" cy="4247531"/>
          </a:xfrm>
        </p:spPr>
        <p:txBody>
          <a:bodyPr/>
          <a:lstStyle/>
          <a:p>
            <a:r>
              <a:rPr lang="en-US" dirty="0" smtClean="0"/>
              <a:t>Transmit and receiver data over a high-speed serial differential link</a:t>
            </a:r>
          </a:p>
          <a:p>
            <a:r>
              <a:rPr lang="en-US" dirty="0" smtClean="0"/>
              <a:t>Clocking information is embedded at TX and recovered at RX (CDR)</a:t>
            </a:r>
          </a:p>
          <a:p>
            <a:r>
              <a:rPr lang="en-US" dirty="0" smtClean="0"/>
              <a:t>Optional pulse-shaping and equalization techniques reduce error rate across link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079" y="1248891"/>
            <a:ext cx="3683563" cy="23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080" y="3837526"/>
            <a:ext cx="3677111" cy="198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3958" y="3088089"/>
          <a:ext cx="4758814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07"/>
                <a:gridCol w="2379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Transmitter (TX)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Receiver</a:t>
                      </a:r>
                      <a:r>
                        <a:rPr lang="en-US" baseline="0" dirty="0" smtClean="0"/>
                        <a:t> (RX)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Serialization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De-Serialization w/ Character Alignment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Pulse Shaping</a:t>
                      </a:r>
                    </a:p>
                    <a:p>
                      <a:pPr algn="ctr"/>
                      <a:r>
                        <a:rPr lang="en-US" dirty="0" smtClean="0"/>
                        <a:t>Pre-/De-emphasis</a:t>
                      </a:r>
                    </a:p>
                    <a:p>
                      <a:pPr algn="ctr"/>
                      <a:r>
                        <a:rPr lang="en-US" dirty="0" smtClean="0"/>
                        <a:t>(Optional)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Equalization</a:t>
                      </a:r>
                    </a:p>
                    <a:p>
                      <a:pPr algn="ctr"/>
                      <a:r>
                        <a:rPr lang="en-US" dirty="0" smtClean="0"/>
                        <a:t>(Optional)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Clock/Data Recovery (CDR)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Differential Output Driver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Differential Input Receiver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Grades and Compliance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8275" y="2159998"/>
          <a:ext cx="8839200" cy="310515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52292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LV-OIF-Sx15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LV-OIF-6G-SR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LV-OIF-11G-SR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</a:tr>
              <a:tr h="730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Rates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– 3.125Gbps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- 6.375Gbps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– 12.5Gbps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5392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Differential Output Voltage  </a:t>
                      </a:r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 – 1000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 – 750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360 – 770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7526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Rise</a:t>
                      </a:r>
                      <a:r>
                        <a:rPr lang="en-US" sz="1400" baseline="0" dirty="0" smtClean="0"/>
                        <a:t> or Fall Time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(20%</a:t>
                      </a:r>
                      <a:r>
                        <a:rPr lang="en-US" sz="1400" baseline="0" dirty="0" smtClean="0"/>
                        <a:t> - 80% into 100</a:t>
                      </a:r>
                      <a:r>
                        <a:rPr lang="el-GR" sz="1400" baseline="0" dirty="0" smtClean="0"/>
                        <a:t>Ω</a:t>
                      </a:r>
                      <a:r>
                        <a:rPr lang="en-US" sz="1400" baseline="0" dirty="0" smtClean="0"/>
                        <a:t> load)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≥ 50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≥ 30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≥ 24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5596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Bit</a:t>
                      </a:r>
                      <a:r>
                        <a:rPr lang="en-US" sz="1400" baseline="0" dirty="0" smtClean="0"/>
                        <a:t> Error Rate (BER)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1e-12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1e-15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1e-15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60942"/>
            <a:ext cx="8486159" cy="4094516"/>
          </a:xfrm>
        </p:spPr>
        <p:txBody>
          <a:bodyPr/>
          <a:lstStyle/>
          <a:p>
            <a:r>
              <a:rPr lang="en-US" dirty="0" smtClean="0"/>
              <a:t>The JESD204B standard defines 3 speed grade variants</a:t>
            </a:r>
          </a:p>
          <a:p>
            <a:r>
              <a:rPr lang="en-US" dirty="0" smtClean="0"/>
              <a:t>Based on OIF Optical standards (OIF-CEI-02.0)</a:t>
            </a:r>
          </a:p>
          <a:p>
            <a:r>
              <a:rPr lang="en-US" dirty="0" smtClean="0"/>
              <a:t>Variants differ most importantly in data rate, eye mask, and 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Compliance refers to AC or DC coupling and impacts the electrical characteristics of the driver/receiver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09" y="4954623"/>
            <a:ext cx="3224826" cy="13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93715"/>
            <a:ext cx="8458200" cy="814388"/>
          </a:xfrm>
        </p:spPr>
        <p:txBody>
          <a:bodyPr/>
          <a:lstStyle/>
          <a:p>
            <a:r>
              <a:rPr lang="en-US" dirty="0" smtClean="0"/>
              <a:t>PHY Electrical Requirements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2100" y="6059795"/>
            <a:ext cx="2133600" cy="206375"/>
          </a:xfrm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953730"/>
            <a:ext cx="3589696" cy="4001728"/>
          </a:xfrm>
        </p:spPr>
        <p:txBody>
          <a:bodyPr/>
          <a:lstStyle/>
          <a:p>
            <a:r>
              <a:rPr lang="en-US" dirty="0" smtClean="0"/>
              <a:t>PHY defines the I/O electrical structure of the driver and receiver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029" y="2298116"/>
            <a:ext cx="4578145" cy="413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434" y="824885"/>
            <a:ext cx="2072866" cy="122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3878" y="726563"/>
            <a:ext cx="2155224" cy="133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>
          <a:xfrm>
            <a:off x="3362632" y="2762865"/>
            <a:ext cx="1877962" cy="97339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65030" y="2340080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Mode </a:t>
            </a:r>
          </a:p>
          <a:p>
            <a:r>
              <a:rPr lang="en-US" sz="2000" dirty="0" smtClean="0"/>
              <a:t>Voltage Range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05316" y="3746090"/>
            <a:ext cx="1705897" cy="14699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89623" y="3239743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Signal Swing Range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146323" y="4719484"/>
            <a:ext cx="1838632" cy="14551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94533" y="3952589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Impedance and </a:t>
            </a:r>
          </a:p>
          <a:p>
            <a:r>
              <a:rPr lang="en-US" sz="2000" dirty="0" smtClean="0"/>
              <a:t>Return Losses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64" y="1974945"/>
            <a:ext cx="442436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90998"/>
            <a:ext cx="3916619" cy="43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93715"/>
            <a:ext cx="8458200" cy="814388"/>
          </a:xfrm>
        </p:spPr>
        <p:txBody>
          <a:bodyPr/>
          <a:lstStyle/>
          <a:p>
            <a:r>
              <a:rPr lang="en-US" dirty="0" smtClean="0"/>
              <a:t>PHY Eye/Timing Requirements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2100" y="6059795"/>
            <a:ext cx="2133600" cy="206375"/>
          </a:xfrm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766916"/>
            <a:ext cx="8486159" cy="4188542"/>
          </a:xfrm>
        </p:spPr>
        <p:txBody>
          <a:bodyPr/>
          <a:lstStyle/>
          <a:p>
            <a:r>
              <a:rPr lang="en-US" dirty="0" smtClean="0"/>
              <a:t>TX and RX Eye Masks with amplitude, rise-time, and jitter requirements</a:t>
            </a:r>
          </a:p>
          <a:p>
            <a:r>
              <a:rPr lang="en-US" dirty="0" smtClean="0"/>
              <a:t>RX must recover signal after channel loss and inter-symbol interference (ISI)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3488660" y="5676689"/>
            <a:ext cx="757237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7111" y="4832753"/>
            <a:ext cx="460375" cy="1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54261" y="4844173"/>
            <a:ext cx="460375" cy="192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839857" y="3735988"/>
            <a:ext cx="265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Random jitter plus Deterministic Jitter (ISI)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944374" y="6220382"/>
            <a:ext cx="127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Bit-Error Rate</a:t>
            </a:r>
          </a:p>
        </p:txBody>
      </p:sp>
      <p:cxnSp>
        <p:nvCxnSpPr>
          <p:cNvPr id="14" name="Straight Arrow Connector 13"/>
          <p:cNvCxnSpPr>
            <a:stCxn id="11" idx="2"/>
            <a:endCxn id="10" idx="7"/>
          </p:cNvCxnSpPr>
          <p:nvPr/>
        </p:nvCxnSpPr>
        <p:spPr>
          <a:xfrm flipH="1">
            <a:off x="3147216" y="2412173"/>
            <a:ext cx="1485008" cy="2460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01344" y="4257361"/>
            <a:ext cx="400153" cy="565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09884" y="5928844"/>
            <a:ext cx="304800" cy="324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5974" y="1907450"/>
            <a:ext cx="4316358" cy="432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Transmit Eye Mask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9441" y="1833704"/>
            <a:ext cx="2708797" cy="432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 Eye Mask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982936" y="2104198"/>
            <a:ext cx="129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Random Jitter</a:t>
            </a:r>
          </a:p>
        </p:txBody>
      </p:sp>
      <p:sp>
        <p:nvSpPr>
          <p:cNvPr id="25" name="Oval 24"/>
          <p:cNvSpPr/>
          <p:nvPr/>
        </p:nvSpPr>
        <p:spPr>
          <a:xfrm>
            <a:off x="8081911" y="4837669"/>
            <a:ext cx="460375" cy="1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498260" y="5948516"/>
            <a:ext cx="3357714" cy="2998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878763" y="5770096"/>
            <a:ext cx="757237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Long/</a:t>
            </a:r>
            <a:r>
              <a:rPr lang="en-US" dirty="0" err="1" smtClean="0"/>
              <a:t>Lossy</a:t>
            </a:r>
            <a:r>
              <a:rPr lang="en-US" dirty="0" smtClean="0"/>
              <a:t> Channels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6064" y="884903"/>
            <a:ext cx="8436994" cy="5109497"/>
          </a:xfrm>
        </p:spPr>
        <p:txBody>
          <a:bodyPr/>
          <a:lstStyle/>
          <a:p>
            <a:r>
              <a:rPr lang="en-US" dirty="0" smtClean="0"/>
              <a:t>Channel dielectric loss degrades the signal integrity of the signal</a:t>
            </a:r>
          </a:p>
          <a:p>
            <a:r>
              <a:rPr lang="en-US" dirty="0" smtClean="0"/>
              <a:t>Reduces the vertical/horizontal Eye opening and edge rate due to loss and inter-symbol interference (ISI)</a:t>
            </a:r>
          </a:p>
          <a:p>
            <a:r>
              <a:rPr lang="en-US" dirty="0" smtClean="0"/>
              <a:t>ISI is a form of deterministic jitter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8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60" y="2042041"/>
            <a:ext cx="3006515" cy="155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20436" y="3696478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5in. FR4 channel @ 7.4Gb/s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551" y="4134974"/>
            <a:ext cx="3029316" cy="15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94651" y="5681319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20in. FR4 channel @ 7.4Gb/s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292" y="3166117"/>
            <a:ext cx="4866968" cy="29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71697" y="2834869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JESD204B Acceptable Loss 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Long/</a:t>
            </a:r>
            <a:r>
              <a:rPr lang="en-US" dirty="0" err="1" smtClean="0"/>
              <a:t>Lossy</a:t>
            </a:r>
            <a:r>
              <a:rPr lang="en-US" dirty="0" smtClean="0"/>
              <a:t> Channels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43897"/>
            <a:ext cx="5162857" cy="5050503"/>
          </a:xfrm>
        </p:spPr>
        <p:txBody>
          <a:bodyPr/>
          <a:lstStyle/>
          <a:p>
            <a:r>
              <a:rPr lang="en-US" dirty="0" smtClean="0"/>
              <a:t>Equalization can be used to pulse-shape at TX or pulse-correct RX</a:t>
            </a:r>
          </a:p>
          <a:p>
            <a:r>
              <a:rPr lang="en-US" dirty="0" smtClean="0"/>
              <a:t>High-pass profile of equalization counteracts low-pass loss profile of channel</a:t>
            </a:r>
          </a:p>
          <a:p>
            <a:r>
              <a:rPr lang="en-US" dirty="0" smtClean="0"/>
              <a:t>Pre-emphasis</a:t>
            </a:r>
          </a:p>
          <a:p>
            <a:pPr lvl="1"/>
            <a:r>
              <a:rPr lang="en-US" dirty="0" smtClean="0"/>
              <a:t>AMPLIFY HIGH frequencies to achieve high-pass profile</a:t>
            </a:r>
          </a:p>
          <a:p>
            <a:r>
              <a:rPr lang="en-US" dirty="0" smtClean="0"/>
              <a:t>De-emphasis</a:t>
            </a:r>
          </a:p>
          <a:p>
            <a:pPr lvl="1"/>
            <a:r>
              <a:rPr lang="en-US" dirty="0" smtClean="0"/>
              <a:t>ATTENUATE LOW frequencies to achieve high-pass profile</a:t>
            </a:r>
          </a:p>
          <a:p>
            <a:pPr lvl="1"/>
            <a:r>
              <a:rPr lang="en-US" dirty="0" smtClean="0"/>
              <a:t>May require broadband amplification to meet eye requirements at large de-emphasis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5B758-EFFD-4F2C-B107-22C05611C04C}" type="slidenum">
              <a:rPr lang="en-US"/>
              <a:pPr/>
              <a:t>9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202" y="1030484"/>
            <a:ext cx="2887766" cy="2506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1632" y="2290903"/>
            <a:ext cx="153382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Loss profile for </a:t>
            </a:r>
            <a:r>
              <a:rPr lang="en-US" sz="1400" dirty="0" err="1" smtClean="0"/>
              <a:t>microstrip</a:t>
            </a:r>
            <a:r>
              <a:rPr lang="en-US" sz="1400" dirty="0" smtClean="0"/>
              <a:t> trace lengths over FR4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180459" y="1199549"/>
            <a:ext cx="4427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5”</a:t>
            </a:r>
          </a:p>
          <a:p>
            <a:endParaRPr lang="en-US" sz="1400" dirty="0" smtClean="0"/>
          </a:p>
          <a:p>
            <a:r>
              <a:rPr lang="en-US" sz="1400" dirty="0" smtClean="0"/>
              <a:t>10”</a:t>
            </a:r>
          </a:p>
          <a:p>
            <a:endParaRPr lang="en-US" sz="1400" dirty="0" smtClean="0"/>
          </a:p>
          <a:p>
            <a:r>
              <a:rPr lang="en-US" sz="1400" dirty="0" smtClean="0"/>
              <a:t>15”</a:t>
            </a:r>
          </a:p>
          <a:p>
            <a:endParaRPr lang="en-US" sz="1400" dirty="0" smtClean="0"/>
          </a:p>
          <a:p>
            <a:r>
              <a:rPr lang="en-US" sz="1400" dirty="0" smtClean="0"/>
              <a:t>20”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368" y="3953481"/>
            <a:ext cx="2962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27166" y="5561201"/>
            <a:ext cx="293833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High-pass emphasis profile (blue)</a:t>
            </a:r>
          </a:p>
          <a:p>
            <a:pPr algn="ctr"/>
            <a:r>
              <a:rPr lang="en-US" sz="1400" dirty="0" smtClean="0"/>
              <a:t>matches the inverse of the</a:t>
            </a:r>
          </a:p>
          <a:p>
            <a:pPr algn="ctr"/>
            <a:r>
              <a:rPr lang="en-US" sz="1400" dirty="0" smtClean="0"/>
              <a:t>channel loss profile (pink)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</TotalTime>
  <Words>1033</Words>
  <Application>Microsoft Office PowerPoint</Application>
  <PresentationFormat>On-screen Show (4:3)</PresentationFormat>
  <Paragraphs>262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FinalPowerpoint</vt:lpstr>
      <vt:lpstr>JESD204B Training The Physical Layer (PHY)</vt:lpstr>
      <vt:lpstr>Overview </vt:lpstr>
      <vt:lpstr>What is the Physical Layer (PHY)?</vt:lpstr>
      <vt:lpstr>What is the Physical Layer (PHY)?</vt:lpstr>
      <vt:lpstr>Speed Grades and Compliance</vt:lpstr>
      <vt:lpstr>PHY Electrical Requirements</vt:lpstr>
      <vt:lpstr>PHY Eye/Timing Requirements</vt:lpstr>
      <vt:lpstr>Solutions for Long/Lossy Channels</vt:lpstr>
      <vt:lpstr>Solutions for Long/Lossy Channels</vt:lpstr>
      <vt:lpstr>Solutions for Long/Lossy Channels</vt:lpstr>
      <vt:lpstr>Solutions for Long/Lossy Channels</vt:lpstr>
      <vt:lpstr>TI Devices SERDES Summary</vt:lpstr>
      <vt:lpstr>Device Clock and SYSREF Interfaces</vt:lpstr>
      <vt:lpstr>SYSREF Interface (Signal Types)</vt:lpstr>
      <vt:lpstr>SYNC~ Interface</vt:lpstr>
      <vt:lpstr>Differential Interfaces (Example circuits)</vt:lpstr>
      <vt:lpstr>Differential Interfaces (Example Circuits)</vt:lpstr>
      <vt:lpstr>Generating Device Clocks and SYSREF</vt:lpstr>
      <vt:lpstr>PHY Debug (Test Patterns)</vt:lpstr>
      <vt:lpstr>PHY Debug (Built-In Tools)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a0181823</cp:lastModifiedBy>
  <cp:revision>171</cp:revision>
  <dcterms:created xsi:type="dcterms:W3CDTF">2007-12-19T20:51:45Z</dcterms:created>
  <dcterms:modified xsi:type="dcterms:W3CDTF">2018-04-10T11:45:29Z</dcterms:modified>
</cp:coreProperties>
</file>