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8" r:id="rId1"/>
  </p:sldMasterIdLst>
  <p:notesMasterIdLst>
    <p:notesMasterId r:id="rId16"/>
  </p:notesMasterIdLst>
  <p:handoutMasterIdLst>
    <p:handoutMasterId r:id="rId17"/>
  </p:handoutMasterIdLst>
  <p:sldIdLst>
    <p:sldId id="256" r:id="rId2"/>
    <p:sldId id="440" r:id="rId3"/>
    <p:sldId id="368" r:id="rId4"/>
    <p:sldId id="377" r:id="rId5"/>
    <p:sldId id="363" r:id="rId6"/>
    <p:sldId id="326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47" r:id="rId15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3617" autoAdjust="0"/>
  </p:normalViewPr>
  <p:slideViewPr>
    <p:cSldViewPr snapToGrid="0" snapToObjects="1"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6" d="100"/>
          <a:sy n="96" d="100"/>
        </p:scale>
        <p:origin x="-3540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45E64A0-67D8-4282-A127-E4F825CC3700}" type="datetimeFigureOut">
              <a:rPr lang="en-US"/>
              <a:pPr>
                <a:defRPr/>
              </a:pPr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6C5D058-5F83-4AD5-8215-BFED7AE7F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794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753C7367-1611-4931-8798-4492BB0808AF}" type="datetimeFigureOut">
              <a:rPr lang="en-US"/>
              <a:pPr>
                <a:defRPr/>
              </a:pPr>
              <a:t>2/6/2020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D5A6FA9-CC31-400A-AF32-1F75DE4F0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285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a typeface="ＭＳ Ｐゴシック" pitchFamily="34" charset="-128"/>
              </a:rPr>
              <a:t>0.5</a:t>
            </a: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5F453D-512A-48D8-9B00-6CF9376B287C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a typeface="ＭＳ Ｐゴシック" pitchFamily="34" charset="-128"/>
              </a:rPr>
              <a:t>1</a:t>
            </a: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B56EE1-2F4F-432B-9478-C7338E284206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33D63D8-710C-49A7-A704-316E5893691B}" type="datetime1">
              <a:rPr lang="en-US" smtClean="0"/>
              <a:pPr eaLnBrk="1" hangingPunct="1"/>
              <a:t>2/6/2020</a:t>
            </a:fld>
            <a:endParaRPr lang="en-US" smtClean="0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BAA67A7-97CA-419B-9DD0-BDA467652DD5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a typeface="ＭＳ Ｐゴシック" pitchFamily="34" charset="-128"/>
              </a:rPr>
              <a:t>1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2E3A8DF-C3E6-4129-9232-FDAF4ED72068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a typeface="ＭＳ Ｐゴシック" pitchFamily="34" charset="-128"/>
              </a:rPr>
              <a:t>0.5</a:t>
            </a: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DE7FF4-D2A0-48E6-A353-F1FD56E86B84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a typeface="ＭＳ Ｐゴシック" pitchFamily="34" charset="-128"/>
              </a:rPr>
              <a:t>1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27B9CD-3936-4A3F-8751-A72748E88999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a typeface="ＭＳ Ｐゴシック" pitchFamily="34" charset="-128"/>
              </a:rPr>
              <a:t>1</a:t>
            </a: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A18985-7FF6-4629-AAE9-FF2956C03FB8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059C5D1-54E9-40C4-847B-DD35675AD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086C9D23-4F73-4876-AFB1-AD1668F82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6A5CF2F8-D79D-4384-A319-FFC4EBD0B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FB19E861-338C-4991-9E49-16DF4CD1B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32CD579-3D57-4B2A-B003-BF9A4D1BB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DE8EF95-D030-402B-BBCD-FF7134D82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887EAEB-3ADF-4806-B940-C4B647C6A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C5EF4D9-1E52-40D0-AC65-D1BC6DD09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  <a:defRPr/>
            </a:pPr>
            <a:r>
              <a:rPr lang="en-US" sz="800">
                <a:solidFill>
                  <a:srgbClr val="000000"/>
                </a:solidFill>
              </a:rPr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0CAC8A5-C309-4584-A427-4BD9F4CE3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58C4D35F-57A8-4C7A-86D0-153BFA409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FE8EE6FB-5C8A-4024-A247-5BC3CC5D31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86C52D8-73A1-4DEB-8B50-A2EA4A896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46076BBD-3CBC-4613-97FE-8BD8DEC3C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D3C5784F-8296-4749-A0DC-D0904D800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859C1F4-DF30-42F6-A8D8-17AAF8907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6"/>
          <p:cNvGrpSpPr>
            <a:grpSpLocks/>
          </p:cNvGrpSpPr>
          <p:nvPr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-560388" y="-820738"/>
            <a:ext cx="8815388" cy="466725"/>
            <a:chOff x="-7620" y="6323077"/>
            <a:chExt cx="8814816" cy="466344"/>
          </a:xfrm>
        </p:grpSpPr>
        <p:cxnSp>
          <p:nvCxnSpPr>
            <p:cNvPr id="11" name="Straight Connector 10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-7620" y="6324664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-496888" y="-817563"/>
            <a:ext cx="8740776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100" r:id="rId2"/>
    <p:sldLayoutId id="2147484101" r:id="rId3"/>
    <p:sldLayoutId id="2147484102" r:id="rId4"/>
    <p:sldLayoutId id="2147484103" r:id="rId5"/>
    <p:sldLayoutId id="2147484104" r:id="rId6"/>
    <p:sldLayoutId id="2147484105" r:id="rId7"/>
    <p:sldLayoutId id="2147484106" r:id="rId8"/>
    <p:sldLayoutId id="2147484107" r:id="rId9"/>
    <p:sldLayoutId id="2147484108" r:id="rId10"/>
    <p:sldLayoutId id="2147484109" r:id="rId11"/>
    <p:sldLayoutId id="2147484110" r:id="rId12"/>
    <p:sldLayoutId id="2147484111" r:id="rId13"/>
    <p:sldLayoutId id="214748411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42900" y="331788"/>
            <a:ext cx="8458200" cy="2008187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JESD204B </a:t>
            </a:r>
            <a: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Subclass Overview </a:t>
            </a:r>
            <a: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/>
            </a:r>
            <a:b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</a:br>
            <a: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/>
            </a:r>
            <a:b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</a:br>
            <a: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/>
            </a:r>
            <a:b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</a:br>
            <a:r>
              <a:rPr lang="en-US" sz="3600" dirty="0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 </a:t>
            </a:r>
            <a:endParaRPr lang="en-US" sz="2400" dirty="0" smtClean="0">
              <a:latin typeface="Theinhardt Medium" charset="0"/>
              <a:ea typeface="ＭＳ Ｐゴシック" pitchFamily="34" charset="-128"/>
              <a:cs typeface="Theinhardt Medium" charset="0"/>
            </a:endParaRP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eaLnBrk="1" hangingPunct="1">
              <a:lnSpc>
                <a:spcPct val="80000"/>
              </a:lnSpc>
            </a:pPr>
            <a:endParaRPr lang="en-US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eaLnBrk="1" hangingPunct="1">
              <a:lnSpc>
                <a:spcPct val="80000"/>
              </a:lnSpc>
            </a:pPr>
            <a:endParaRPr lang="en-US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eaLnBrk="1" hangingPunct="1">
              <a:lnSpc>
                <a:spcPct val="80000"/>
              </a:lnSpc>
            </a:pPr>
            <a:endParaRPr lang="en-US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latin typeface="Theinhardt Thin" charset="0"/>
                <a:ea typeface="ＭＳ Ｐゴシック" pitchFamily="34" charset="-128"/>
                <a:cs typeface="Theinhardt Thin" charset="0"/>
              </a:rPr>
              <a:t>							</a:t>
            </a:r>
            <a:endParaRPr lang="en-US" sz="1400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JES204B Subclasses: 1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5604" name="Content Placeholder 2"/>
          <p:cNvSpPr txBox="1">
            <a:spLocks/>
          </p:cNvSpPr>
          <p:nvPr/>
        </p:nvSpPr>
        <p:spPr bwMode="auto">
          <a:xfrm>
            <a:off x="560388" y="1054100"/>
            <a:ext cx="7851775" cy="517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>
                <a:latin typeface="Theinhardt Thin" charset="0"/>
              </a:rPr>
              <a:t>Each device has an internal frame and local multi-frame clock</a:t>
            </a:r>
          </a:p>
          <a:p>
            <a:pPr marL="569913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en-US">
                <a:solidFill>
                  <a:srgbClr val="000000"/>
                </a:solidFill>
                <a:latin typeface="Theinhardt Thin" charset="0"/>
              </a:rPr>
              <a:t>Frame clock achieves serial transfer of symbols</a:t>
            </a:r>
          </a:p>
          <a:p>
            <a:pPr marL="569913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en-US">
                <a:solidFill>
                  <a:srgbClr val="000000"/>
                </a:solidFill>
                <a:latin typeface="Theinhardt Thin" charset="0"/>
              </a:rPr>
              <a:t>Local multi-frame clock (LMFC) achieves known latency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>
                <a:latin typeface="Theinhardt Thin" charset="0"/>
              </a:rPr>
              <a:t>Requires the </a:t>
            </a:r>
            <a:r>
              <a:rPr lang="en-US" sz="2000">
                <a:solidFill>
                  <a:srgbClr val="FF0000"/>
                </a:solidFill>
                <a:latin typeface="Theinhardt Thin" charset="0"/>
              </a:rPr>
              <a:t>SYSREF</a:t>
            </a:r>
            <a:r>
              <a:rPr lang="en-US" sz="2000">
                <a:latin typeface="Theinhardt Thin" charset="0"/>
              </a:rPr>
              <a:t> signal</a:t>
            </a:r>
          </a:p>
          <a:p>
            <a:pPr marL="569913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en-US">
                <a:latin typeface="Theinhardt Thin" charset="0"/>
              </a:rPr>
              <a:t>SYSREF must be source synchronous with the device clock (critical)</a:t>
            </a:r>
          </a:p>
          <a:p>
            <a:pPr marL="569913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en-US">
                <a:latin typeface="Theinhardt Thin" charset="0"/>
              </a:rPr>
              <a:t>Phase of </a:t>
            </a:r>
            <a:r>
              <a:rPr lang="en-US">
                <a:solidFill>
                  <a:srgbClr val="FF0000"/>
                </a:solidFill>
                <a:latin typeface="Theinhardt Thin" charset="0"/>
              </a:rPr>
              <a:t>SYSREF</a:t>
            </a:r>
            <a:r>
              <a:rPr lang="en-US">
                <a:latin typeface="Theinhardt Thin" charset="0"/>
              </a:rPr>
              <a:t> events determine frame clock and local multi-frame clock alignments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>
                <a:latin typeface="Theinhardt Thin" charset="0"/>
              </a:rPr>
              <a:t>Deterministic latency achieved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>
                <a:latin typeface="Theinhardt Thin" charset="0"/>
              </a:rPr>
              <a:t>Supports alignment of multiple lanes/device 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>
                <a:latin typeface="Theinhardt Thin" charset="0"/>
              </a:rPr>
              <a:t>Multi-device synchronization achieved with close attention to device clock and </a:t>
            </a:r>
            <a:r>
              <a:rPr lang="en-US" sz="2000">
                <a:solidFill>
                  <a:srgbClr val="FF0000"/>
                </a:solidFill>
                <a:latin typeface="Theinhardt Thin" charset="0"/>
              </a:rPr>
              <a:t>SYSREF</a:t>
            </a:r>
            <a:r>
              <a:rPr lang="en-US" sz="2000">
                <a:latin typeface="Theinhardt Thin" charset="0"/>
              </a:rPr>
              <a:t> distribution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>
                <a:latin typeface="Theinhardt Thin" charset="0"/>
              </a:rPr>
              <a:t>SYNC~ used for synchronization but is not timing critical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endParaRPr lang="en-US" sz="2000">
              <a:latin typeface="Theinhardt Thi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Box 4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>
              <a:solidFill>
                <a:srgbClr val="FFFFFF"/>
              </a:solidFill>
              <a:latin typeface="Times New Roman" pitchFamily="18" charset="0"/>
            </a:endParaRPr>
          </a:p>
        </p:txBody>
      </p:sp>
      <p:pic>
        <p:nvPicPr>
          <p:cNvPr id="68611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1838" y="1073150"/>
            <a:ext cx="57213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Clocking Scheme - Subclass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JES204B Subclasses: 2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7652" name="Content Placeholder 2"/>
          <p:cNvSpPr txBox="1">
            <a:spLocks/>
          </p:cNvSpPr>
          <p:nvPr/>
        </p:nvSpPr>
        <p:spPr bwMode="auto">
          <a:xfrm>
            <a:off x="560388" y="1054100"/>
            <a:ext cx="7851775" cy="517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Each device has an internal frame and local multi-frame clock</a:t>
            </a:r>
          </a:p>
          <a:p>
            <a:pPr marL="569913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>
                <a:solidFill>
                  <a:srgbClr val="000000"/>
                </a:solidFill>
                <a:latin typeface="Theinhardt Thin" charset="0"/>
              </a:rPr>
              <a:t>Same as subclass 1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Theinhardt Thin" charset="0"/>
              </a:rPr>
              <a:t>SYNC~</a:t>
            </a:r>
            <a:r>
              <a:rPr lang="en-US" sz="2000" dirty="0">
                <a:latin typeface="Theinhardt Thin" charset="0"/>
              </a:rPr>
              <a:t> signal used for synchronization and deterministic latency</a:t>
            </a:r>
          </a:p>
          <a:p>
            <a:pPr marL="569913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>
                <a:solidFill>
                  <a:srgbClr val="FF0000"/>
                </a:solidFill>
                <a:latin typeface="Theinhardt Thin" charset="0"/>
              </a:rPr>
              <a:t>SYNC~</a:t>
            </a:r>
            <a:r>
              <a:rPr lang="en-US" dirty="0">
                <a:latin typeface="Theinhardt Thin" charset="0"/>
              </a:rPr>
              <a:t> must be system synchronous with the device clock (critical)</a:t>
            </a:r>
          </a:p>
          <a:p>
            <a:pPr marL="569913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>
                <a:latin typeface="Theinhardt Thin" charset="0"/>
              </a:rPr>
              <a:t>Phase of </a:t>
            </a:r>
            <a:r>
              <a:rPr lang="en-US" dirty="0">
                <a:solidFill>
                  <a:srgbClr val="FF0000"/>
                </a:solidFill>
                <a:latin typeface="Theinhardt Thin" charset="0"/>
              </a:rPr>
              <a:t>SYNC~</a:t>
            </a:r>
            <a:r>
              <a:rPr lang="en-US" dirty="0">
                <a:latin typeface="Theinhardt Thin" charset="0"/>
              </a:rPr>
              <a:t> events determine frame clock and local multi-frame clock alignments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Deterministic latency achieved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Supports alignment of multiple lanes/device 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Multi-device synchronization achieved with close attention to device clock and </a:t>
            </a:r>
            <a:r>
              <a:rPr lang="en-US" sz="2000" dirty="0">
                <a:solidFill>
                  <a:srgbClr val="FF0000"/>
                </a:solidFill>
                <a:latin typeface="Theinhardt Thin" charset="0"/>
              </a:rPr>
              <a:t>SYNC~</a:t>
            </a:r>
            <a:r>
              <a:rPr lang="en-US" sz="2000" dirty="0">
                <a:latin typeface="Theinhardt Thin" charset="0"/>
              </a:rPr>
              <a:t> </a:t>
            </a:r>
            <a:r>
              <a:rPr lang="en-US" sz="2000" dirty="0" smtClean="0">
                <a:latin typeface="Theinhardt Thin" charset="0"/>
              </a:rPr>
              <a:t>distribution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 smtClean="0"/>
              <a:t>Since meeting setup and hold time becomes a challenge at higher sampling rates, it is recommended, as per standard, to use Subclass 1 for speeds above 500MSPS for both ADC and DAC.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endParaRPr lang="en-US" sz="2000" dirty="0">
              <a:latin typeface="Theinhardt Thin" charset="0"/>
            </a:endParaRP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endParaRPr lang="en-US" sz="2000" dirty="0">
              <a:latin typeface="Theinhardt Thi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Clocking Scheme – Subclass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7750"/>
            <a:ext cx="8467725" cy="4946650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600" dirty="0" smtClean="0"/>
              <a:t> </a:t>
            </a:r>
          </a:p>
          <a:p>
            <a:pPr marL="0" indent="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dirty="0" smtClean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sz="1800" dirty="0" smtClean="0"/>
          </a:p>
          <a:p>
            <a:pPr marL="0" indent="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800" dirty="0" smtClean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sz="1800" dirty="0"/>
          </a:p>
          <a:p>
            <a:pPr marL="0" indent="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800" dirty="0"/>
          </a:p>
          <a:p>
            <a:pPr marL="0" indent="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800" dirty="0" smtClean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sz="1800" dirty="0" smtClean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sz="1800" dirty="0" smtClean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sz="1600" dirty="0" smtClean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3000" dirty="0" smtClean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36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 smtClean="0"/>
          </a:p>
        </p:txBody>
      </p:sp>
      <p:pic>
        <p:nvPicPr>
          <p:cNvPr id="7782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7438" y="1055688"/>
            <a:ext cx="695325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Summary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333375" y="1047750"/>
            <a:ext cx="8467725" cy="4946650"/>
          </a:xfrm>
        </p:spPr>
        <p:txBody>
          <a:bodyPr/>
          <a:lstStyle/>
          <a:p>
            <a:pPr marL="285750" lvl="1" algn="just" eaLnBrk="1" hangingPunct="1">
              <a:buFont typeface="Arial" pitchFamily="34" charset="0"/>
              <a:buChar char="•"/>
            </a:pPr>
            <a:r>
              <a:rPr lang="en-US" sz="2000" dirty="0" smtClean="0">
                <a:latin typeface="Theinhardt Thin" charset="0"/>
                <a:ea typeface="ＭＳ Ｐゴシック" pitchFamily="34" charset="-128"/>
                <a:cs typeface="Theinhardt Thin" charset="0"/>
              </a:rPr>
              <a:t>JESD204: Standard serial data interface for data converters</a:t>
            </a:r>
          </a:p>
          <a:p>
            <a:pPr marL="285750" lvl="1" algn="just" eaLnBrk="1" hangingPunct="1">
              <a:buFont typeface="Arial" pitchFamily="34" charset="0"/>
              <a:buChar char="•"/>
            </a:pPr>
            <a:endParaRPr lang="en-US" sz="2000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marL="285750" lvl="1" algn="just" eaLnBrk="1" hangingPunct="1">
              <a:buFont typeface="Arial" pitchFamily="34" charset="0"/>
              <a:buChar char="•"/>
            </a:pPr>
            <a:r>
              <a:rPr lang="en-US" sz="2000" dirty="0" smtClean="0">
                <a:latin typeface="Theinhardt Thin" charset="0"/>
                <a:ea typeface="ＭＳ Ｐゴシック" pitchFamily="34" charset="-128"/>
                <a:cs typeface="Theinhardt Thin" charset="0"/>
              </a:rPr>
              <a:t>JESD204B subclasses offer 3 implementation variations</a:t>
            </a:r>
          </a:p>
          <a:p>
            <a:pPr marL="285750" lvl="1" algn="just" eaLnBrk="1" hangingPunct="1">
              <a:buFont typeface="Arial" pitchFamily="34" charset="0"/>
              <a:buChar char="•"/>
            </a:pPr>
            <a:endParaRPr lang="en-US" sz="2000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marL="285750" lvl="1" algn="just" eaLnBrk="1" hangingPunct="1">
              <a:buFont typeface="Arial" pitchFamily="34" charset="0"/>
              <a:buChar char="•"/>
            </a:pPr>
            <a:r>
              <a:rPr lang="en-US" sz="2000" dirty="0" smtClean="0">
                <a:latin typeface="Theinhardt Thin" charset="0"/>
                <a:ea typeface="ＭＳ Ｐゴシック" pitchFamily="34" charset="-128"/>
                <a:cs typeface="Theinhardt Thin" charset="0"/>
              </a:rPr>
              <a:t>Transport Layer defines data framing into serial lanes</a:t>
            </a:r>
          </a:p>
          <a:p>
            <a:pPr marL="285750" lvl="1" algn="just" eaLnBrk="1" hangingPunct="1">
              <a:buFont typeface="Arial" pitchFamily="34" charset="0"/>
              <a:buChar char="•"/>
            </a:pPr>
            <a:endParaRPr lang="en-US" sz="2000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marL="285750" lvl="1" algn="just" eaLnBrk="1" hangingPunct="1">
              <a:buFont typeface="Arial" pitchFamily="34" charset="0"/>
              <a:buChar char="•"/>
            </a:pPr>
            <a:r>
              <a:rPr lang="en-US" sz="2000" dirty="0" smtClean="0">
                <a:latin typeface="Theinhardt Thin" charset="0"/>
                <a:ea typeface="ＭＳ Ｐゴシック" pitchFamily="34" charset="-128"/>
                <a:cs typeface="Theinhardt Thin" charset="0"/>
              </a:rPr>
              <a:t>Link layer defines encoding, synchronization and data monitoring</a:t>
            </a:r>
          </a:p>
          <a:p>
            <a:pPr marL="285750" lvl="1" algn="just" eaLnBrk="1" hangingPunct="1">
              <a:buFont typeface="Arial" pitchFamily="34" charset="0"/>
              <a:buChar char="•"/>
            </a:pPr>
            <a:endParaRPr lang="en-US" sz="2000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marL="285750" lvl="1" algn="just" eaLnBrk="1" hangingPunct="1">
              <a:buFont typeface="Arial" pitchFamily="34" charset="0"/>
              <a:buChar char="•"/>
            </a:pPr>
            <a:r>
              <a:rPr lang="en-US" sz="2000" dirty="0" smtClean="0">
                <a:latin typeface="Theinhardt Thin" charset="0"/>
                <a:ea typeface="ＭＳ Ｐゴシック" pitchFamily="34" charset="-128"/>
                <a:cs typeface="Theinhardt Thin" charset="0"/>
              </a:rPr>
              <a:t>Physical layer defines the electrical and timing performance</a:t>
            </a:r>
          </a:p>
          <a:p>
            <a:pPr marL="285750" lvl="1" algn="just" eaLnBrk="1" hangingPunct="1">
              <a:buFont typeface="Arial" pitchFamily="34" charset="0"/>
              <a:buChar char="•"/>
            </a:pPr>
            <a:endParaRPr lang="en-US" sz="2000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marL="285750" lvl="1" algn="just" eaLnBrk="1" hangingPunct="1">
              <a:buFont typeface="Arial" pitchFamily="34" charset="0"/>
              <a:buChar char="•"/>
            </a:pPr>
            <a:r>
              <a:rPr lang="en-US" sz="2000" dirty="0" smtClean="0">
                <a:latin typeface="Theinhardt Thin" charset="0"/>
                <a:ea typeface="ＭＳ Ｐゴシック" pitchFamily="34" charset="-128"/>
                <a:cs typeface="Theinhardt Thin" charset="0"/>
              </a:rPr>
              <a:t>Deterministic latency achieved with subclasses 1, 2 and is required for known/constant latency through link</a:t>
            </a:r>
          </a:p>
          <a:p>
            <a:pPr marL="285750" lvl="1" algn="just" eaLnBrk="1" hangingPunct="1">
              <a:buFont typeface="Arial" pitchFamily="34" charset="0"/>
              <a:buChar char="•"/>
            </a:pPr>
            <a:endParaRPr lang="en-US" sz="2000" dirty="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</p:txBody>
      </p:sp>
      <p:sp>
        <p:nvSpPr>
          <p:cNvPr id="64516" name="TextBox 4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6774" y="1144682"/>
            <a:ext cx="7901025" cy="531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hlinkClick r:id="rId3"/>
              </a:rPr>
              <a:t>www.ti.com</a:t>
            </a:r>
            <a:r>
              <a:rPr lang="en-US" sz="2800" dirty="0" smtClean="0"/>
              <a:t>, select data converters</a:t>
            </a:r>
            <a:r>
              <a:rPr lang="en-US" sz="2800" smtClean="0"/>
              <a:t>, then High </a:t>
            </a:r>
            <a:r>
              <a:rPr lang="en-US" sz="2800" dirty="0" smtClean="0"/>
              <a:t>Speed ADC, then JESD204B Interface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620" y="2958353"/>
            <a:ext cx="5580063" cy="324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Original Spec</a:t>
            </a:r>
          </a:p>
        </p:txBody>
      </p:sp>
      <p:sp>
        <p:nvSpPr>
          <p:cNvPr id="37895" name="TextBox 6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 dirty="0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720839"/>
            <a:ext cx="8548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 Defines a single lane high speed serial link connected to single/multiple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/>
              <a:t>   data converters with speed up to 3.125Gbps.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3137" y="791455"/>
            <a:ext cx="6523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>
                <a:solidFill>
                  <a:srgbClr val="FF0000"/>
                </a:solidFill>
                <a:latin typeface="Calibri" pitchFamily="34" charset="0"/>
              </a:rPr>
              <a:t>JESD204 – April 2006</a:t>
            </a:r>
            <a:endParaRPr lang="en-US" sz="32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REVISIONS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latin typeface="+mj-lt"/>
              </a:rPr>
              <a:t>Revision A extends the support to multiple aligned lanes with multipoint link. Maximum supported speed is the same, 3.15Gbps.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37893" name="Title 1"/>
          <p:cNvSpPr txBox="1">
            <a:spLocks/>
          </p:cNvSpPr>
          <p:nvPr/>
        </p:nvSpPr>
        <p:spPr bwMode="auto">
          <a:xfrm>
            <a:off x="457200" y="4191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3200" dirty="0">
                <a:solidFill>
                  <a:srgbClr val="FF0000"/>
                </a:solidFill>
                <a:latin typeface="Calibri" pitchFamily="34" charset="0"/>
              </a:rPr>
              <a:t>JESD204A – April 2008</a:t>
            </a:r>
          </a:p>
        </p:txBody>
      </p:sp>
      <p:pic>
        <p:nvPicPr>
          <p:cNvPr id="378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286000"/>
            <a:ext cx="525780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5" name="TextBox 6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 dirty="0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 dirty="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6975" y="2946400"/>
            <a:ext cx="3910013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6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2533" name="Content Placeholder 2"/>
          <p:cNvSpPr txBox="1">
            <a:spLocks/>
          </p:cNvSpPr>
          <p:nvPr/>
        </p:nvSpPr>
        <p:spPr bwMode="auto">
          <a:xfrm>
            <a:off x="801770" y="922084"/>
            <a:ext cx="7851775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dirty="0">
                <a:latin typeface="+mj-lt"/>
                <a:cs typeface="MV Boli" pitchFamily="2" charset="0"/>
              </a:rPr>
              <a:t>Subclasses: 0 (backward compatible), 1, 2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dirty="0">
                <a:latin typeface="+mj-lt"/>
                <a:cs typeface="MV Boli" pitchFamily="2" charset="0"/>
              </a:rPr>
              <a:t>Support for Deterministic Latency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dirty="0">
                <a:latin typeface="+mj-lt"/>
                <a:cs typeface="MV Boli" pitchFamily="2" charset="0"/>
              </a:rPr>
              <a:t>Frame clock changed to device clock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dirty="0">
                <a:latin typeface="+mj-lt"/>
                <a:cs typeface="MV Boli" pitchFamily="2" charset="0"/>
              </a:rPr>
              <a:t>Serial lanes speeds up to 12.5Gb/s</a:t>
            </a:r>
          </a:p>
        </p:txBody>
      </p:sp>
      <p:sp>
        <p:nvSpPr>
          <p:cNvPr id="6" name="Rectangle 5"/>
          <p:cNvSpPr/>
          <p:nvPr/>
        </p:nvSpPr>
        <p:spPr>
          <a:xfrm>
            <a:off x="801770" y="221550"/>
            <a:ext cx="42105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>
                <a:solidFill>
                  <a:srgbClr val="FF0000"/>
                </a:solidFill>
                <a:latin typeface="Calibri" pitchFamily="34" charset="0"/>
              </a:rPr>
              <a:t>JESD204B – July 2011</a:t>
            </a:r>
            <a:endParaRPr lang="en-US" sz="32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Deterministic Latency: Achieved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333375" y="1047750"/>
            <a:ext cx="8467725" cy="4946650"/>
          </a:xfrm>
        </p:spPr>
        <p:txBody>
          <a:bodyPr/>
          <a:lstStyle/>
          <a:p>
            <a:pPr algn="just" eaLnBrk="1" hangingPunct="1"/>
            <a:r>
              <a:rPr lang="en-US" sz="1800" smtClean="0">
                <a:latin typeface="Theinhardt Thin" charset="0"/>
                <a:ea typeface="ＭＳ Ｐゴシック" pitchFamily="34" charset="-128"/>
                <a:cs typeface="Theinhardt Thin" charset="0"/>
              </a:rPr>
              <a:t>JESD204B achieves deterministic latency: known/constant latency</a:t>
            </a:r>
          </a:p>
          <a:p>
            <a:pPr lvl="1" algn="just" eaLnBrk="1" hangingPunct="1"/>
            <a:r>
              <a:rPr lang="en-US" sz="1600" smtClean="0">
                <a:latin typeface="Theinhardt Thin" charset="0"/>
                <a:ea typeface="ＭＳ Ｐゴシック" pitchFamily="34" charset="-128"/>
                <a:cs typeface="Theinhardt Thin" charset="0"/>
              </a:rPr>
              <a:t>Subclass 0: DL not achieved (JESD204A)</a:t>
            </a:r>
          </a:p>
          <a:p>
            <a:pPr lvl="1" algn="just" eaLnBrk="1" hangingPunct="1"/>
            <a:r>
              <a:rPr lang="en-US" sz="1600" smtClean="0">
                <a:latin typeface="Theinhardt Thin" charset="0"/>
                <a:ea typeface="ＭＳ Ｐゴシック" pitchFamily="34" charset="-128"/>
                <a:cs typeface="Theinhardt Thin" charset="0"/>
              </a:rPr>
              <a:t>Subclass 1: DL achieved using SYSREF with strict timing</a:t>
            </a:r>
          </a:p>
          <a:p>
            <a:pPr lvl="1" algn="just" eaLnBrk="1" hangingPunct="1"/>
            <a:r>
              <a:rPr lang="en-US" sz="1600" smtClean="0">
                <a:latin typeface="Theinhardt Thin" charset="0"/>
                <a:ea typeface="ＭＳ Ｐゴシック" pitchFamily="34" charset="-128"/>
                <a:cs typeface="Theinhardt Thin" charset="0"/>
              </a:rPr>
              <a:t>Subclass 2: DL achieved using SYNC~ with strict timing</a:t>
            </a:r>
          </a:p>
          <a:p>
            <a:pPr algn="just" eaLnBrk="1" hangingPunct="1"/>
            <a:endParaRPr lang="en-US" sz="1800" smtClean="0"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algn="just" eaLnBrk="1" hangingPunct="1"/>
            <a:r>
              <a:rPr lang="en-US" sz="1800" smtClean="0">
                <a:latin typeface="Theinhardt Thin" charset="0"/>
                <a:ea typeface="ＭＳ Ｐゴシック" pitchFamily="34" charset="-128"/>
                <a:cs typeface="Theinhardt Thin" charset="0"/>
              </a:rPr>
              <a:t>Deterministic Latency achieved with these architecture features</a:t>
            </a:r>
          </a:p>
          <a:p>
            <a:pPr lvl="1" algn="just" eaLnBrk="1" hangingPunct="1"/>
            <a:r>
              <a:rPr lang="en-US" sz="1600" smtClean="0">
                <a:latin typeface="Theinhardt Thin" charset="0"/>
                <a:ea typeface="ＭＳ Ｐゴシック" pitchFamily="34" charset="-128"/>
                <a:cs typeface="Theinhardt Thin" charset="0"/>
              </a:rPr>
              <a:t>SYSREF or SYNC~ are used to provide a deterministic reference phase to all devices for synchronization</a:t>
            </a:r>
          </a:p>
          <a:p>
            <a:pPr lvl="1" algn="just" eaLnBrk="1" hangingPunct="1"/>
            <a:r>
              <a:rPr lang="en-US" sz="1600" smtClean="0">
                <a:latin typeface="Theinhardt Thin" charset="0"/>
                <a:ea typeface="ＭＳ Ｐゴシック" pitchFamily="34" charset="-128"/>
                <a:cs typeface="Theinhardt Thin" charset="0"/>
              </a:rPr>
              <a:t>LMFC provides a low frequency reference to avoid frame clock phase ambiguity in the presence of link delay changes</a:t>
            </a:r>
          </a:p>
          <a:p>
            <a:pPr lvl="1" algn="just" eaLnBrk="1" hangingPunct="1"/>
            <a:r>
              <a:rPr lang="en-US" sz="1600" smtClean="0">
                <a:latin typeface="Theinhardt Thin" charset="0"/>
                <a:ea typeface="ＭＳ Ｐゴシック" pitchFamily="34" charset="-128"/>
                <a:cs typeface="Theinhardt Thin" charset="0"/>
              </a:rPr>
              <a:t>RX has an “elastic buffer” that absorbs link delay variation</a:t>
            </a:r>
          </a:p>
          <a:p>
            <a:pPr algn="just" eaLnBrk="1" hangingPunct="1"/>
            <a:endParaRPr lang="en-US" sz="1800" smtClean="0">
              <a:solidFill>
                <a:srgbClr val="FF0000"/>
              </a:solidFill>
              <a:latin typeface="Theinhardt Thin" charset="0"/>
              <a:ea typeface="ＭＳ Ｐゴシック" pitchFamily="34" charset="-128"/>
              <a:cs typeface="Theinhardt Thin" charset="0"/>
            </a:endParaRPr>
          </a:p>
          <a:p>
            <a:pPr algn="just" eaLnBrk="1" hangingPunct="1"/>
            <a:r>
              <a:rPr lang="en-US" sz="1800" smtClean="0">
                <a:solidFill>
                  <a:srgbClr val="FF0000"/>
                </a:solidFill>
                <a:latin typeface="Theinhardt Thin" charset="0"/>
                <a:ea typeface="ＭＳ Ｐゴシック" pitchFamily="34" charset="-128"/>
                <a:cs typeface="Theinhardt Thin" charset="0"/>
              </a:rPr>
              <a:t>Texas Instruments</a:t>
            </a:r>
            <a:r>
              <a:rPr lang="en-US" sz="1800" smtClean="0">
                <a:latin typeface="Theinhardt Thin" charset="0"/>
                <a:ea typeface="ＭＳ Ｐゴシック" pitchFamily="34" charset="-128"/>
                <a:cs typeface="Theinhardt Thin" charset="0"/>
              </a:rPr>
              <a:t> recommends/supports subclass 1</a:t>
            </a:r>
          </a:p>
          <a:p>
            <a:pPr lvl="1" algn="just" eaLnBrk="1" hangingPunct="1"/>
            <a:r>
              <a:rPr lang="en-US" sz="1600" smtClean="0">
                <a:latin typeface="Theinhardt Thin" charset="0"/>
                <a:ea typeface="ＭＳ Ｐゴシック" pitchFamily="34" charset="-128"/>
                <a:cs typeface="Theinhardt Thin" charset="0"/>
              </a:rPr>
              <a:t>LMFC phase easier to control with source synchronous SYSREF than with system synchronous SYNC~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Three device subclasses have been defined. Each subclass uses a different link synchronization method.</a:t>
            </a:r>
          </a:p>
          <a:p>
            <a:pPr eaLnBrk="1" hangingPunct="1"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Subclass 0: Deterministic latency not supported. Backward compatible with JESD204A. No defined method for aligning local multi-frame clocks. Uses SYNC~ signal.</a:t>
            </a:r>
          </a:p>
          <a:p>
            <a:pPr lvl="1" eaLnBrk="1" hangingPunct="1"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Subclass 1: Deterministic latency is supported. Uses SYSREF clock to align local multi-frame clocks to device clocks in both TX and RX devices. May use SYNC~ signal to initiate a lane alignment sequence.</a:t>
            </a:r>
          </a:p>
          <a:p>
            <a:pPr lvl="1" eaLnBrk="1" hangingPunct="1"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Subclass 2: Deterministic latency supported. Uses SYNC~ to align local multi-frame clocks.</a:t>
            </a:r>
          </a:p>
        </p:txBody>
      </p:sp>
      <p:sp>
        <p:nvSpPr>
          <p:cNvPr id="1024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Subclass 0, 1, 2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97FA97D-34DB-4CDE-B1CC-B5CE77B23139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JES204B Subclasses: 0</a:t>
            </a:r>
          </a:p>
        </p:txBody>
      </p:sp>
      <p:sp>
        <p:nvSpPr>
          <p:cNvPr id="23555" name="TextBox 6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3556" name="Content Placeholder 2"/>
          <p:cNvSpPr txBox="1">
            <a:spLocks/>
          </p:cNvSpPr>
          <p:nvPr/>
        </p:nvSpPr>
        <p:spPr bwMode="auto">
          <a:xfrm>
            <a:off x="560388" y="1054100"/>
            <a:ext cx="7851775" cy="517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Backward compatible with JESD204A but supports high line rates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No support for deterministic (known/constant)  latency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Supports alignment of multiple lanes/device 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Multi-device synchronization requires strict frame clock frequency and tight SYNC~ setup/hold timing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SYNC~ of subclass 0 has special timing requirements for error reporting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000" dirty="0">
                <a:latin typeface="Theinhardt Thin" charset="0"/>
              </a:rPr>
              <a:t>Mixing subclass 0 with subclass 1</a:t>
            </a:r>
            <a:r>
              <a:rPr lang="en-US" sz="2000" dirty="0" smtClean="0">
                <a:latin typeface="Theinhardt Thin" charset="0"/>
              </a:rPr>
              <a:t>, 2 </a:t>
            </a:r>
            <a:r>
              <a:rPr lang="en-US" sz="2000" dirty="0">
                <a:latin typeface="Theinhardt Thin" charset="0"/>
              </a:rPr>
              <a:t>devices requires special SYNC~ error reporting considerations</a:t>
            </a:r>
          </a:p>
          <a:p>
            <a:pPr marL="230188" indent="-230188" algn="just">
              <a:spcBef>
                <a:spcPts val="1000"/>
              </a:spcBef>
              <a:buFont typeface="Arial" pitchFamily="34" charset="0"/>
              <a:buChar char="•"/>
            </a:pPr>
            <a:endParaRPr lang="en-US" sz="2000" dirty="0">
              <a:latin typeface="Theinhardt Thi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heinhardt Medium" charset="0"/>
                <a:ea typeface="ＭＳ Ｐゴシック" pitchFamily="34" charset="-128"/>
                <a:cs typeface="Theinhardt Medium" charset="0"/>
              </a:rPr>
              <a:t>JES204B Subclasses: 0</a:t>
            </a:r>
          </a:p>
        </p:txBody>
      </p:sp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152400" y="6400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8050"/>
            <a:r>
              <a:rPr lang="en-US" b="1">
                <a:solidFill>
                  <a:srgbClr val="FFFFFF"/>
                </a:solidFill>
                <a:latin typeface="Calibri" pitchFamily="34" charset="0"/>
              </a:rPr>
              <a:t>TI Information – NDA Required</a:t>
            </a:r>
            <a:endParaRPr lang="en-US" sz="24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4580" name="Rectangle 9"/>
          <p:cNvSpPr>
            <a:spLocks noChangeArrowheads="1"/>
          </p:cNvSpPr>
          <p:nvPr/>
        </p:nvSpPr>
        <p:spPr bwMode="auto">
          <a:xfrm>
            <a:off x="2843213" y="1624013"/>
            <a:ext cx="2643187" cy="1063625"/>
          </a:xfrm>
          <a:prstGeom prst="rect">
            <a:avLst/>
          </a:prstGeom>
          <a:noFill/>
          <a:ln w="38100" algn="ctr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4400" eaLnBrk="0" hangingPunct="0"/>
            <a:endParaRPr lang="en-US" sz="2000">
              <a:latin typeface="Times New Roman" pitchFamily="18" charset="0"/>
            </a:endParaRPr>
          </a:p>
        </p:txBody>
      </p:sp>
      <p:sp>
        <p:nvSpPr>
          <p:cNvPr id="24581" name="Rectangle 10"/>
          <p:cNvSpPr>
            <a:spLocks noChangeArrowheads="1"/>
          </p:cNvSpPr>
          <p:nvPr/>
        </p:nvSpPr>
        <p:spPr bwMode="auto">
          <a:xfrm>
            <a:off x="5376863" y="4311650"/>
            <a:ext cx="609600" cy="228600"/>
          </a:xfrm>
          <a:prstGeom prst="rect">
            <a:avLst/>
          </a:prstGeom>
          <a:solidFill>
            <a:schemeClr val="bg1"/>
          </a:solidFill>
          <a:ln w="38100" algn="ctr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defTabSz="914400" eaLnBrk="0" hangingPunct="0"/>
            <a:endParaRPr lang="en-US" sz="2000">
              <a:latin typeface="Times New Roman" pitchFamily="18" charset="0"/>
            </a:endParaRPr>
          </a:p>
        </p:txBody>
      </p:sp>
      <p:sp>
        <p:nvSpPr>
          <p:cNvPr id="24582" name="Rectangle 11"/>
          <p:cNvSpPr>
            <a:spLocks noChangeArrowheads="1"/>
          </p:cNvSpPr>
          <p:nvPr/>
        </p:nvSpPr>
        <p:spPr bwMode="auto">
          <a:xfrm>
            <a:off x="2843213" y="4059238"/>
            <a:ext cx="2643187" cy="1212850"/>
          </a:xfrm>
          <a:prstGeom prst="rect">
            <a:avLst/>
          </a:prstGeom>
          <a:noFill/>
          <a:ln w="38100" algn="ctr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4400" eaLnBrk="0" hangingPunct="0"/>
            <a:endParaRPr lang="en-US" sz="2000">
              <a:latin typeface="Times New Roman" pitchFamily="18" charset="0"/>
            </a:endParaRPr>
          </a:p>
        </p:txBody>
      </p:sp>
      <p:sp>
        <p:nvSpPr>
          <p:cNvPr id="24583" name="TextBox 12"/>
          <p:cNvSpPr txBox="1">
            <a:spLocks noChangeArrowheads="1"/>
          </p:cNvSpPr>
          <p:nvPr/>
        </p:nvSpPr>
        <p:spPr bwMode="auto">
          <a:xfrm>
            <a:off x="5407025" y="3297238"/>
            <a:ext cx="762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SYNC~</a:t>
            </a:r>
          </a:p>
        </p:txBody>
      </p:sp>
      <p:sp>
        <p:nvSpPr>
          <p:cNvPr id="24584" name="TextBox 13"/>
          <p:cNvSpPr txBox="1">
            <a:spLocks noChangeArrowheads="1"/>
          </p:cNvSpPr>
          <p:nvPr/>
        </p:nvSpPr>
        <p:spPr bwMode="auto">
          <a:xfrm>
            <a:off x="3594100" y="1938338"/>
            <a:ext cx="1262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TX device</a:t>
            </a:r>
          </a:p>
        </p:txBody>
      </p:sp>
      <p:sp>
        <p:nvSpPr>
          <p:cNvPr id="24585" name="TextBox 14"/>
          <p:cNvSpPr txBox="1">
            <a:spLocks noChangeArrowheads="1"/>
          </p:cNvSpPr>
          <p:nvPr/>
        </p:nvSpPr>
        <p:spPr bwMode="auto">
          <a:xfrm>
            <a:off x="3594100" y="4511675"/>
            <a:ext cx="1287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RX device</a:t>
            </a:r>
          </a:p>
        </p:txBody>
      </p:sp>
      <p:sp>
        <p:nvSpPr>
          <p:cNvPr id="24586" name="TextBox 15"/>
          <p:cNvSpPr txBox="1">
            <a:spLocks noChangeArrowheads="1"/>
          </p:cNvSpPr>
          <p:nvPr/>
        </p:nvSpPr>
        <p:spPr bwMode="auto">
          <a:xfrm>
            <a:off x="1752600" y="2833688"/>
            <a:ext cx="1068388" cy="95408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1400" b="1"/>
          </a:p>
          <a:p>
            <a:pPr algn="ctr"/>
            <a:r>
              <a:rPr lang="en-US" sz="1400" b="1"/>
              <a:t>Clock </a:t>
            </a:r>
          </a:p>
          <a:p>
            <a:pPr algn="ctr"/>
            <a:r>
              <a:rPr lang="en-US" sz="1400" b="1"/>
              <a:t>Source</a:t>
            </a:r>
          </a:p>
          <a:p>
            <a:pPr algn="ctr"/>
            <a:endParaRPr lang="en-US" sz="1400" b="1"/>
          </a:p>
        </p:txBody>
      </p:sp>
      <p:cxnSp>
        <p:nvCxnSpPr>
          <p:cNvPr id="24587" name="Straight Connector 16"/>
          <p:cNvCxnSpPr>
            <a:cxnSpLocks noChangeShapeType="1"/>
          </p:cNvCxnSpPr>
          <p:nvPr/>
        </p:nvCxnSpPr>
        <p:spPr bwMode="auto">
          <a:xfrm>
            <a:off x="2820988" y="3068638"/>
            <a:ext cx="914400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 type="none" w="sm" len="sm"/>
            <a:tailEnd type="none" w="sm" len="sm"/>
          </a:ln>
        </p:spPr>
      </p:cxnSp>
      <p:cxnSp>
        <p:nvCxnSpPr>
          <p:cNvPr id="24588" name="Straight Arrow Connector 17"/>
          <p:cNvCxnSpPr>
            <a:cxnSpLocks noChangeShapeType="1"/>
          </p:cNvCxnSpPr>
          <p:nvPr/>
        </p:nvCxnSpPr>
        <p:spPr bwMode="auto">
          <a:xfrm rot="5400000" flipH="1" flipV="1">
            <a:off x="3543300" y="2878138"/>
            <a:ext cx="382587" cy="1588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 type="none" w="sm" len="sm"/>
            <a:tailEnd type="triangle" w="lg" len="med"/>
          </a:ln>
        </p:spPr>
      </p:cxnSp>
      <p:cxnSp>
        <p:nvCxnSpPr>
          <p:cNvPr id="24589" name="Straight Connector 20"/>
          <p:cNvCxnSpPr>
            <a:cxnSpLocks noChangeShapeType="1"/>
          </p:cNvCxnSpPr>
          <p:nvPr/>
        </p:nvCxnSpPr>
        <p:spPr bwMode="auto">
          <a:xfrm>
            <a:off x="2820988" y="3525838"/>
            <a:ext cx="914400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 type="none" w="sm" len="sm"/>
            <a:tailEnd type="none" w="sm" len="sm"/>
          </a:ln>
        </p:spPr>
      </p:cxnSp>
      <p:cxnSp>
        <p:nvCxnSpPr>
          <p:cNvPr id="24590" name="Straight Arrow Connector 21"/>
          <p:cNvCxnSpPr>
            <a:cxnSpLocks noChangeShapeType="1"/>
          </p:cNvCxnSpPr>
          <p:nvPr/>
        </p:nvCxnSpPr>
        <p:spPr bwMode="auto">
          <a:xfrm rot="5400000">
            <a:off x="3467894" y="3793331"/>
            <a:ext cx="533400" cy="1588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 type="none" w="sm" len="sm"/>
            <a:tailEnd type="triangle" w="lg" len="med"/>
          </a:ln>
        </p:spPr>
      </p:cxnSp>
      <p:cxnSp>
        <p:nvCxnSpPr>
          <p:cNvPr id="24591" name="Straight Connector 24"/>
          <p:cNvCxnSpPr>
            <a:cxnSpLocks noChangeShapeType="1"/>
          </p:cNvCxnSpPr>
          <p:nvPr/>
        </p:nvCxnSpPr>
        <p:spPr bwMode="auto">
          <a:xfrm>
            <a:off x="6153150" y="1854200"/>
            <a:ext cx="0" cy="311150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sp>
        <p:nvSpPr>
          <p:cNvPr id="24592" name="TextBox 25"/>
          <p:cNvSpPr txBox="1">
            <a:spLocks noChangeArrowheads="1"/>
          </p:cNvSpPr>
          <p:nvPr/>
        </p:nvSpPr>
        <p:spPr bwMode="auto">
          <a:xfrm>
            <a:off x="2795588" y="2776538"/>
            <a:ext cx="14478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/>
              <a:t>Frame Clock</a:t>
            </a:r>
          </a:p>
        </p:txBody>
      </p:sp>
      <p:sp>
        <p:nvSpPr>
          <p:cNvPr id="24593" name="TextBox 26"/>
          <p:cNvSpPr txBox="1">
            <a:spLocks noChangeArrowheads="1"/>
          </p:cNvSpPr>
          <p:nvPr/>
        </p:nvSpPr>
        <p:spPr bwMode="auto">
          <a:xfrm>
            <a:off x="2790825" y="3562350"/>
            <a:ext cx="14478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/>
              <a:t>Frame Clock</a:t>
            </a:r>
          </a:p>
        </p:txBody>
      </p:sp>
      <p:cxnSp>
        <p:nvCxnSpPr>
          <p:cNvPr id="24594" name="Straight Connector 33"/>
          <p:cNvCxnSpPr>
            <a:cxnSpLocks noChangeShapeType="1"/>
          </p:cNvCxnSpPr>
          <p:nvPr/>
        </p:nvCxnSpPr>
        <p:spPr bwMode="auto">
          <a:xfrm flipH="1">
            <a:off x="6000750" y="2122488"/>
            <a:ext cx="6350" cy="2573337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 type="none" w="sm" len="sm"/>
            <a:tailEnd type="none" w="sm" len="sm"/>
          </a:ln>
        </p:spPr>
      </p:cxnSp>
      <p:sp>
        <p:nvSpPr>
          <p:cNvPr id="24595" name="Rectangle 34"/>
          <p:cNvSpPr>
            <a:spLocks noChangeArrowheads="1"/>
          </p:cNvSpPr>
          <p:nvPr/>
        </p:nvSpPr>
        <p:spPr bwMode="auto">
          <a:xfrm>
            <a:off x="6199188" y="4351338"/>
            <a:ext cx="609600" cy="228600"/>
          </a:xfrm>
          <a:prstGeom prst="rect">
            <a:avLst/>
          </a:prstGeom>
          <a:solidFill>
            <a:schemeClr val="bg1"/>
          </a:solidFill>
          <a:ln w="38100" algn="ctr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defTabSz="914400" eaLnBrk="0" hangingPunct="0"/>
            <a:endParaRPr lang="en-US" sz="2000">
              <a:latin typeface="Times New Roman" pitchFamily="18" charset="0"/>
            </a:endParaRPr>
          </a:p>
        </p:txBody>
      </p:sp>
      <p:sp>
        <p:nvSpPr>
          <p:cNvPr id="24596" name="TextBox 35"/>
          <p:cNvSpPr txBox="1">
            <a:spLocks noChangeArrowheads="1"/>
          </p:cNvSpPr>
          <p:nvPr/>
        </p:nvSpPr>
        <p:spPr bwMode="auto">
          <a:xfrm>
            <a:off x="6159500" y="3305175"/>
            <a:ext cx="7620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Data</a:t>
            </a:r>
          </a:p>
        </p:txBody>
      </p:sp>
      <p:cxnSp>
        <p:nvCxnSpPr>
          <p:cNvPr id="24597" name="Straight Connector 36"/>
          <p:cNvCxnSpPr>
            <a:cxnSpLocks noChangeShapeType="1"/>
          </p:cNvCxnSpPr>
          <p:nvPr/>
        </p:nvCxnSpPr>
        <p:spPr bwMode="auto">
          <a:xfrm>
            <a:off x="5468938" y="4965700"/>
            <a:ext cx="690562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triangle" w="lg" len="med"/>
            <a:tailEnd type="none" w="sm" len="sm"/>
          </a:ln>
        </p:spPr>
      </p:cxnSp>
      <p:cxnSp>
        <p:nvCxnSpPr>
          <p:cNvPr id="24598" name="Straight Connector 37"/>
          <p:cNvCxnSpPr>
            <a:cxnSpLocks noChangeShapeType="1"/>
          </p:cNvCxnSpPr>
          <p:nvPr/>
        </p:nvCxnSpPr>
        <p:spPr bwMode="auto">
          <a:xfrm>
            <a:off x="5507038" y="2122488"/>
            <a:ext cx="500062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 type="triangle" w="lg" len="med"/>
            <a:tailEnd type="none" w="sm" len="sm"/>
          </a:ln>
        </p:spPr>
      </p:cxnSp>
      <p:cxnSp>
        <p:nvCxnSpPr>
          <p:cNvPr id="24599" name="Straight Connector 38"/>
          <p:cNvCxnSpPr>
            <a:cxnSpLocks noChangeShapeType="1"/>
          </p:cNvCxnSpPr>
          <p:nvPr/>
        </p:nvCxnSpPr>
        <p:spPr bwMode="auto">
          <a:xfrm flipH="1">
            <a:off x="5507038" y="1854200"/>
            <a:ext cx="652462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24600" name="Straight Connector 43"/>
          <p:cNvCxnSpPr>
            <a:cxnSpLocks noChangeShapeType="1"/>
          </p:cNvCxnSpPr>
          <p:nvPr/>
        </p:nvCxnSpPr>
        <p:spPr bwMode="auto">
          <a:xfrm>
            <a:off x="5507038" y="4695825"/>
            <a:ext cx="500062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 type="none" w="sm" len="sm"/>
            <a:tailEnd type="none" w="sm" len="sm"/>
          </a:ln>
        </p:spPr>
      </p:cxnSp>
      <p:sp>
        <p:nvSpPr>
          <p:cNvPr id="24601" name="TextBox 31"/>
          <p:cNvSpPr txBox="1">
            <a:spLocks noChangeArrowheads="1"/>
          </p:cNvSpPr>
          <p:nvPr/>
        </p:nvSpPr>
        <p:spPr bwMode="auto">
          <a:xfrm>
            <a:off x="3198813" y="5381625"/>
            <a:ext cx="2033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rgbClr val="FF0000"/>
                </a:solidFill>
              </a:rPr>
              <a:t>Critical Timing Path for: Synchronization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I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Settings\yhmrk03\Local Settings\Temporary Internet Files\OLKAB\arrow_template_4-3.pot</Template>
  <TotalTime>7692</TotalTime>
  <Words>736</Words>
  <Application>Microsoft Office PowerPoint</Application>
  <PresentationFormat>On-screen Show (4:3)</PresentationFormat>
  <Paragraphs>133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1_TI</vt:lpstr>
      <vt:lpstr>JESD204B Subclass Overview     </vt:lpstr>
      <vt:lpstr>www.ti.com, select data converters, then High Speed ADC, then JESD204B Interface</vt:lpstr>
      <vt:lpstr>Original Spec</vt:lpstr>
      <vt:lpstr>REVISIONS</vt:lpstr>
      <vt:lpstr>PowerPoint Presentation</vt:lpstr>
      <vt:lpstr>Deterministic Latency: Achieved</vt:lpstr>
      <vt:lpstr>Subclass 0, 1, 2</vt:lpstr>
      <vt:lpstr>JES204B Subclasses: 0</vt:lpstr>
      <vt:lpstr>JES204B Subclasses: 0</vt:lpstr>
      <vt:lpstr>JES204B Subclasses: 1</vt:lpstr>
      <vt:lpstr>Clocking Scheme - Subclass 1</vt:lpstr>
      <vt:lpstr>JES204B Subclasses: 2</vt:lpstr>
      <vt:lpstr>Clocking Scheme – Subclass 2</vt:lpstr>
      <vt:lpstr>Summary</vt:lpstr>
    </vt:vector>
  </TitlesOfParts>
  <Company>Arrow Electronics,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the Title of the Presentation</dc:title>
  <dc:creator>DSG Engineering</dc:creator>
  <cp:lastModifiedBy>a0181823</cp:lastModifiedBy>
  <cp:revision>394</cp:revision>
  <dcterms:created xsi:type="dcterms:W3CDTF">2013-02-19T23:36:04Z</dcterms:created>
  <dcterms:modified xsi:type="dcterms:W3CDTF">2020-02-06T18:49:42Z</dcterms:modified>
</cp:coreProperties>
</file>