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77" r:id="rId2"/>
    <p:sldId id="378" r:id="rId3"/>
    <p:sldId id="379" r:id="rId4"/>
    <p:sldId id="380" r:id="rId5"/>
    <p:sldId id="381" r:id="rId6"/>
    <p:sldId id="382" r:id="rId7"/>
    <p:sldId id="383" r:id="rId8"/>
    <p:sldId id="384" r:id="rId9"/>
    <p:sldId id="385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ito-hiroyuki-xk@ynu.jp" initials="shx" lastIdx="1" clrIdx="0">
    <p:extLst>
      <p:ext uri="{19B8F6BF-5375-455C-9EA6-DF929625EA0E}">
        <p15:presenceInfo xmlns:p15="http://schemas.microsoft.com/office/powerpoint/2012/main" userId="saito-hiroyuki-xk@ynu.j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84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70393-1CC1-4B98-A533-71B6C4A68FB2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E4EFD9-0A2D-448D-AC99-F647AED445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949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E2E5A2-088A-43E6-BF04-0EEBE817B395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9433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E2E5A2-088A-43E6-BF04-0EEBE817B395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3795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E2E5A2-088A-43E6-BF04-0EEBE817B395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9433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E2E5A2-088A-43E6-BF04-0EEBE817B395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3795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3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D4D2-1B21-4895-BCCC-D54238856246}" type="datetime1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B49F-CD70-4581-A6DC-067163B3F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8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7958A-1729-415C-8980-5FFFC5C27009}" type="datetime1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B49F-CD70-4581-A6DC-067163B3F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301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ED2B-24C4-413A-A68C-D9ABB4CF066B}" type="datetime1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B49F-CD70-4581-A6DC-067163B3F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22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B0D6-8459-4C01-984B-7DCA7DEFEC88}" type="datetime1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B49F-CD70-4581-A6DC-067163B3F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84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7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9758F-9496-4E3E-A468-D8164C2CAE57}" type="datetime1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B49F-CD70-4581-A6DC-067163B3F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29938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65A5-1BAA-4F42-9A2D-A1B4CCFD14CC}" type="datetime1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B49F-CD70-4581-A6DC-067163B3F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511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EEA5-B484-4B19-9807-EF71B1F0D38D}" type="datetime1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B49F-CD70-4581-A6DC-067163B3F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640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7828"/>
            <a:ext cx="10972800" cy="990600"/>
          </a:xfrm>
        </p:spPr>
        <p:txBody>
          <a:bodyPr/>
          <a:lstStyle>
            <a:lvl1pPr marL="571500" indent="-571500">
              <a:buFont typeface="Arial" panose="020B0604020202020204" pitchFamily="34" charset="0"/>
              <a:buChar char="•"/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EAEB-FB85-45FD-A8D3-F5BFB7BAD516}" type="datetime1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769600" y="182880"/>
            <a:ext cx="1422400" cy="329184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fld id="{1D0FB49F-CD70-4581-A6DC-067163B3F05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8323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FFD6-4751-46B9-85B7-540598937383}" type="datetime1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B49F-CD70-4581-A6DC-067163B3F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632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5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B166-10FC-467E-952A-6CE2592BCC09}" type="datetime1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B49F-CD70-4581-A6DC-067163B3F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3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1212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CEC7-DA08-431C-A544-55158BECA558}" type="datetime1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B49F-CD70-4581-A6DC-067163B3F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992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1884"/>
            <a:ext cx="12192000" cy="7229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  <a:highlight>
                <a:srgbClr val="00FF00"/>
              </a:highligh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B35DAF5-66A0-413D-B233-569E9C1E686D}" type="datetime1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52989" y="98866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fld id="{1D0FB49F-CD70-4581-A6DC-067163B3F053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78B6D72-B406-4A68-B828-2AD8E8A63052}"/>
              </a:ext>
            </a:extLst>
          </p:cNvPr>
          <p:cNvSpPr/>
          <p:nvPr userDrawn="1"/>
        </p:nvSpPr>
        <p:spPr>
          <a:xfrm>
            <a:off x="0" y="6553200"/>
            <a:ext cx="12192000" cy="29834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E25CBE5-E91C-45B5-A124-15B41E6B6E8F}"/>
              </a:ext>
            </a:extLst>
          </p:cNvPr>
          <p:cNvSpPr txBox="1"/>
          <p:nvPr userDrawn="1"/>
        </p:nvSpPr>
        <p:spPr>
          <a:xfrm>
            <a:off x="1704813" y="6533652"/>
            <a:ext cx="10580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Yokohama National Univ. Arai lab. Graduate School of </a:t>
            </a:r>
            <a:r>
              <a:rPr kumimoji="1" lang="en-US" altLang="ja-JP" sz="160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Enginnering</a:t>
            </a:r>
            <a:r>
              <a:rPr kumimoji="1"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 Science</a:t>
            </a:r>
            <a:endParaRPr kumimoji="1" lang="ja-JP" alt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62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89A999-AE52-49E5-9D36-07E2B7FB8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Sampling procedure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5E1A1C7-4971-4EAA-A965-6BDB20BE2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B49F-CD70-4581-A6DC-067163B3F053}" type="slidenum">
              <a:rPr lang="ja-JP" altLang="en-US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pPr/>
              <a:t>1</a:t>
            </a:fld>
            <a:endParaRPr lang="ja-JP" altLang="en-US">
              <a:solidFill>
                <a:prstClr val="black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440855A8-4890-4597-829C-B23D66A92855}"/>
              </a:ext>
            </a:extLst>
          </p:cNvPr>
          <p:cNvSpPr txBox="1"/>
          <p:nvPr/>
        </p:nvSpPr>
        <p:spPr>
          <a:xfrm>
            <a:off x="1883153" y="915488"/>
            <a:ext cx="4528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Single Channel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　</a:t>
            </a:r>
          </a:p>
        </p:txBody>
      </p: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4161DABF-378A-46BC-9481-C06E1420B780}"/>
              </a:ext>
            </a:extLst>
          </p:cNvPr>
          <p:cNvGrpSpPr/>
          <p:nvPr/>
        </p:nvGrpSpPr>
        <p:grpSpPr>
          <a:xfrm>
            <a:off x="3241112" y="1690140"/>
            <a:ext cx="3700346" cy="1738860"/>
            <a:chOff x="595883" y="1349916"/>
            <a:chExt cx="3700346" cy="1738860"/>
          </a:xfrm>
        </p:grpSpPr>
        <p:grpSp>
          <p:nvGrpSpPr>
            <p:cNvPr id="81" name="グループ化 80">
              <a:extLst>
                <a:ext uri="{FF2B5EF4-FFF2-40B4-BE49-F238E27FC236}">
                  <a16:creationId xmlns:a16="http://schemas.microsoft.com/office/drawing/2014/main" id="{8C0A5B18-DB07-40ED-915A-0EE043F384E9}"/>
                </a:ext>
              </a:extLst>
            </p:cNvPr>
            <p:cNvGrpSpPr/>
            <p:nvPr/>
          </p:nvGrpSpPr>
          <p:grpSpPr>
            <a:xfrm>
              <a:off x="595883" y="1349916"/>
              <a:ext cx="3040380" cy="1738860"/>
              <a:chOff x="760475" y="1406478"/>
              <a:chExt cx="3040380" cy="1738860"/>
            </a:xfrm>
          </p:grpSpPr>
          <p:sp>
            <p:nvSpPr>
              <p:cNvPr id="76" name="正方形/長方形 75">
                <a:extLst>
                  <a:ext uri="{FF2B5EF4-FFF2-40B4-BE49-F238E27FC236}">
                    <a16:creationId xmlns:a16="http://schemas.microsoft.com/office/drawing/2014/main" id="{752B773C-3C48-4934-AC4D-026A1B1BE415}"/>
                  </a:ext>
                </a:extLst>
              </p:cNvPr>
              <p:cNvSpPr/>
              <p:nvPr/>
            </p:nvSpPr>
            <p:spPr>
              <a:xfrm>
                <a:off x="2721863" y="2177217"/>
                <a:ext cx="996696" cy="61036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>
                    <a:solidFill>
                      <a:prstClr val="black"/>
                    </a:solidFill>
                    <a:latin typeface="Arial"/>
                    <a:ea typeface="ＭＳ Ｐゴシック" panose="020B0600070205080204" pitchFamily="50" charset="-128"/>
                  </a:rPr>
                  <a:t>ADC</a:t>
                </a:r>
                <a:endParaRPr lang="ja-JP" altLang="en-US" dirty="0">
                  <a:solidFill>
                    <a:prstClr val="black"/>
                  </a:solidFill>
                  <a:latin typeface="Arial"/>
                  <a:ea typeface="ＭＳ Ｐゴシック" panose="020B0600070205080204" pitchFamily="50" charset="-128"/>
                </a:endParaRPr>
              </a:p>
            </p:txBody>
          </p:sp>
          <p:cxnSp>
            <p:nvCxnSpPr>
              <p:cNvPr id="77" name="直線矢印コネクタ 76">
                <a:extLst>
                  <a:ext uri="{FF2B5EF4-FFF2-40B4-BE49-F238E27FC236}">
                    <a16:creationId xmlns:a16="http://schemas.microsoft.com/office/drawing/2014/main" id="{DBB34FC9-519E-41BA-8613-3160367E23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57171" y="2482398"/>
                <a:ext cx="95097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5B23A43E-6936-4D29-BAFA-8FC9CD4FC8B8}"/>
                  </a:ext>
                </a:extLst>
              </p:cNvPr>
              <p:cNvSpPr txBox="1"/>
              <p:nvPr/>
            </p:nvSpPr>
            <p:spPr>
              <a:xfrm>
                <a:off x="1837181" y="1406478"/>
                <a:ext cx="88468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solidFill>
                      <a:prstClr val="black"/>
                    </a:solidFill>
                    <a:latin typeface="Arial"/>
                    <a:ea typeface="ＭＳ Ｐゴシック" panose="020B0600070205080204" pitchFamily="50" charset="-128"/>
                  </a:rPr>
                  <a:t>Input</a:t>
                </a:r>
              </a:p>
              <a:p>
                <a:r>
                  <a:rPr lang="en-US" altLang="ja-JP" dirty="0">
                    <a:solidFill>
                      <a:prstClr val="black"/>
                    </a:solidFill>
                    <a:latin typeface="Arial"/>
                    <a:ea typeface="ＭＳ Ｐゴシック" panose="020B0600070205080204" pitchFamily="50" charset="-128"/>
                  </a:rPr>
                  <a:t>Signal </a:t>
                </a:r>
              </a:p>
              <a:p>
                <a:r>
                  <a:rPr lang="en-US" altLang="ja-JP" dirty="0">
                    <a:solidFill>
                      <a:prstClr val="black"/>
                    </a:solidFill>
                    <a:latin typeface="Arial"/>
                    <a:ea typeface="ＭＳ Ｐゴシック" panose="020B0600070205080204" pitchFamily="50" charset="-128"/>
                  </a:rPr>
                  <a:t>(fc)</a:t>
                </a:r>
                <a:endParaRPr lang="ja-JP" altLang="en-US" dirty="0">
                  <a:solidFill>
                    <a:prstClr val="black"/>
                  </a:solidFill>
                  <a:latin typeface="Arial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79" name="正方形/長方形 78">
                <a:extLst>
                  <a:ext uri="{FF2B5EF4-FFF2-40B4-BE49-F238E27FC236}">
                    <a16:creationId xmlns:a16="http://schemas.microsoft.com/office/drawing/2014/main" id="{5A5F98B8-A997-4C85-8816-2464C49985F3}"/>
                  </a:ext>
                </a:extLst>
              </p:cNvPr>
              <p:cNvSpPr/>
              <p:nvPr/>
            </p:nvSpPr>
            <p:spPr>
              <a:xfrm>
                <a:off x="760475" y="2177217"/>
                <a:ext cx="996696" cy="61036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>
                    <a:solidFill>
                      <a:prstClr val="black"/>
                    </a:solidFill>
                    <a:latin typeface="Arial"/>
                    <a:ea typeface="ＭＳ Ｐゴシック" panose="020B0600070205080204" pitchFamily="50" charset="-128"/>
                  </a:rPr>
                  <a:t>SG</a:t>
                </a:r>
                <a:endParaRPr lang="ja-JP" altLang="en-US">
                  <a:solidFill>
                    <a:prstClr val="black"/>
                  </a:solidFill>
                  <a:latin typeface="Arial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C087C3AC-A930-416A-82B2-E7858F5F8411}"/>
                  </a:ext>
                </a:extLst>
              </p:cNvPr>
              <p:cNvSpPr txBox="1"/>
              <p:nvPr/>
            </p:nvSpPr>
            <p:spPr>
              <a:xfrm>
                <a:off x="3060191" y="2776006"/>
                <a:ext cx="7406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solidFill>
                      <a:prstClr val="black"/>
                    </a:solidFill>
                    <a:latin typeface="Arial"/>
                    <a:ea typeface="ＭＳ Ｐゴシック" panose="020B0600070205080204" pitchFamily="50" charset="-128"/>
                  </a:rPr>
                  <a:t>fs</a:t>
                </a:r>
                <a:endParaRPr lang="ja-JP" altLang="en-US" dirty="0">
                  <a:solidFill>
                    <a:prstClr val="black"/>
                  </a:solidFill>
                  <a:latin typeface="Arial"/>
                  <a:ea typeface="ＭＳ Ｐゴシック" panose="020B0600070205080204" pitchFamily="50" charset="-128"/>
                </a:endParaRPr>
              </a:p>
            </p:txBody>
          </p:sp>
        </p:grpSp>
        <p:cxnSp>
          <p:nvCxnSpPr>
            <p:cNvPr id="84" name="直線矢印コネクタ 83">
              <a:extLst>
                <a:ext uri="{FF2B5EF4-FFF2-40B4-BE49-F238E27FC236}">
                  <a16:creationId xmlns:a16="http://schemas.microsoft.com/office/drawing/2014/main" id="{80D32C84-4EA4-4B20-809B-C69F79E7891A}"/>
                </a:ext>
              </a:extLst>
            </p:cNvPr>
            <p:cNvCxnSpPr>
              <a:cxnSpLocks/>
            </p:cNvCxnSpPr>
            <p:nvPr/>
          </p:nvCxnSpPr>
          <p:spPr>
            <a:xfrm>
              <a:off x="3553967" y="2425836"/>
              <a:ext cx="742262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E7C0D673-F32C-4F24-9526-0353F062D737}"/>
              </a:ext>
            </a:extLst>
          </p:cNvPr>
          <p:cNvSpPr txBox="1"/>
          <p:nvPr/>
        </p:nvSpPr>
        <p:spPr>
          <a:xfrm>
            <a:off x="6966348" y="2422551"/>
            <a:ext cx="2263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Real Sampled Data</a:t>
            </a:r>
          </a:p>
          <a:p>
            <a:pPr algn="ctr"/>
            <a:r>
              <a:rPr lang="en-US" altLang="ja-JP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S(n)</a:t>
            </a:r>
            <a:endParaRPr lang="ja-JP" altLang="en-US" dirty="0">
              <a:solidFill>
                <a:prstClr val="black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5D30D99A-4AFE-4557-BADD-FF8CD087B5FE}"/>
              </a:ext>
            </a:extLst>
          </p:cNvPr>
          <p:cNvSpPr txBox="1"/>
          <p:nvPr/>
        </p:nvSpPr>
        <p:spPr>
          <a:xfrm>
            <a:off x="2237378" y="3783276"/>
            <a:ext cx="719110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Input a sine wave from SG</a:t>
            </a:r>
            <a:endParaRPr lang="en-US" altLang="ja-JP" dirty="0">
              <a:solidFill>
                <a:prstClr val="black"/>
              </a:solidFill>
              <a:latin typeface="Arial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↓</a:t>
            </a:r>
            <a:endParaRPr lang="en-US" altLang="ja-JP" dirty="0">
              <a:solidFill>
                <a:prstClr val="black"/>
              </a:solidFill>
              <a:latin typeface="Arial"/>
              <a:ea typeface="ＭＳ Ｐゴシック" panose="020B0600070205080204" pitchFamily="50" charset="-128"/>
            </a:endParaRPr>
          </a:p>
          <a:p>
            <a:pPr algn="ctr"/>
            <a:r>
              <a:rPr lang="en-US" altLang="ja-JP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Sampling at sampling frequency fs with ADC12DJ3200EVM</a:t>
            </a:r>
          </a:p>
          <a:p>
            <a:pPr algn="ctr"/>
            <a:r>
              <a:rPr lang="ja-JP" altLang="en-US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↓</a:t>
            </a:r>
            <a:endParaRPr lang="en-US" altLang="ja-JP" dirty="0">
              <a:solidFill>
                <a:prstClr val="black"/>
              </a:solidFill>
              <a:latin typeface="Arial"/>
              <a:ea typeface="ＭＳ Ｐゴシック" panose="020B0600070205080204" pitchFamily="50" charset="-128"/>
            </a:endParaRPr>
          </a:p>
          <a:p>
            <a:pPr algn="ctr"/>
            <a:r>
              <a:rPr lang="en-US" altLang="ja-JP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Save the data with the HSDC Pro GUI.</a:t>
            </a:r>
            <a:endParaRPr lang="ja-JP" altLang="en-US" dirty="0">
              <a:solidFill>
                <a:prstClr val="black"/>
              </a:solidFill>
              <a:latin typeface="Arial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5335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89157E-1BE2-45DC-8703-813EB63CC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Single Channel IQ Modulation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E82DD52-5BC1-44A8-AE44-D329BDA6F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B49F-CD70-4581-A6DC-067163B3F053}" type="slidenum">
              <a:rPr lang="ja-JP" altLang="en-US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pPr/>
              <a:t>2</a:t>
            </a:fld>
            <a:endParaRPr lang="ja-JP" altLang="en-US">
              <a:solidFill>
                <a:prstClr val="black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C58A103-DAC1-482F-96FF-CE26CD70D9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0333" y="1201284"/>
            <a:ext cx="2999304" cy="2249479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018DF481-8CD4-4C2E-B0BA-5B9854FB9A0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477" r="7467" b="1200"/>
          <a:stretch/>
        </p:blipFill>
        <p:spPr>
          <a:xfrm>
            <a:off x="1869376" y="3765750"/>
            <a:ext cx="2966480" cy="2496307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9FC3EADD-1383-4F6E-BEAA-CF51E10FAF6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958" r="8659"/>
          <a:stretch/>
        </p:blipFill>
        <p:spPr>
          <a:xfrm>
            <a:off x="5108230" y="3812047"/>
            <a:ext cx="2736464" cy="240371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32D0C04E-E402-4063-90AC-40CABBD53E3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70680" y="3812048"/>
            <a:ext cx="2351944" cy="232877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D6C8FDED-67E3-498A-A055-E48E7F9A13A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12497" y="1847352"/>
            <a:ext cx="6386039" cy="867520"/>
          </a:xfrm>
          <a:prstGeom prst="rect">
            <a:avLst/>
          </a:prstGeom>
        </p:spPr>
      </p:pic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3C2E14E7-F169-40C0-96F0-9C6F878ADB69}"/>
              </a:ext>
            </a:extLst>
          </p:cNvPr>
          <p:cNvSpPr/>
          <p:nvPr/>
        </p:nvSpPr>
        <p:spPr>
          <a:xfrm>
            <a:off x="5016231" y="3429001"/>
            <a:ext cx="5421491" cy="29426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AF63C141-CC83-42BE-9D3F-63CBB572AA69}"/>
              </a:ext>
            </a:extLst>
          </p:cNvPr>
          <p:cNvCxnSpPr>
            <a:cxnSpLocks/>
          </p:cNvCxnSpPr>
          <p:nvPr/>
        </p:nvCxnSpPr>
        <p:spPr>
          <a:xfrm flipV="1">
            <a:off x="8337923" y="2813373"/>
            <a:ext cx="1331302" cy="625824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F0A0BE8E-DA89-49AC-B514-727780BB2FA7}"/>
              </a:ext>
            </a:extLst>
          </p:cNvPr>
          <p:cNvSpPr/>
          <p:nvPr/>
        </p:nvSpPr>
        <p:spPr>
          <a:xfrm>
            <a:off x="1754279" y="3560323"/>
            <a:ext cx="3146854" cy="281129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110134E4-A105-4871-BE59-98FCB8EEBA1D}"/>
              </a:ext>
            </a:extLst>
          </p:cNvPr>
          <p:cNvSpPr/>
          <p:nvPr/>
        </p:nvSpPr>
        <p:spPr>
          <a:xfrm>
            <a:off x="6017095" y="1738354"/>
            <a:ext cx="2160624" cy="101176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7B8043E1-267C-465D-AF15-0792A3F2DA01}"/>
              </a:ext>
            </a:extLst>
          </p:cNvPr>
          <p:cNvSpPr/>
          <p:nvPr/>
        </p:nvSpPr>
        <p:spPr>
          <a:xfrm>
            <a:off x="9669226" y="1629957"/>
            <a:ext cx="892717" cy="13023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8AAE729F-0749-4D4D-AC89-859FE6EC2A36}"/>
              </a:ext>
            </a:extLst>
          </p:cNvPr>
          <p:cNvSpPr/>
          <p:nvPr/>
        </p:nvSpPr>
        <p:spPr>
          <a:xfrm>
            <a:off x="1659108" y="1182222"/>
            <a:ext cx="2744280" cy="231753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3E661E86-B732-4D4C-BEA7-BABDAF85D7EE}"/>
              </a:ext>
            </a:extLst>
          </p:cNvPr>
          <p:cNvSpPr/>
          <p:nvPr/>
        </p:nvSpPr>
        <p:spPr>
          <a:xfrm>
            <a:off x="4570887" y="2032946"/>
            <a:ext cx="578254" cy="42257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E2B01A5-A139-42D9-9E8E-D7416034D312}"/>
              </a:ext>
            </a:extLst>
          </p:cNvPr>
          <p:cNvSpPr txBox="1"/>
          <p:nvPr/>
        </p:nvSpPr>
        <p:spPr>
          <a:xfrm>
            <a:off x="1754279" y="806032"/>
            <a:ext cx="478600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fs = 3.2GHz, fc = 4.0GHz</a:t>
            </a:r>
            <a:endParaRPr lang="ja-JP" altLang="en-US" sz="2000" dirty="0">
              <a:solidFill>
                <a:prstClr val="black"/>
              </a:solidFill>
              <a:latin typeface="Arial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7454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89A999-AE52-49E5-9D36-07E2B7FB8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Sampling procedure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5E1A1C7-4971-4EAA-A965-6BDB20BE2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B49F-CD70-4581-A6DC-067163B3F053}" type="slidenum">
              <a:rPr lang="ja-JP" altLang="en-US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pPr/>
              <a:t>3</a:t>
            </a:fld>
            <a:endParaRPr lang="ja-JP" altLang="en-US">
              <a:solidFill>
                <a:prstClr val="black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440855A8-4890-4597-829C-B23D66A92855}"/>
              </a:ext>
            </a:extLst>
          </p:cNvPr>
          <p:cNvSpPr txBox="1"/>
          <p:nvPr/>
        </p:nvSpPr>
        <p:spPr>
          <a:xfrm>
            <a:off x="388108" y="1029511"/>
            <a:ext cx="4528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Single Channel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　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9024FD85-709E-47A8-82EB-66F284293982}"/>
              </a:ext>
            </a:extLst>
          </p:cNvPr>
          <p:cNvGrpSpPr/>
          <p:nvPr/>
        </p:nvGrpSpPr>
        <p:grpSpPr>
          <a:xfrm>
            <a:off x="1055566" y="1577726"/>
            <a:ext cx="5988562" cy="1738860"/>
            <a:chOff x="1717112" y="1690140"/>
            <a:chExt cx="5988562" cy="1738860"/>
          </a:xfrm>
        </p:grpSpPr>
        <p:grpSp>
          <p:nvGrpSpPr>
            <p:cNvPr id="87" name="グループ化 86">
              <a:extLst>
                <a:ext uri="{FF2B5EF4-FFF2-40B4-BE49-F238E27FC236}">
                  <a16:creationId xmlns:a16="http://schemas.microsoft.com/office/drawing/2014/main" id="{4161DABF-378A-46BC-9481-C06E1420B780}"/>
                </a:ext>
              </a:extLst>
            </p:cNvPr>
            <p:cNvGrpSpPr/>
            <p:nvPr/>
          </p:nvGrpSpPr>
          <p:grpSpPr>
            <a:xfrm>
              <a:off x="1717112" y="1690140"/>
              <a:ext cx="3700346" cy="1738860"/>
              <a:chOff x="595883" y="1349916"/>
              <a:chExt cx="3700346" cy="1738860"/>
            </a:xfrm>
          </p:grpSpPr>
          <p:grpSp>
            <p:nvGrpSpPr>
              <p:cNvPr id="81" name="グループ化 80">
                <a:extLst>
                  <a:ext uri="{FF2B5EF4-FFF2-40B4-BE49-F238E27FC236}">
                    <a16:creationId xmlns:a16="http://schemas.microsoft.com/office/drawing/2014/main" id="{8C0A5B18-DB07-40ED-915A-0EE043F384E9}"/>
                  </a:ext>
                </a:extLst>
              </p:cNvPr>
              <p:cNvGrpSpPr/>
              <p:nvPr/>
            </p:nvGrpSpPr>
            <p:grpSpPr>
              <a:xfrm>
                <a:off x="595883" y="1349916"/>
                <a:ext cx="3040380" cy="1738860"/>
                <a:chOff x="760475" y="1406478"/>
                <a:chExt cx="3040380" cy="1738860"/>
              </a:xfrm>
            </p:grpSpPr>
            <p:sp>
              <p:nvSpPr>
                <p:cNvPr id="76" name="正方形/長方形 75">
                  <a:extLst>
                    <a:ext uri="{FF2B5EF4-FFF2-40B4-BE49-F238E27FC236}">
                      <a16:creationId xmlns:a16="http://schemas.microsoft.com/office/drawing/2014/main" id="{752B773C-3C48-4934-AC4D-026A1B1BE415}"/>
                    </a:ext>
                  </a:extLst>
                </p:cNvPr>
                <p:cNvSpPr/>
                <p:nvPr/>
              </p:nvSpPr>
              <p:spPr>
                <a:xfrm>
                  <a:off x="2721863" y="2177217"/>
                  <a:ext cx="996696" cy="61036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dirty="0">
                      <a:solidFill>
                        <a:prstClr val="black"/>
                      </a:solidFill>
                      <a:latin typeface="Arial"/>
                      <a:ea typeface="ＭＳ Ｐゴシック" panose="020B0600070205080204" pitchFamily="50" charset="-128"/>
                    </a:rPr>
                    <a:t>ADC</a:t>
                  </a:r>
                  <a:endParaRPr lang="ja-JP" altLang="en-US" dirty="0">
                    <a:solidFill>
                      <a:prstClr val="black"/>
                    </a:solidFill>
                    <a:latin typeface="Arial"/>
                    <a:ea typeface="ＭＳ Ｐゴシック" panose="020B0600070205080204" pitchFamily="50" charset="-128"/>
                  </a:endParaRPr>
                </a:p>
              </p:txBody>
            </p:sp>
            <p:cxnSp>
              <p:nvCxnSpPr>
                <p:cNvPr id="77" name="直線矢印コネクタ 76">
                  <a:extLst>
                    <a:ext uri="{FF2B5EF4-FFF2-40B4-BE49-F238E27FC236}">
                      <a16:creationId xmlns:a16="http://schemas.microsoft.com/office/drawing/2014/main" id="{DBB34FC9-519E-41BA-8613-3160367E23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757171" y="2482398"/>
                  <a:ext cx="950976" cy="0"/>
                </a:xfrm>
                <a:prstGeom prst="straightConnector1">
                  <a:avLst/>
                </a:prstGeom>
                <a:ln w="57150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78" name="テキスト ボックス 77">
                  <a:extLst>
                    <a:ext uri="{FF2B5EF4-FFF2-40B4-BE49-F238E27FC236}">
                      <a16:creationId xmlns:a16="http://schemas.microsoft.com/office/drawing/2014/main" id="{5B23A43E-6936-4D29-BAFA-8FC9CD4FC8B8}"/>
                    </a:ext>
                  </a:extLst>
                </p:cNvPr>
                <p:cNvSpPr txBox="1"/>
                <p:nvPr/>
              </p:nvSpPr>
              <p:spPr>
                <a:xfrm>
                  <a:off x="1837181" y="1406478"/>
                  <a:ext cx="884682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dirty="0">
                      <a:solidFill>
                        <a:prstClr val="black"/>
                      </a:solidFill>
                      <a:latin typeface="Arial"/>
                      <a:ea typeface="ＭＳ Ｐゴシック" panose="020B0600070205080204" pitchFamily="50" charset="-128"/>
                    </a:rPr>
                    <a:t>Input</a:t>
                  </a:r>
                </a:p>
                <a:p>
                  <a:r>
                    <a:rPr lang="en-US" altLang="ja-JP" dirty="0">
                      <a:solidFill>
                        <a:prstClr val="black"/>
                      </a:solidFill>
                      <a:latin typeface="Arial"/>
                      <a:ea typeface="ＭＳ Ｐゴシック" panose="020B0600070205080204" pitchFamily="50" charset="-128"/>
                    </a:rPr>
                    <a:t>Signal </a:t>
                  </a:r>
                </a:p>
                <a:p>
                  <a:r>
                    <a:rPr lang="en-US" altLang="ja-JP" dirty="0">
                      <a:solidFill>
                        <a:prstClr val="black"/>
                      </a:solidFill>
                      <a:latin typeface="Arial"/>
                      <a:ea typeface="ＭＳ Ｐゴシック" panose="020B0600070205080204" pitchFamily="50" charset="-128"/>
                    </a:rPr>
                    <a:t>(fc)</a:t>
                  </a:r>
                  <a:endParaRPr lang="ja-JP" altLang="en-US" dirty="0">
                    <a:solidFill>
                      <a:prstClr val="black"/>
                    </a:solidFill>
                    <a:latin typeface="Arial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79" name="正方形/長方形 78">
                  <a:extLst>
                    <a:ext uri="{FF2B5EF4-FFF2-40B4-BE49-F238E27FC236}">
                      <a16:creationId xmlns:a16="http://schemas.microsoft.com/office/drawing/2014/main" id="{5A5F98B8-A997-4C85-8816-2464C49985F3}"/>
                    </a:ext>
                  </a:extLst>
                </p:cNvPr>
                <p:cNvSpPr/>
                <p:nvPr/>
              </p:nvSpPr>
              <p:spPr>
                <a:xfrm>
                  <a:off x="760475" y="2177217"/>
                  <a:ext cx="996696" cy="61036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>
                      <a:solidFill>
                        <a:prstClr val="black"/>
                      </a:solidFill>
                      <a:latin typeface="Arial"/>
                      <a:ea typeface="ＭＳ Ｐゴシック" panose="020B0600070205080204" pitchFamily="50" charset="-128"/>
                    </a:rPr>
                    <a:t>SG</a:t>
                  </a:r>
                  <a:endParaRPr lang="ja-JP" altLang="en-US">
                    <a:solidFill>
                      <a:prstClr val="black"/>
                    </a:solidFill>
                    <a:latin typeface="Arial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80" name="テキスト ボックス 79">
                  <a:extLst>
                    <a:ext uri="{FF2B5EF4-FFF2-40B4-BE49-F238E27FC236}">
                      <a16:creationId xmlns:a16="http://schemas.microsoft.com/office/drawing/2014/main" id="{C087C3AC-A930-416A-82B2-E7858F5F8411}"/>
                    </a:ext>
                  </a:extLst>
                </p:cNvPr>
                <p:cNvSpPr txBox="1"/>
                <p:nvPr/>
              </p:nvSpPr>
              <p:spPr>
                <a:xfrm>
                  <a:off x="3060191" y="2776006"/>
                  <a:ext cx="7406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dirty="0">
                      <a:solidFill>
                        <a:prstClr val="black"/>
                      </a:solidFill>
                      <a:latin typeface="Arial"/>
                      <a:ea typeface="ＭＳ Ｐゴシック" panose="020B0600070205080204" pitchFamily="50" charset="-128"/>
                    </a:rPr>
                    <a:t>fs</a:t>
                  </a:r>
                  <a:endParaRPr lang="ja-JP" altLang="en-US" dirty="0">
                    <a:solidFill>
                      <a:prstClr val="black"/>
                    </a:solidFill>
                    <a:latin typeface="Arial"/>
                    <a:ea typeface="ＭＳ Ｐゴシック" panose="020B0600070205080204" pitchFamily="50" charset="-128"/>
                  </a:endParaRPr>
                </a:p>
              </p:txBody>
            </p:sp>
          </p:grpSp>
          <p:cxnSp>
            <p:nvCxnSpPr>
              <p:cNvPr id="84" name="直線矢印コネクタ 83">
                <a:extLst>
                  <a:ext uri="{FF2B5EF4-FFF2-40B4-BE49-F238E27FC236}">
                    <a16:creationId xmlns:a16="http://schemas.microsoft.com/office/drawing/2014/main" id="{80D32C84-4EA4-4B20-809B-C69F79E789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53967" y="2425836"/>
                <a:ext cx="742262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E7C0D673-F32C-4F24-9526-0353F062D737}"/>
                </a:ext>
              </a:extLst>
            </p:cNvPr>
            <p:cNvSpPr txBox="1"/>
            <p:nvPr/>
          </p:nvSpPr>
          <p:spPr>
            <a:xfrm>
              <a:off x="5442347" y="2422550"/>
              <a:ext cx="22633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>
                  <a:solidFill>
                    <a:prstClr val="black"/>
                  </a:solidFill>
                  <a:latin typeface="Arial"/>
                  <a:ea typeface="ＭＳ Ｐゴシック" panose="020B0600070205080204" pitchFamily="50" charset="-128"/>
                </a:rPr>
                <a:t>Real Sampled Data</a:t>
              </a:r>
            </a:p>
            <a:p>
              <a:pPr algn="ctr"/>
              <a:r>
                <a:rPr lang="en-US" altLang="ja-JP" dirty="0">
                  <a:solidFill>
                    <a:prstClr val="black"/>
                  </a:solidFill>
                  <a:latin typeface="Arial"/>
                  <a:ea typeface="ＭＳ Ｐゴシック" panose="020B0600070205080204" pitchFamily="50" charset="-128"/>
                </a:rPr>
                <a:t>S(n)</a:t>
              </a:r>
              <a:endParaRPr lang="ja-JP" altLang="en-US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5D30D99A-4AFE-4557-BADD-FF8CD087B5FE}"/>
              </a:ext>
            </a:extLst>
          </p:cNvPr>
          <p:cNvSpPr txBox="1"/>
          <p:nvPr/>
        </p:nvSpPr>
        <p:spPr>
          <a:xfrm>
            <a:off x="7157230" y="2501056"/>
            <a:ext cx="4541596" cy="230832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Input a sine wave from SG</a:t>
            </a:r>
            <a:r>
              <a:rPr lang="en-US" altLang="ja-JP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.</a:t>
            </a:r>
          </a:p>
          <a:p>
            <a:pPr algn="ctr"/>
            <a:r>
              <a:rPr lang="ja-JP" altLang="en-US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↓</a:t>
            </a:r>
            <a:endParaRPr lang="en-US" altLang="ja-JP" dirty="0">
              <a:solidFill>
                <a:prstClr val="black"/>
              </a:solidFill>
              <a:latin typeface="Arial"/>
              <a:ea typeface="ＭＳ Ｐゴシック" panose="020B0600070205080204" pitchFamily="50" charset="-128"/>
            </a:endParaRPr>
          </a:p>
          <a:p>
            <a:pPr algn="ctr"/>
            <a:r>
              <a:rPr lang="en-US" altLang="ja-JP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Sampling at sampling frequency fs with ADC12DJ3200EVM.</a:t>
            </a:r>
          </a:p>
          <a:p>
            <a:pPr algn="ctr"/>
            <a:r>
              <a:rPr lang="ja-JP" altLang="en-US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↓</a:t>
            </a:r>
            <a:endParaRPr lang="en-US" altLang="ja-JP" dirty="0">
              <a:solidFill>
                <a:prstClr val="black"/>
              </a:solidFill>
              <a:latin typeface="Arial"/>
              <a:ea typeface="ＭＳ Ｐゴシック" panose="020B0600070205080204" pitchFamily="50" charset="-128"/>
            </a:endParaRPr>
          </a:p>
          <a:p>
            <a:pPr algn="ctr"/>
            <a:r>
              <a:rPr lang="en-US" altLang="ja-JP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Save the data with the HSDC Pro GUI.</a:t>
            </a:r>
          </a:p>
          <a:p>
            <a:pPr algn="ctr"/>
            <a:r>
              <a:rPr lang="ja-JP" altLang="en-US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↓</a:t>
            </a:r>
            <a:endParaRPr lang="en-US" altLang="ja-JP" dirty="0">
              <a:solidFill>
                <a:prstClr val="black"/>
              </a:solidFill>
              <a:latin typeface="Arial"/>
              <a:ea typeface="ＭＳ Ｐゴシック" panose="020B0600070205080204" pitchFamily="50" charset="-128"/>
            </a:endParaRPr>
          </a:p>
          <a:p>
            <a:pPr algn="ctr"/>
            <a:r>
              <a:rPr lang="en-US" altLang="ja-JP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Process time waveforms in MATLAB.</a:t>
            </a:r>
            <a:endParaRPr lang="ja-JP" altLang="en-US" dirty="0">
              <a:solidFill>
                <a:prstClr val="black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84869E9E-2C57-408D-A6B4-125CAD48C9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080" y="3915375"/>
            <a:ext cx="6127140" cy="169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894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B625EE-4E00-4CFF-9D16-ECEA20F89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ADC settings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286CC7-32EB-4E51-8D53-499C27CA7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B49F-CD70-4581-A6DC-067163B3F053}" type="slidenum">
              <a:rPr lang="ja-JP" altLang="en-US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pPr/>
              <a:t>4</a:t>
            </a:fld>
            <a:endParaRPr lang="ja-JP" altLang="en-US">
              <a:solidFill>
                <a:prstClr val="black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pic>
        <p:nvPicPr>
          <p:cNvPr id="5" name="図 4" descr="グラフィカル ユーザー インターフェイス, テキスト, アプリケーション, メール&#10;&#10;自動的に生成された説明">
            <a:extLst>
              <a:ext uri="{FF2B5EF4-FFF2-40B4-BE49-F238E27FC236}">
                <a16:creationId xmlns:a16="http://schemas.microsoft.com/office/drawing/2014/main" id="{A44B56C2-79F5-4EB4-B0BB-F80441631A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0" y="737104"/>
            <a:ext cx="8890000" cy="5846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137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93DF4A-976F-4518-82BC-66D6666C3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Time waveform from </a:t>
            </a:r>
            <a:r>
              <a:rPr lang="en-US" altLang="ja-JP" dirty="0"/>
              <a:t>HSDC Pro GUI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8561BF6-A252-4189-9EDE-14C378648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B49F-CD70-4581-A6DC-067163B3F053}" type="slidenum">
              <a:rPr lang="ja-JP" altLang="en-US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pPr/>
              <a:t>5</a:t>
            </a:fld>
            <a:endParaRPr lang="ja-JP" altLang="en-US">
              <a:solidFill>
                <a:prstClr val="black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pic>
        <p:nvPicPr>
          <p:cNvPr id="5" name="図 4" descr="ヒストグラム が含まれている画像&#10;&#10;自動的に生成された説明">
            <a:extLst>
              <a:ext uri="{FF2B5EF4-FFF2-40B4-BE49-F238E27FC236}">
                <a16:creationId xmlns:a16="http://schemas.microsoft.com/office/drawing/2014/main" id="{5050D6FB-2A8E-4540-B482-5F4D67D148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160" y="785828"/>
            <a:ext cx="8869680" cy="556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478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408147-320E-46F8-91EB-8AD284819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FFT result from </a:t>
            </a:r>
            <a:r>
              <a:rPr lang="en-US" altLang="ja-JP" dirty="0"/>
              <a:t>HSDC Pro GUI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C1E024D-C9B2-4247-956F-BC536AEE3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B49F-CD70-4581-A6DC-067163B3F053}" type="slidenum">
              <a:rPr lang="ja-JP" altLang="en-US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pPr/>
              <a:t>6</a:t>
            </a:fld>
            <a:endParaRPr lang="ja-JP" altLang="en-US">
              <a:solidFill>
                <a:prstClr val="black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pic>
        <p:nvPicPr>
          <p:cNvPr id="5" name="図 4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448ADA9F-4D16-4275-B343-ADC3FF1AF8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488" y="751840"/>
            <a:ext cx="8873025" cy="5585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352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89157E-1BE2-45DC-8703-813EB63CC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IQ Modulation in MATLAB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E82DD52-5BC1-44A8-AE44-D329BDA6F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B49F-CD70-4581-A6DC-067163B3F053}" type="slidenum">
              <a:rPr lang="ja-JP" altLang="en-US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pPr/>
              <a:t>7</a:t>
            </a:fld>
            <a:endParaRPr lang="ja-JP" altLang="en-US">
              <a:solidFill>
                <a:prstClr val="black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C58A103-DAC1-482F-96FF-CE26CD70D9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0333" y="1201284"/>
            <a:ext cx="2999304" cy="2249479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018DF481-8CD4-4C2E-B0BA-5B9854FB9A0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477" r="7467" b="1200"/>
          <a:stretch/>
        </p:blipFill>
        <p:spPr>
          <a:xfrm>
            <a:off x="1869376" y="3765750"/>
            <a:ext cx="2966480" cy="2496307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9FC3EADD-1383-4F6E-BEAA-CF51E10FAF6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958" r="8659"/>
          <a:stretch/>
        </p:blipFill>
        <p:spPr>
          <a:xfrm>
            <a:off x="5108230" y="3812047"/>
            <a:ext cx="2736464" cy="240371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32D0C04E-E402-4063-90AC-40CABBD53E3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70680" y="3812048"/>
            <a:ext cx="2351944" cy="232877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D6C8FDED-67E3-498A-A055-E48E7F9A13A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12497" y="1847352"/>
            <a:ext cx="6386039" cy="867520"/>
          </a:xfrm>
          <a:prstGeom prst="rect">
            <a:avLst/>
          </a:prstGeom>
        </p:spPr>
      </p:pic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3C2E14E7-F169-40C0-96F0-9C6F878ADB69}"/>
              </a:ext>
            </a:extLst>
          </p:cNvPr>
          <p:cNvSpPr/>
          <p:nvPr/>
        </p:nvSpPr>
        <p:spPr>
          <a:xfrm>
            <a:off x="5016231" y="3429001"/>
            <a:ext cx="5421491" cy="29426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AF63C141-CC83-42BE-9D3F-63CBB572AA69}"/>
              </a:ext>
            </a:extLst>
          </p:cNvPr>
          <p:cNvCxnSpPr>
            <a:cxnSpLocks/>
          </p:cNvCxnSpPr>
          <p:nvPr/>
        </p:nvCxnSpPr>
        <p:spPr>
          <a:xfrm flipV="1">
            <a:off x="8337923" y="2813373"/>
            <a:ext cx="1331302" cy="625824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F0A0BE8E-DA89-49AC-B514-727780BB2FA7}"/>
              </a:ext>
            </a:extLst>
          </p:cNvPr>
          <p:cNvSpPr/>
          <p:nvPr/>
        </p:nvSpPr>
        <p:spPr>
          <a:xfrm>
            <a:off x="1754279" y="3560323"/>
            <a:ext cx="3146854" cy="281129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110134E4-A105-4871-BE59-98FCB8EEBA1D}"/>
              </a:ext>
            </a:extLst>
          </p:cNvPr>
          <p:cNvSpPr/>
          <p:nvPr/>
        </p:nvSpPr>
        <p:spPr>
          <a:xfrm>
            <a:off x="6017095" y="1738354"/>
            <a:ext cx="2160624" cy="101176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7B8043E1-267C-465D-AF15-0792A3F2DA01}"/>
              </a:ext>
            </a:extLst>
          </p:cNvPr>
          <p:cNvSpPr/>
          <p:nvPr/>
        </p:nvSpPr>
        <p:spPr>
          <a:xfrm>
            <a:off x="9669226" y="1629957"/>
            <a:ext cx="892717" cy="13023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8AAE729F-0749-4D4D-AC89-859FE6EC2A36}"/>
              </a:ext>
            </a:extLst>
          </p:cNvPr>
          <p:cNvSpPr/>
          <p:nvPr/>
        </p:nvSpPr>
        <p:spPr>
          <a:xfrm>
            <a:off x="1659108" y="1182222"/>
            <a:ext cx="2744280" cy="231753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3E661E86-B732-4D4C-BEA7-BABDAF85D7EE}"/>
              </a:ext>
            </a:extLst>
          </p:cNvPr>
          <p:cNvSpPr/>
          <p:nvPr/>
        </p:nvSpPr>
        <p:spPr>
          <a:xfrm>
            <a:off x="4570887" y="2032946"/>
            <a:ext cx="578254" cy="42257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E2B01A5-A139-42D9-9E8E-D7416034D312}"/>
              </a:ext>
            </a:extLst>
          </p:cNvPr>
          <p:cNvSpPr txBox="1"/>
          <p:nvPr/>
        </p:nvSpPr>
        <p:spPr>
          <a:xfrm>
            <a:off x="1754279" y="806032"/>
            <a:ext cx="478600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fs = 3.2GHz, fc = 4.0GHz</a:t>
            </a:r>
            <a:endParaRPr lang="ja-JP" altLang="en-US" sz="2000" dirty="0">
              <a:solidFill>
                <a:prstClr val="black"/>
              </a:solidFill>
              <a:latin typeface="Arial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445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2CC47E-08CA-4AD5-AAE0-2F34223F2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MATLAB code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2DC1709-D185-427C-88DD-825A665CB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B49F-CD70-4581-A6DC-067163B3F053}" type="slidenum">
              <a:rPr lang="ja-JP" altLang="en-US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pPr/>
              <a:t>8</a:t>
            </a:fld>
            <a:endParaRPr lang="ja-JP" altLang="en-US">
              <a:solidFill>
                <a:prstClr val="black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74E8ED6-6A82-47CE-BD56-A17A4A1B6F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739506"/>
            <a:ext cx="4572000" cy="5976979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E3B2D890-1EF6-4724-914E-42B135B1C3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739506"/>
            <a:ext cx="4572000" cy="2894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748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DDEAFE-B19F-4D6D-9201-C1A04A2B5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Question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66DBFE-7066-4F30-A35F-0C723F716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B49F-CD70-4581-A6DC-067163B3F053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F4E2B1E-C330-45F2-9D2F-6139A4B1FDD7}"/>
              </a:ext>
            </a:extLst>
          </p:cNvPr>
          <p:cNvSpPr txBox="1"/>
          <p:nvPr/>
        </p:nvSpPr>
        <p:spPr>
          <a:xfrm>
            <a:off x="947738" y="1371790"/>
            <a:ext cx="8124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Is it the effect of aliasing that the sampled time waveform is distorted?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What kind of calculation should be performed to perform IQ modulation after obtaining the input waveform data when a sine wave is input and plot it on the constellation diagram?</a:t>
            </a:r>
          </a:p>
        </p:txBody>
      </p:sp>
    </p:spTree>
    <p:extLst>
      <p:ext uri="{BB962C8B-B14F-4D97-AF65-F5344CB8AC3E}">
        <p14:creationId xmlns:p14="http://schemas.microsoft.com/office/powerpoint/2010/main" val="27010357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ラリティ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クラリティ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192</Words>
  <Application>Microsoft Office PowerPoint</Application>
  <PresentationFormat>ワイド画面</PresentationFormat>
  <Paragraphs>56</Paragraphs>
  <Slides>9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游ゴシック</vt:lpstr>
      <vt:lpstr>Arial</vt:lpstr>
      <vt:lpstr>Calibri</vt:lpstr>
      <vt:lpstr>Times New Roman</vt:lpstr>
      <vt:lpstr>クラリティ</vt:lpstr>
      <vt:lpstr>Sampling procedure</vt:lpstr>
      <vt:lpstr>Single Channel IQ Modulation</vt:lpstr>
      <vt:lpstr>Sampling procedure</vt:lpstr>
      <vt:lpstr>ADC settings</vt:lpstr>
      <vt:lpstr>Time waveform from HSDC Pro GUI</vt:lpstr>
      <vt:lpstr>FFT result from HSDC Pro GUI</vt:lpstr>
      <vt:lpstr>IQ Modulation in MATLAB</vt:lpstr>
      <vt:lpstr>MATLAB code</vt:lpstr>
      <vt:lpstr>Question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Sampling procedure</dc:title>
  <dc:creator>saito-hiroyuki-xk@ynu.jp</dc:creator>
  <cp:lastModifiedBy>saito-hiroyuki-xk@ynu.jp</cp:lastModifiedBy>
  <cp:revision>3</cp:revision>
  <dcterms:created xsi:type="dcterms:W3CDTF">2021-05-24T08:00:50Z</dcterms:created>
  <dcterms:modified xsi:type="dcterms:W3CDTF">2021-05-24T10:52:36Z</dcterms:modified>
</cp:coreProperties>
</file>