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1" r:id="rId3"/>
    <p:sldId id="339" r:id="rId4"/>
    <p:sldId id="347" r:id="rId5"/>
    <p:sldId id="332" r:id="rId6"/>
    <p:sldId id="342" r:id="rId7"/>
    <p:sldId id="343" r:id="rId8"/>
    <p:sldId id="341" r:id="rId9"/>
    <p:sldId id="340" r:id="rId10"/>
    <p:sldId id="348" r:id="rId11"/>
    <p:sldId id="352" r:id="rId12"/>
    <p:sldId id="353" r:id="rId13"/>
    <p:sldId id="354" r:id="rId14"/>
    <p:sldId id="355" r:id="rId15"/>
    <p:sldId id="356" r:id="rId16"/>
    <p:sldId id="357" r:id="rId17"/>
    <p:sldId id="358" r:id="rId18"/>
    <p:sldId id="360" r:id="rId19"/>
    <p:sldId id="362" r:id="rId20"/>
    <p:sldId id="361" r:id="rId21"/>
    <p:sldId id="346" r:id="rId22"/>
    <p:sldId id="345" r:id="rId23"/>
    <p:sldId id="337" r:id="rId24"/>
    <p:sldId id="344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BE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82" autoAdjust="0"/>
    <p:restoredTop sz="94660"/>
  </p:normalViewPr>
  <p:slideViewPr>
    <p:cSldViewPr>
      <p:cViewPr varScale="1">
        <p:scale>
          <a:sx n="72" d="100"/>
          <a:sy n="72" d="100"/>
        </p:scale>
        <p:origin x="-14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943100"/>
            <a:ext cx="8458200" cy="1470025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3698875"/>
            <a:ext cx="84582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6038850"/>
            <a:ext cx="2133600" cy="206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A4523-5B23-4060-B45E-E361C2ABA1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84536-66AC-4E8E-98B4-8636AD763F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9F230-125F-4D57-81B6-C9A08BB6FD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4E865-A4E9-4576-8586-234A885E73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123F4-30B3-47AB-A318-4AEC360B33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3" y="142875"/>
            <a:ext cx="2141537" cy="5735638"/>
          </a:xfrm>
        </p:spPr>
        <p:txBody>
          <a:bodyPr vert="eaVer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1775" y="142875"/>
            <a:ext cx="6275388" cy="57356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6C507-46BC-4D42-A068-BEB73EBBD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478" y="0"/>
            <a:ext cx="8457045" cy="11892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33376" y="1186424"/>
            <a:ext cx="4163579" cy="4692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1186424"/>
            <a:ext cx="4165023" cy="4692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355600" y="6038850"/>
            <a:ext cx="2133600" cy="20637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14675" y="6038850"/>
            <a:ext cx="2895600" cy="20637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AB3C6-16A4-462B-85A3-83DDC45C20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31775" y="142875"/>
            <a:ext cx="8569325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D22B6-FB32-43BC-88D4-7A804901B3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elected_powerpoint_bg_2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0" y="6324600"/>
            <a:ext cx="8804275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6" name="Group 18"/>
          <p:cNvGrpSpPr>
            <a:grpSpLocks/>
          </p:cNvGrpSpPr>
          <p:nvPr userDrawn="1"/>
        </p:nvGrpSpPr>
        <p:grpSpPr bwMode="auto">
          <a:xfrm>
            <a:off x="-7938" y="6323013"/>
            <a:ext cx="8815388" cy="466725"/>
            <a:chOff x="-7620" y="6323077"/>
            <a:chExt cx="8814816" cy="466344"/>
          </a:xfrm>
        </p:grpSpPr>
        <p:cxnSp>
          <p:nvCxnSpPr>
            <p:cNvPr id="7" name="Straight Connector 6"/>
            <p:cNvCxnSpPr/>
            <p:nvPr userDrawn="1"/>
          </p:nvCxnSpPr>
          <p:spPr>
            <a:xfrm>
              <a:off x="-7620" y="6789421"/>
              <a:ext cx="8814816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>
              <a:off x="-7620" y="6324663"/>
              <a:ext cx="8814816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 userDrawn="1"/>
          </p:nvCxnSpPr>
          <p:spPr>
            <a:xfrm rot="16200000">
              <a:off x="8570849" y="6556249"/>
              <a:ext cx="466344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0" name="Picture 27" descr="ti_logo_powerpoint_1_lin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5438" y="6440488"/>
            <a:ext cx="18748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31"/>
          <p:cNvSpPr txBox="1">
            <a:spLocks noChangeArrowheads="1"/>
          </p:cNvSpPr>
          <p:nvPr userDrawn="1"/>
        </p:nvSpPr>
        <p:spPr bwMode="auto">
          <a:xfrm>
            <a:off x="314325" y="6038850"/>
            <a:ext cx="25336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800" smtClean="0"/>
              <a:t>TI Confidential – NDA Restrictions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943100"/>
            <a:ext cx="8458200" cy="1470025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3698875"/>
            <a:ext cx="84582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6038850"/>
            <a:ext cx="2133600" cy="206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91256-C0FB-4511-8160-A9890177CB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elected_powerpoint_bg_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0" y="6324600"/>
            <a:ext cx="8804275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6" name="Group 13"/>
          <p:cNvGrpSpPr>
            <a:grpSpLocks/>
          </p:cNvGrpSpPr>
          <p:nvPr userDrawn="1"/>
        </p:nvGrpSpPr>
        <p:grpSpPr bwMode="auto">
          <a:xfrm>
            <a:off x="-7938" y="6323013"/>
            <a:ext cx="8815388" cy="466725"/>
            <a:chOff x="-7620" y="6323077"/>
            <a:chExt cx="8814816" cy="466344"/>
          </a:xfrm>
        </p:grpSpPr>
        <p:cxnSp>
          <p:nvCxnSpPr>
            <p:cNvPr id="7" name="Straight Connector 6"/>
            <p:cNvCxnSpPr/>
            <p:nvPr userDrawn="1"/>
          </p:nvCxnSpPr>
          <p:spPr>
            <a:xfrm>
              <a:off x="-7620" y="6789421"/>
              <a:ext cx="8814816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>
              <a:off x="-7620" y="6324663"/>
              <a:ext cx="8814816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 userDrawn="1"/>
          </p:nvCxnSpPr>
          <p:spPr>
            <a:xfrm rot="16200000">
              <a:off x="8570849" y="6556249"/>
              <a:ext cx="466344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0" name="Picture 27" descr="ti_logo_powerpoint_1_lin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5438" y="6440488"/>
            <a:ext cx="18748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31"/>
          <p:cNvSpPr txBox="1">
            <a:spLocks noChangeArrowheads="1"/>
          </p:cNvSpPr>
          <p:nvPr userDrawn="1"/>
        </p:nvSpPr>
        <p:spPr bwMode="auto">
          <a:xfrm>
            <a:off x="314325" y="6038850"/>
            <a:ext cx="25336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800" smtClean="0"/>
              <a:t>TI Confidential – NDA Restrictions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943100"/>
            <a:ext cx="8458200" cy="1470025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3698875"/>
            <a:ext cx="84582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6038850"/>
            <a:ext cx="2133600" cy="206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1A868-D911-4CC7-B915-DD03BF1946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elected_powerpoint_bg_1_grey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0" y="6324600"/>
            <a:ext cx="878205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6" name="Group 13"/>
          <p:cNvGrpSpPr>
            <a:grpSpLocks/>
          </p:cNvGrpSpPr>
          <p:nvPr userDrawn="1"/>
        </p:nvGrpSpPr>
        <p:grpSpPr bwMode="auto">
          <a:xfrm>
            <a:off x="-7938" y="6323013"/>
            <a:ext cx="8815388" cy="466725"/>
            <a:chOff x="-7620" y="6323077"/>
            <a:chExt cx="8814816" cy="466344"/>
          </a:xfrm>
        </p:grpSpPr>
        <p:cxnSp>
          <p:nvCxnSpPr>
            <p:cNvPr id="7" name="Straight Connector 6"/>
            <p:cNvCxnSpPr/>
            <p:nvPr userDrawn="1"/>
          </p:nvCxnSpPr>
          <p:spPr>
            <a:xfrm>
              <a:off x="-7620" y="6789421"/>
              <a:ext cx="8814816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>
              <a:off x="-7620" y="6324663"/>
              <a:ext cx="8814816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 userDrawn="1"/>
          </p:nvCxnSpPr>
          <p:spPr>
            <a:xfrm rot="16200000">
              <a:off x="8570849" y="6556249"/>
              <a:ext cx="466344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0" name="Picture 27" descr="ti_logo_powerpoint_1_lin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5438" y="6440488"/>
            <a:ext cx="18748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31"/>
          <p:cNvSpPr txBox="1">
            <a:spLocks noChangeArrowheads="1"/>
          </p:cNvSpPr>
          <p:nvPr userDrawn="1"/>
        </p:nvSpPr>
        <p:spPr bwMode="auto">
          <a:xfrm>
            <a:off x="314325" y="6038850"/>
            <a:ext cx="25336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800" smtClean="0"/>
              <a:t>TI Confidential – NDA Restrictions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943100"/>
            <a:ext cx="8458200" cy="1470025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3698875"/>
            <a:ext cx="84582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6038850"/>
            <a:ext cx="2133600" cy="206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04F2A-2C49-47C6-BCA4-AECEBF50D1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1048468"/>
            <a:ext cx="8467725" cy="4945932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EFCE8-0EF1-488F-AC23-83AF7B8CBD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38925" y="6049963"/>
            <a:ext cx="2133600" cy="206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46962-5A40-4390-87CC-5F137D7B8C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5" y="1185863"/>
            <a:ext cx="4157663" cy="4692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185863"/>
            <a:ext cx="4157662" cy="4692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4BE1C-C9B6-421D-BF03-12F2D46744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16526-7FDE-4A45-81BE-B52233DA55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D3665-987F-4507-8001-1A0D142FE2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6324600"/>
            <a:ext cx="8804275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41275" y="6324600"/>
            <a:ext cx="8740775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1028" name="Picture 8" descr="ti_logo_powerpoint_1_line.png"/>
          <p:cNvPicPr>
            <a:picLocks noChangeAspect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675438" y="6440488"/>
            <a:ext cx="18748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775" y="142875"/>
            <a:ext cx="84582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75" y="1058863"/>
            <a:ext cx="8467725" cy="49355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42100" y="6049963"/>
            <a:ext cx="21336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latin typeface="+mn-lt"/>
              </a:defRPr>
            </a:lvl1pPr>
          </a:lstStyle>
          <a:p>
            <a:pPr>
              <a:defRPr/>
            </a:pPr>
            <a:fld id="{426E0D5A-7FE2-4A84-8262-6122419E3D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2" name="Group 16"/>
          <p:cNvGrpSpPr>
            <a:grpSpLocks/>
          </p:cNvGrpSpPr>
          <p:nvPr userDrawn="1"/>
        </p:nvGrpSpPr>
        <p:grpSpPr bwMode="auto">
          <a:xfrm>
            <a:off x="-7938" y="6323013"/>
            <a:ext cx="8815388" cy="466725"/>
            <a:chOff x="-7620" y="6323077"/>
            <a:chExt cx="8814816" cy="466344"/>
          </a:xfrm>
        </p:grpSpPr>
        <p:cxnSp>
          <p:nvCxnSpPr>
            <p:cNvPr id="13" name="Straight Connector 12"/>
            <p:cNvCxnSpPr/>
            <p:nvPr userDrawn="1"/>
          </p:nvCxnSpPr>
          <p:spPr>
            <a:xfrm>
              <a:off x="-7620" y="6789421"/>
              <a:ext cx="8814816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>
              <a:off x="-7620" y="6324663"/>
              <a:ext cx="8814816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rot="16200000">
              <a:off x="8570849" y="6556249"/>
              <a:ext cx="466344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033" name="Text Box 31"/>
          <p:cNvSpPr txBox="1">
            <a:spLocks noChangeArrowheads="1"/>
          </p:cNvSpPr>
          <p:nvPr userDrawn="1"/>
        </p:nvSpPr>
        <p:spPr bwMode="auto">
          <a:xfrm>
            <a:off x="314325" y="6038850"/>
            <a:ext cx="25336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800" smtClean="0"/>
              <a:t>TI Confidential – NDA Restrictions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43" r:id="rId5"/>
    <p:sldLayoutId id="2147483857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  <p:sldLayoutId id="2147483850" r:id="rId13"/>
    <p:sldLayoutId id="2147483851" r:id="rId14"/>
    <p:sldLayoutId id="2147483858" r:id="rId15"/>
    <p:sldLayoutId id="2147483852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9pPr>
    </p:titleStyle>
    <p:bodyStyle>
      <a:lvl1pPr marL="227013" indent="-227013" algn="l" rtl="0" eaLnBrk="0" fontAlgn="base" hangingPunct="0">
        <a:spcBef>
          <a:spcPts val="8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23336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854075" indent="-165100" algn="l" rtl="0" eaLnBrk="0" fontAlgn="base" hangingPunct="0">
        <a:spcBef>
          <a:spcPct val="15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201738" indent="-233363" algn="l" rtl="0" eaLnBrk="0" fontAlgn="base" hangingPunct="0">
        <a:spcBef>
          <a:spcPct val="5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489075" indent="-173038" algn="l" rtl="0" eaLnBrk="0" fontAlgn="base" hangingPunct="0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1946275" indent="-173038" algn="l" rtl="0" fontAlgn="base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403475" indent="-173038" algn="l" rtl="0" fontAlgn="base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2860675" indent="-173038" algn="l" rtl="0" fontAlgn="base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317875" indent="-173038" algn="l" rtl="0" fontAlgn="base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3"/>
          <p:cNvSpPr>
            <a:spLocks noGrp="1"/>
          </p:cNvSpPr>
          <p:nvPr>
            <p:ph type="ctrTitle"/>
          </p:nvPr>
        </p:nvSpPr>
        <p:spPr>
          <a:xfrm>
            <a:off x="304800" y="2133600"/>
            <a:ext cx="8153400" cy="2917825"/>
          </a:xfrm>
        </p:spPr>
        <p:txBody>
          <a:bodyPr/>
          <a:lstStyle/>
          <a:p>
            <a:r>
              <a:rPr lang="en-US" altLang="en-US" sz="3600" dirty="0" smtClean="0"/>
              <a:t>ADC32RF45EVM Test with</a:t>
            </a:r>
            <a:br>
              <a:rPr lang="en-US" altLang="en-US" sz="3600" dirty="0" smtClean="0"/>
            </a:br>
            <a:r>
              <a:rPr lang="en-US" altLang="en-US" sz="3600" dirty="0"/>
              <a:t/>
            </a:r>
            <a:br>
              <a:rPr lang="en-US" altLang="en-US" sz="3600" dirty="0"/>
            </a:br>
            <a:r>
              <a:rPr lang="en-US" altLang="en-US" sz="3600" dirty="0" smtClean="0"/>
              <a:t>TSW14J10EVM and ZC706</a:t>
            </a:r>
            <a:br>
              <a:rPr lang="en-US" altLang="en-US" sz="3600" dirty="0" smtClean="0"/>
            </a:br>
            <a:r>
              <a:rPr lang="en-US" altLang="en-US" sz="3600" dirty="0" smtClean="0"/>
              <a:t/>
            </a:r>
            <a:br>
              <a:rPr lang="en-US" altLang="en-US" sz="3600" dirty="0" smtClean="0"/>
            </a:br>
            <a:r>
              <a:rPr lang="en-US" altLang="en-US" sz="3600" dirty="0" smtClean="0"/>
              <a:t/>
            </a:r>
            <a:br>
              <a:rPr lang="en-US" altLang="en-US" sz="3600" dirty="0" smtClean="0"/>
            </a:br>
            <a:r>
              <a:rPr lang="en-US" altLang="en-US" sz="3600" dirty="0" smtClean="0"/>
              <a:t/>
            </a:r>
            <a:br>
              <a:rPr lang="en-US" altLang="en-US" sz="3600" dirty="0" smtClean="0"/>
            </a:br>
            <a:r>
              <a:rPr lang="en-US" altLang="en-US" sz="3600" dirty="0" smtClean="0"/>
              <a:t>    </a:t>
            </a:r>
            <a:br>
              <a:rPr lang="en-US" altLang="en-US" sz="3600" dirty="0" smtClean="0"/>
            </a:br>
            <a:endParaRPr lang="en-US" alt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304800"/>
            <a:ext cx="7932428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/>
              <a:t> </a:t>
            </a:r>
            <a:endParaRPr lang="en-US" altLang="en-US" sz="2000" b="1" dirty="0" smtClean="0">
              <a:solidFill>
                <a:srgbClr val="FF0000"/>
              </a:solidFill>
            </a:endParaRPr>
          </a:p>
          <a:p>
            <a:r>
              <a:rPr lang="en-US" sz="2000" dirty="0" smtClean="0"/>
              <a:t>Move </a:t>
            </a:r>
            <a:r>
              <a:rPr lang="en-US" sz="2000" dirty="0"/>
              <a:t>the file called “</a:t>
            </a:r>
            <a:r>
              <a:rPr lang="en-US" sz="2000" dirty="0" smtClean="0"/>
              <a:t>TSW14J10_ZC706_v2p8.bit</a:t>
            </a:r>
            <a:r>
              <a:rPr lang="en-US" sz="2000" dirty="0" smtClean="0"/>
              <a:t>”, located at: </a:t>
            </a:r>
            <a:r>
              <a:rPr lang="en-US" sz="2000" dirty="0"/>
              <a:t/>
            </a:r>
            <a:br>
              <a:rPr lang="en-US" sz="2000" dirty="0"/>
            </a:br>
            <a:endParaRPr lang="en-US" altLang="en-US" sz="2000" b="1" dirty="0" smtClean="0">
              <a:solidFill>
                <a:srgbClr val="FF0000"/>
              </a:solidFill>
            </a:endParaRPr>
          </a:p>
          <a:p>
            <a:r>
              <a:rPr lang="en-US" sz="2000" dirty="0" smtClean="0"/>
              <a:t>C</a:t>
            </a:r>
            <a:r>
              <a:rPr lang="en-US" sz="2000" dirty="0"/>
              <a:t>:\Program Files(86)\Texas Instruments\High Speed Data </a:t>
            </a:r>
            <a:r>
              <a:rPr lang="en-US" sz="2000" dirty="0" smtClean="0"/>
              <a:t>Converter</a:t>
            </a:r>
          </a:p>
          <a:p>
            <a:r>
              <a:rPr lang="en-US" sz="2000" dirty="0" smtClean="0"/>
              <a:t> </a:t>
            </a:r>
            <a:r>
              <a:rPr lang="en-US" sz="2000" dirty="0"/>
              <a:t>Pro\14J10ZC706 Details\Firmware </a:t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to C:\ on the host computer running </a:t>
            </a:r>
            <a:r>
              <a:rPr lang="en-US" sz="2000" dirty="0" err="1" smtClean="0"/>
              <a:t>Vivado</a:t>
            </a:r>
            <a:r>
              <a:rPr lang="en-US" sz="2000" dirty="0" smtClean="0"/>
              <a:t>.</a:t>
            </a:r>
          </a:p>
          <a:p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999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-33867"/>
            <a:ext cx="7772400" cy="1470025"/>
          </a:xfrm>
        </p:spPr>
        <p:txBody>
          <a:bodyPr>
            <a:normAutofit/>
          </a:bodyPr>
          <a:lstStyle/>
          <a:p>
            <a:r>
              <a:rPr lang="en-US" sz="3000" dirty="0" smtClean="0"/>
              <a:t>Open </a:t>
            </a:r>
            <a:r>
              <a:rPr lang="en-US" sz="3000" dirty="0" err="1"/>
              <a:t>V</a:t>
            </a:r>
            <a:r>
              <a:rPr lang="en-US" sz="3000" dirty="0" err="1" smtClean="0"/>
              <a:t>ivado</a:t>
            </a:r>
            <a:r>
              <a:rPr lang="en-US" sz="3000" dirty="0" smtClean="0"/>
              <a:t>.</a:t>
            </a:r>
            <a:br>
              <a:rPr lang="en-US" sz="3000" dirty="0" smtClean="0"/>
            </a:b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/>
              <a:t>C</a:t>
            </a:r>
            <a:r>
              <a:rPr lang="en-US" sz="3000" dirty="0" smtClean="0"/>
              <a:t>lick on “Open Hardware Manager”.</a:t>
            </a:r>
            <a:endParaRPr lang="en-US" sz="30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7478162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4429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-228600"/>
            <a:ext cx="7772400" cy="1470025"/>
          </a:xfrm>
        </p:spPr>
        <p:txBody>
          <a:bodyPr>
            <a:normAutofit/>
          </a:bodyPr>
          <a:lstStyle/>
          <a:p>
            <a:r>
              <a:rPr lang="en-US" sz="3000" dirty="0" smtClean="0"/>
              <a:t>Click on “Open Target”.</a:t>
            </a:r>
            <a:endParaRPr lang="en-US" sz="3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6824341" cy="4102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8855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-228600"/>
            <a:ext cx="7772400" cy="1470025"/>
          </a:xfrm>
        </p:spPr>
        <p:txBody>
          <a:bodyPr>
            <a:normAutofit/>
          </a:bodyPr>
          <a:lstStyle/>
          <a:p>
            <a:r>
              <a:rPr lang="en-US" sz="3000" dirty="0" smtClean="0"/>
              <a:t>Select “Open New Target”.</a:t>
            </a:r>
            <a:endParaRPr lang="en-US" sz="3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29" y="990600"/>
            <a:ext cx="804672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71344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-228600"/>
            <a:ext cx="7772400" cy="1470025"/>
          </a:xfrm>
        </p:spPr>
        <p:txBody>
          <a:bodyPr>
            <a:normAutofit/>
          </a:bodyPr>
          <a:lstStyle/>
          <a:p>
            <a:r>
              <a:rPr lang="en-US" sz="3000" dirty="0" smtClean="0"/>
              <a:t>Click on “Next”.</a:t>
            </a:r>
            <a:endParaRPr lang="en-US" sz="3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914400"/>
            <a:ext cx="620077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09403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-228600"/>
            <a:ext cx="7772400" cy="1470025"/>
          </a:xfrm>
        </p:spPr>
        <p:txBody>
          <a:bodyPr>
            <a:normAutofit/>
          </a:bodyPr>
          <a:lstStyle/>
          <a:p>
            <a:r>
              <a:rPr lang="en-US" sz="3000" dirty="0" smtClean="0"/>
              <a:t>Click on “Finish”.</a:t>
            </a:r>
            <a:endParaRPr lang="en-US" sz="3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914400"/>
            <a:ext cx="620077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05656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-228600"/>
            <a:ext cx="7772400" cy="1470025"/>
          </a:xfrm>
        </p:spPr>
        <p:txBody>
          <a:bodyPr>
            <a:normAutofit/>
          </a:bodyPr>
          <a:lstStyle/>
          <a:p>
            <a:r>
              <a:rPr lang="en-US" sz="3000" dirty="0" smtClean="0"/>
              <a:t>Click on “Program device the select the device that opens as shown below”.</a:t>
            </a:r>
            <a:endParaRPr lang="en-US" sz="3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84" y="1447800"/>
            <a:ext cx="7711440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27555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81000"/>
            <a:ext cx="91440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800" dirty="0" smtClean="0"/>
              <a:t>Click on the </a:t>
            </a:r>
            <a:r>
              <a:rPr lang="en-US" sz="1800" dirty="0" err="1" smtClean="0"/>
              <a:t>Bitstream</a:t>
            </a:r>
            <a:r>
              <a:rPr lang="en-US" sz="1800" dirty="0" smtClean="0"/>
              <a:t> file navigation box and select the file called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800" dirty="0" smtClean="0"/>
              <a:t> 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 “C:\TSW14J10_ZC706_2vp8.bit” 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>  Click on “Program”</a:t>
            </a:r>
            <a:endParaRPr lang="en-US" sz="1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514600"/>
            <a:ext cx="581025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53625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76200"/>
            <a:ext cx="7772400" cy="1470025"/>
          </a:xfrm>
        </p:spPr>
        <p:txBody>
          <a:bodyPr>
            <a:normAutofit/>
          </a:bodyPr>
          <a:lstStyle/>
          <a:p>
            <a:r>
              <a:rPr lang="en-US" sz="1800" dirty="0" smtClean="0"/>
              <a:t>A new window will open showing the status of the programming. Once this reaches 100%, the board is programmed and ready to be used with the HSDC Pro GUI</a:t>
            </a:r>
            <a:endParaRPr lang="en-US" sz="1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52600"/>
            <a:ext cx="67056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86374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76200"/>
            <a:ext cx="7772400" cy="1470025"/>
          </a:xfrm>
        </p:spPr>
        <p:txBody>
          <a:bodyPr>
            <a:normAutofit/>
          </a:bodyPr>
          <a:lstStyle/>
          <a:p>
            <a:r>
              <a:rPr lang="en-US" sz="1800" dirty="0" smtClean="0"/>
              <a:t>The three status LEDS labeled as “L C R” under the label “PL GPIO LEDS” should all be blinking now. They are located near the board power switch, as shown below.</a:t>
            </a:r>
            <a:endParaRPr lang="en-US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447800"/>
            <a:ext cx="4953000" cy="436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0093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28600"/>
            <a:ext cx="676592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b="1" dirty="0"/>
              <a:t>Test Setup:</a:t>
            </a:r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</p:txBody>
      </p:sp>
      <p:pic>
        <p:nvPicPr>
          <p:cNvPr id="5122" name="Picture 2" descr="C:\TSW14J10\ZC706\IMG_14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09600"/>
            <a:ext cx="67056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304800"/>
            <a:ext cx="501130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/>
              <a:t> 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Open HSDC Pro GUI.</a:t>
            </a:r>
          </a:p>
          <a:p>
            <a:endParaRPr lang="en-US" altLang="en-US" sz="2000" b="1" dirty="0">
              <a:solidFill>
                <a:srgbClr val="FF0000"/>
              </a:solidFill>
            </a:endParaRPr>
          </a:p>
          <a:p>
            <a:r>
              <a:rPr lang="en-US" altLang="en-US" sz="2000" b="1" dirty="0" smtClean="0">
                <a:solidFill>
                  <a:srgbClr val="FF0000"/>
                </a:solidFill>
              </a:rPr>
              <a:t> Click on “OK” to connect to the ZC706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514600"/>
            <a:ext cx="416242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8949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80945"/>
            <a:ext cx="851066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b="1" dirty="0" smtClean="0">
                <a:solidFill>
                  <a:srgbClr val="FF0000"/>
                </a:solidFill>
              </a:rPr>
              <a:t>Click on the device drop down arrow and select “ADC32RF45_8224”.</a:t>
            </a:r>
          </a:p>
          <a:p>
            <a:endParaRPr lang="en-US" altLang="en-US" sz="2000" b="1" dirty="0">
              <a:solidFill>
                <a:srgbClr val="FF0000"/>
              </a:solidFill>
            </a:endParaRPr>
          </a:p>
          <a:p>
            <a:r>
              <a:rPr lang="en-US" altLang="en-US" sz="2000" b="1" dirty="0" smtClean="0">
                <a:solidFill>
                  <a:srgbClr val="FF0000"/>
                </a:solidFill>
              </a:rPr>
              <a:t>Enter “2G” for the ADC Output Data rate.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799"/>
            <a:ext cx="7772400" cy="4871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94464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04800"/>
            <a:ext cx="85123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b="1" dirty="0" smtClean="0">
                <a:solidFill>
                  <a:srgbClr val="FF0000"/>
                </a:solidFill>
              </a:rPr>
              <a:t>Click on “capture”. </a:t>
            </a:r>
          </a:p>
          <a:p>
            <a:r>
              <a:rPr lang="en-US" altLang="en-US" sz="2000" b="1" dirty="0" smtClean="0">
                <a:solidFill>
                  <a:srgbClr val="FF0000"/>
                </a:solidFill>
              </a:rPr>
              <a:t>The lane rate will be 10G and the FPGA reference clock will be 500M.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438400"/>
            <a:ext cx="492622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40635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2000" dirty="0" smtClean="0"/>
              <a:t>                                            600MHz IF @ CH1</a:t>
            </a: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74" y="1047750"/>
            <a:ext cx="7891726" cy="494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94421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228600"/>
            <a:ext cx="24080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/>
              <a:t> </a:t>
            </a:r>
            <a:r>
              <a:rPr lang="en-US" altLang="en-US" sz="2000" b="1" dirty="0">
                <a:solidFill>
                  <a:srgbClr val="FF0000"/>
                </a:solidFill>
              </a:rPr>
              <a:t>600MHz IF @ 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CH2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52" y="762000"/>
            <a:ext cx="838812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3738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0116" y="381000"/>
            <a:ext cx="6765925" cy="6771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b="1" dirty="0" smtClean="0"/>
              <a:t>Hardware </a:t>
            </a:r>
            <a:r>
              <a:rPr lang="en-US" sz="1400" b="1" dirty="0"/>
              <a:t>Setup:</a:t>
            </a:r>
          </a:p>
          <a:p>
            <a:pPr>
              <a:defRPr/>
            </a:pPr>
            <a:endParaRPr lang="en-US" sz="1400" b="1" dirty="0"/>
          </a:p>
          <a:p>
            <a:pPr>
              <a:defRPr/>
            </a:pPr>
            <a:r>
              <a:rPr lang="en-US" sz="1400" dirty="0" smtClean="0"/>
              <a:t>Connect the three boards as shown in previous slide</a:t>
            </a:r>
          </a:p>
          <a:p>
            <a:pPr>
              <a:defRPr/>
            </a:pPr>
            <a:endParaRPr lang="en-US" sz="1400" dirty="0"/>
          </a:p>
          <a:p>
            <a:pPr>
              <a:defRPr/>
            </a:pPr>
            <a:r>
              <a:rPr lang="en-US" sz="1400" dirty="0" smtClean="0"/>
              <a:t>Connect power to ZC706 and ADC32RF45EVM</a:t>
            </a:r>
          </a:p>
          <a:p>
            <a:pPr>
              <a:defRPr/>
            </a:pPr>
            <a:endParaRPr lang="en-US" sz="1400" dirty="0"/>
          </a:p>
          <a:p>
            <a:pPr>
              <a:defRPr/>
            </a:pPr>
            <a:r>
              <a:rPr lang="en-US" sz="1400" dirty="0" smtClean="0"/>
              <a:t>Connect a USB cable between TSW14J10EVM and a host PC.</a:t>
            </a:r>
          </a:p>
          <a:p>
            <a:pPr>
              <a:defRPr/>
            </a:pPr>
            <a:endParaRPr lang="en-US" sz="1400" dirty="0"/>
          </a:p>
          <a:p>
            <a:pPr>
              <a:defRPr/>
            </a:pPr>
            <a:r>
              <a:rPr lang="en-US" sz="1400" dirty="0" smtClean="0"/>
              <a:t>Connect a mini-USB cable between J1 of the ZC706 and a host computer that has </a:t>
            </a:r>
            <a:r>
              <a:rPr lang="en-US" sz="1400" dirty="0" err="1" smtClean="0"/>
              <a:t>Vivado</a:t>
            </a:r>
            <a:r>
              <a:rPr lang="en-US" sz="1400" dirty="0" smtClean="0"/>
              <a:t> installed.</a:t>
            </a: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r>
              <a:rPr lang="en-US" sz="1400" dirty="0" smtClean="0"/>
              <a:t>Connect a 2GHz,12dBm clock source to J5 (ADC_CLK_IN) of the ADC32RF45EVM. Verify the board is configured for external clock mode.</a:t>
            </a:r>
          </a:p>
          <a:p>
            <a:pPr>
              <a:defRPr/>
            </a:pPr>
            <a:endParaRPr lang="en-US" sz="1400" dirty="0"/>
          </a:p>
          <a:p>
            <a:pPr>
              <a:defRPr/>
            </a:pPr>
            <a:r>
              <a:rPr lang="en-US" sz="1400" dirty="0"/>
              <a:t>Connect a 2GHz,12dBm clock source to </a:t>
            </a:r>
            <a:r>
              <a:rPr lang="en-US" sz="1400" dirty="0" smtClean="0"/>
              <a:t>J7 (LMK_CLKIN</a:t>
            </a:r>
            <a:r>
              <a:rPr lang="en-US" sz="1400" dirty="0"/>
              <a:t>) of the ADC32RF45EVM. Verify the </a:t>
            </a:r>
            <a:r>
              <a:rPr lang="en-US" sz="1400" dirty="0" smtClean="0"/>
              <a:t>two clock sources are synchronized.</a:t>
            </a:r>
          </a:p>
          <a:p>
            <a:pPr>
              <a:defRPr/>
            </a:pPr>
            <a:endParaRPr lang="en-US" sz="1400" dirty="0"/>
          </a:p>
          <a:p>
            <a:pPr>
              <a:defRPr/>
            </a:pPr>
            <a:r>
              <a:rPr lang="en-US" sz="1400" dirty="0" smtClean="0"/>
              <a:t>Provide a 600MHz, 6dBm tone to either AINM or BINP analog input SMA’s.</a:t>
            </a: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 smtClean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r>
              <a:rPr lang="en-US" sz="1400" dirty="0" smtClean="0"/>
              <a:t> </a:t>
            </a:r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 smtClean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400" b="1" dirty="0"/>
          </a:p>
          <a:p>
            <a:pPr>
              <a:defRPr/>
            </a:pP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09639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0116" y="381000"/>
            <a:ext cx="6765925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b="1" dirty="0"/>
              <a:t>Test Setup:</a:t>
            </a:r>
          </a:p>
          <a:p>
            <a:pPr>
              <a:defRPr/>
            </a:pPr>
            <a:endParaRPr lang="en-US" sz="1400" b="1" dirty="0"/>
          </a:p>
          <a:p>
            <a:pPr>
              <a:defRPr/>
            </a:pPr>
            <a:r>
              <a:rPr lang="en-US" sz="1400" dirty="0"/>
              <a:t>Single tone is given as input to the device. </a:t>
            </a:r>
            <a:r>
              <a:rPr lang="en-US" sz="1400" dirty="0" smtClean="0"/>
              <a:t>Data captured using HSDC Pro GUI</a:t>
            </a: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r>
              <a:rPr lang="en-US" sz="1400" b="1" dirty="0"/>
              <a:t>Test conditions:</a:t>
            </a:r>
          </a:p>
          <a:p>
            <a:pPr>
              <a:defRPr/>
            </a:pPr>
            <a:endParaRPr lang="en-US" sz="1400" b="1" dirty="0"/>
          </a:p>
          <a:p>
            <a:pPr>
              <a:defRPr/>
            </a:pPr>
            <a:r>
              <a:rPr lang="en-US" sz="1400" dirty="0"/>
              <a:t>Fs = </a:t>
            </a:r>
            <a:r>
              <a:rPr lang="en-US" sz="1400" dirty="0" smtClean="0"/>
              <a:t>external 2Gbps</a:t>
            </a:r>
          </a:p>
          <a:p>
            <a:pPr>
              <a:defRPr/>
            </a:pPr>
            <a:endParaRPr lang="en-US" sz="1400" dirty="0"/>
          </a:p>
          <a:p>
            <a:pPr>
              <a:defRPr/>
            </a:pPr>
            <a:r>
              <a:rPr lang="en-US" sz="1400" dirty="0" smtClean="0"/>
              <a:t>LMK = external 2Gsps clock synchronized with Fs clock. </a:t>
            </a: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r>
              <a:rPr lang="en-US" sz="1400" dirty="0"/>
              <a:t>Fin </a:t>
            </a:r>
            <a:r>
              <a:rPr lang="en-US" sz="1400" dirty="0" smtClean="0"/>
              <a:t>= 600MHz</a:t>
            </a:r>
          </a:p>
          <a:p>
            <a:pPr>
              <a:defRPr/>
            </a:pPr>
            <a:endParaRPr lang="en-US" sz="1400" dirty="0"/>
          </a:p>
          <a:p>
            <a:pPr>
              <a:defRPr/>
            </a:pPr>
            <a:r>
              <a:rPr lang="en-US" sz="1400" dirty="0" smtClean="0"/>
              <a:t>Mode 8224</a:t>
            </a:r>
            <a:endParaRPr lang="en-US" sz="1400" dirty="0"/>
          </a:p>
          <a:p>
            <a:pPr>
              <a:defRPr/>
            </a:pPr>
            <a:endParaRPr lang="en-US" sz="1400" dirty="0" smtClean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r>
              <a:rPr lang="en-US" sz="1400" dirty="0" smtClean="0"/>
              <a:t> </a:t>
            </a:r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 smtClean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400" b="1" dirty="0"/>
          </a:p>
          <a:p>
            <a:pPr>
              <a:defRPr/>
            </a:pP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80954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1800" dirty="0" smtClean="0"/>
              <a:t>Open ADC32RFxx EVM GUI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36" y="1047750"/>
            <a:ext cx="7547003" cy="494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3427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1800" dirty="0" smtClean="0"/>
              <a:t>Click on “Low Level View” tab. </a:t>
            </a:r>
            <a:br>
              <a:rPr lang="en-US" altLang="en-US" sz="1800" dirty="0" smtClean="0"/>
            </a:br>
            <a:r>
              <a:rPr lang="en-US" altLang="en-US" sz="1800" dirty="0" smtClean="0"/>
              <a:t/>
            </a:r>
            <a:br>
              <a:rPr lang="en-US" altLang="en-US" sz="1800" dirty="0" smtClean="0"/>
            </a:br>
            <a:r>
              <a:rPr lang="en-US" altLang="en-US" sz="1800" dirty="0" smtClean="0"/>
              <a:t>Click on folder shown below to open configuration files to load.  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07" y="1047750"/>
            <a:ext cx="8017260" cy="494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0005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810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1800" dirty="0" smtClean="0"/>
              <a:t>Navigate to “Bypass DDC Mode directory.</a:t>
            </a:r>
            <a:br>
              <a:rPr lang="en-US" altLang="en-US" sz="1800" dirty="0" smtClean="0"/>
            </a:br>
            <a:r>
              <a:rPr lang="en-US" altLang="en-US" sz="1800" dirty="0"/>
              <a:t/>
            </a:r>
            <a:br>
              <a:rPr lang="en-US" altLang="en-US" sz="1800" dirty="0"/>
            </a:br>
            <a:r>
              <a:rPr lang="en-US" altLang="en-US" sz="1800" dirty="0" smtClean="0"/>
              <a:t>Select “LMK_ADC32RF45_LMF_8224_ExtClock.cfg” </a:t>
            </a:r>
          </a:p>
        </p:txBody>
      </p:sp>
      <p:pic>
        <p:nvPicPr>
          <p:cNvPr id="3" name="Content Placeholder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343660"/>
            <a:ext cx="8467725" cy="435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7505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1800" dirty="0" smtClean="0"/>
              <a:t>Press board reset switch SW1.</a:t>
            </a:r>
            <a:br>
              <a:rPr lang="en-US" altLang="en-US" sz="1800" dirty="0" smtClean="0"/>
            </a:br>
            <a:r>
              <a:rPr lang="en-US" altLang="en-US" sz="1800" dirty="0" smtClean="0"/>
              <a:t/>
            </a:r>
            <a:br>
              <a:rPr lang="en-US" altLang="en-US" sz="1800" dirty="0" smtClean="0"/>
            </a:br>
            <a:r>
              <a:rPr lang="en-US" altLang="en-US" sz="1800" dirty="0" smtClean="0"/>
              <a:t>In Low Level View tab, navigate to Bypass DDC Mode directory and load </a:t>
            </a:r>
            <a:br>
              <a:rPr lang="en-US" altLang="en-US" sz="1800" dirty="0" smtClean="0"/>
            </a:br>
            <a:r>
              <a:rPr lang="en-US" altLang="en-US" sz="1800" dirty="0"/>
              <a:t/>
            </a:r>
            <a:br>
              <a:rPr lang="en-US" altLang="en-US" sz="1800" dirty="0"/>
            </a:br>
            <a:r>
              <a:rPr lang="en-US" altLang="en-US" sz="1800" dirty="0" smtClean="0"/>
              <a:t>file called ADC32RF4x_14bit_LMFS_8224.cfg” 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8467725" cy="435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9673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1600" dirty="0" smtClean="0"/>
              <a:t>Click on the “LMK04828” tab then the “Clock Outputs” tab.</a:t>
            </a:r>
            <a:br>
              <a:rPr lang="en-US" altLang="en-US" sz="1600" dirty="0" smtClean="0"/>
            </a:br>
            <a:r>
              <a:rPr lang="en-US" altLang="en-US" sz="1600" dirty="0" smtClean="0"/>
              <a:t/>
            </a:r>
            <a:br>
              <a:rPr lang="en-US" altLang="en-US" sz="1600" dirty="0" smtClean="0"/>
            </a:br>
            <a:r>
              <a:rPr lang="en-US" altLang="en-US" sz="1600" dirty="0" smtClean="0"/>
              <a:t>Set </a:t>
            </a:r>
            <a:r>
              <a:rPr lang="en-US" altLang="en-US" sz="1600" dirty="0" err="1" smtClean="0"/>
              <a:t>CLKout</a:t>
            </a:r>
            <a:r>
              <a:rPr lang="en-US" altLang="en-US" sz="1600" dirty="0" smtClean="0"/>
              <a:t> 0 and 1 DCLK Divider to “4”.</a:t>
            </a:r>
            <a:br>
              <a:rPr lang="en-US" altLang="en-US" sz="1600" dirty="0" smtClean="0"/>
            </a:br>
            <a:r>
              <a:rPr lang="en-US" altLang="en-US" sz="1600" dirty="0" smtClean="0"/>
              <a:t/>
            </a:r>
            <a:br>
              <a:rPr lang="en-US" altLang="en-US" sz="1600" dirty="0" smtClean="0"/>
            </a:br>
            <a:r>
              <a:rPr lang="en-US" altLang="en-US" sz="1600" dirty="0" smtClean="0"/>
              <a:t>Unselect “Group </a:t>
            </a:r>
            <a:r>
              <a:rPr lang="en-US" altLang="en-US" sz="1600" dirty="0" err="1" smtClean="0"/>
              <a:t>Powerdown</a:t>
            </a:r>
            <a:r>
              <a:rPr lang="en-US" altLang="en-US" sz="1600" dirty="0" smtClean="0"/>
              <a:t> for </a:t>
            </a:r>
            <a:r>
              <a:rPr lang="en-US" altLang="en-US" sz="1600" dirty="0" err="1" smtClean="0"/>
              <a:t>CLKout</a:t>
            </a:r>
            <a:r>
              <a:rPr lang="en-US" altLang="en-US" sz="1600" dirty="0" smtClean="0"/>
              <a:t> 12 and 13, set the divider to 8 and set the DCLK Type to “LVDS”, as shown below.  </a:t>
            </a:r>
            <a:br>
              <a:rPr lang="en-US" altLang="en-US" sz="1600" dirty="0" smtClean="0"/>
            </a:br>
            <a:endParaRPr lang="en-US" altLang="en-US" sz="1600" dirty="0" smtClean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524000"/>
            <a:ext cx="7010400" cy="4618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62850174"/>
      </p:ext>
    </p:extLst>
  </p:cSld>
  <p:clrMapOvr>
    <a:masterClrMapping/>
  </p:clrMapOvr>
</p:sld>
</file>

<file path=ppt/theme/theme1.xml><?xml version="1.0" encoding="utf-8"?>
<a:theme xmlns:a="http://schemas.openxmlformats.org/drawingml/2006/main" name="FinalPowerpoint">
  <a:themeElements>
    <a:clrScheme name="Custom 1">
      <a:dk1>
        <a:srgbClr val="000000"/>
      </a:dk1>
      <a:lt1>
        <a:srgbClr val="FFFFFF"/>
      </a:lt1>
      <a:dk2>
        <a:srgbClr val="DE0000"/>
      </a:dk2>
      <a:lt2>
        <a:srgbClr val="808080"/>
      </a:lt2>
      <a:accent1>
        <a:srgbClr val="DE0000"/>
      </a:accent1>
      <a:accent2>
        <a:srgbClr val="AEAEAE"/>
      </a:accent2>
      <a:accent3>
        <a:srgbClr val="117788"/>
      </a:accent3>
      <a:accent4>
        <a:srgbClr val="404040"/>
      </a:accent4>
      <a:accent5>
        <a:srgbClr val="7F7F7F"/>
      </a:accent5>
      <a:accent6>
        <a:srgbClr val="32B4CE"/>
      </a:accent6>
      <a:hlink>
        <a:srgbClr val="DE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9836</TotalTime>
  <Words>389</Words>
  <Application>Microsoft Office PowerPoint</Application>
  <PresentationFormat>On-screen Show (4:3)</PresentationFormat>
  <Paragraphs>80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FinalPowerpoint</vt:lpstr>
      <vt:lpstr>ADC32RF45EVM Test with  TSW14J10EVM and ZC706         </vt:lpstr>
      <vt:lpstr>PowerPoint Presentation</vt:lpstr>
      <vt:lpstr>PowerPoint Presentation</vt:lpstr>
      <vt:lpstr>PowerPoint Presentation</vt:lpstr>
      <vt:lpstr>Open ADC32RFxx EVM GUI </vt:lpstr>
      <vt:lpstr>Click on “Low Level View” tab.   Click on folder shown below to open configuration files to load.  </vt:lpstr>
      <vt:lpstr>Navigate to “Bypass DDC Mode directory.  Select “LMK_ADC32RF45_LMF_8224_ExtClock.cfg” </vt:lpstr>
      <vt:lpstr>Press board reset switch SW1.  In Low Level View tab, navigate to Bypass DDC Mode directory and load   file called ADC32RF4x_14bit_LMFS_8224.cfg” </vt:lpstr>
      <vt:lpstr>Click on the “LMK04828” tab then the “Clock Outputs” tab.  Set CLKout 0 and 1 DCLK Divider to “4”.  Unselect “Group Powerdown for CLKout 12 and 13, set the divider to 8 and set the DCLK Type to “LVDS”, as shown below.   </vt:lpstr>
      <vt:lpstr>PowerPoint Presentation</vt:lpstr>
      <vt:lpstr>Open Vivado.  Click on “Open Hardware Manager”.</vt:lpstr>
      <vt:lpstr>Click on “Open Target”.</vt:lpstr>
      <vt:lpstr>Select “Open New Target”.</vt:lpstr>
      <vt:lpstr>Click on “Next”.</vt:lpstr>
      <vt:lpstr>Click on “Finish”.</vt:lpstr>
      <vt:lpstr>Click on “Program device the select the device that opens as shown below”.</vt:lpstr>
      <vt:lpstr> Click on the Bitstream file navigation box and select the file called     “C:\TSW14J10_ZC706_2vp8.bit”      Click on “Program”</vt:lpstr>
      <vt:lpstr>A new window will open showing the status of the programming. Once this reaches 100%, the board is programmed and ready to be used with the HSDC Pro GUI</vt:lpstr>
      <vt:lpstr>The three status LEDS labeled as “L C R” under the label “PL GPIO LEDS” should all be blinking now. They are located near the board power switch, as shown below.</vt:lpstr>
      <vt:lpstr>PowerPoint Presentation</vt:lpstr>
      <vt:lpstr>PowerPoint Presentation</vt:lpstr>
      <vt:lpstr>PowerPoint Presentation</vt:lpstr>
      <vt:lpstr>                                            600MHz IF @ CH1</vt:lpstr>
      <vt:lpstr>PowerPoint Presentation</vt:lpstr>
    </vt:vector>
  </TitlesOfParts>
  <Company>Texas Instruments Incorporated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DOCSIS EVM   @ 819.2Msps  On trimmed devices</dc:title>
  <dc:creator>a0181823</dc:creator>
  <cp:lastModifiedBy>a0181823</cp:lastModifiedBy>
  <cp:revision>236</cp:revision>
  <dcterms:created xsi:type="dcterms:W3CDTF">2013-09-24T21:30:14Z</dcterms:created>
  <dcterms:modified xsi:type="dcterms:W3CDTF">2016-09-08T19:52:47Z</dcterms:modified>
</cp:coreProperties>
</file>