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5" r:id="rId2"/>
    <p:sldId id="277" r:id="rId3"/>
    <p:sldId id="276" r:id="rId4"/>
    <p:sldId id="257" r:id="rId5"/>
    <p:sldId id="256" r:id="rId6"/>
    <p:sldId id="259" r:id="rId7"/>
    <p:sldId id="258" r:id="rId8"/>
    <p:sldId id="261" r:id="rId9"/>
    <p:sldId id="260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5143500" type="screen16x9"/>
  <p:notesSz cx="9296400" cy="14770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38089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76179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14268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52357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1904467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285362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2666253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047146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est Setup" id="{B78D05A1-2AEA-4796-8675-7DBD25118522}">
          <p14:sldIdLst>
            <p14:sldId id="275"/>
            <p14:sldId id="277"/>
            <p14:sldId id="276"/>
          </p14:sldIdLst>
        </p14:section>
        <p14:section name="S2 Closed" id="{F38281E9-F971-4D22-940A-529CB24EE035}">
          <p14:sldIdLst>
            <p14:sldId id="257"/>
            <p14:sldId id="256"/>
            <p14:sldId id="259"/>
            <p14:sldId id="258"/>
            <p14:sldId id="261"/>
            <p14:sldId id="260"/>
          </p14:sldIdLst>
        </p14:section>
        <p14:section name="S2 Open" id="{D6CEF94D-D0EE-43C3-8EA5-041F1C856B74}">
          <p14:sldIdLst>
            <p14:sldId id="262"/>
            <p14:sldId id="263"/>
            <p14:sldId id="264"/>
            <p14:sldId id="265"/>
            <p14:sldId id="266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AAA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21" autoAdjust="0"/>
    <p:restoredTop sz="94598" autoAdjust="0"/>
  </p:normalViewPr>
  <p:slideViewPr>
    <p:cSldViewPr snapToGrid="0">
      <p:cViewPr varScale="1">
        <p:scale>
          <a:sx n="155" d="100"/>
          <a:sy n="155" d="100"/>
        </p:scale>
        <p:origin x="-96" y="-228"/>
      </p:cViewPr>
      <p:guideLst>
        <p:guide orient="horz" pos="1620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850" y="-96"/>
      </p:cViewPr>
      <p:guideLst>
        <p:guide orient="horz" pos="4652"/>
        <p:guide pos="292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6329" y="2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4030071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6329" y="14030071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8D56EAE8-38CB-4EE5-8A34-F5F49B68F2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007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6329" y="2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274638" y="1108075"/>
            <a:ext cx="9845676" cy="55387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9854" y="7016308"/>
            <a:ext cx="7436693" cy="6645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4030071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6329" y="14030071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BED2394B-E06C-4DC9-BCC2-551C3DED9A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35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38089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76179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14268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52357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1904467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85362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66253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47146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A23CF-AA30-4A18-B744-605C3E9DBF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30B41-3034-4777-B6DE-71856D9856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8"/>
          </a:xfrm>
        </p:spPr>
        <p:txBody>
          <a:bodyPr anchor="b"/>
          <a:lstStyle>
            <a:lvl1pPr algn="l">
              <a:defRPr sz="27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8298"/>
          </a:xfrm>
        </p:spPr>
        <p:txBody>
          <a:bodyPr/>
          <a:lstStyle>
            <a:lvl1pPr marL="0" indent="0">
              <a:buNone/>
              <a:defRPr sz="1700"/>
            </a:lvl1pPr>
            <a:lvl2pPr marL="380895" indent="0">
              <a:buNone/>
              <a:defRPr sz="1000"/>
            </a:lvl2pPr>
            <a:lvl3pPr marL="761790" indent="0">
              <a:buNone/>
              <a:defRPr sz="800"/>
            </a:lvl3pPr>
            <a:lvl4pPr marL="1142683" indent="0">
              <a:buNone/>
              <a:defRPr sz="700"/>
            </a:lvl4pPr>
            <a:lvl5pPr marL="1523573" indent="0">
              <a:buNone/>
              <a:defRPr sz="700"/>
            </a:lvl5pPr>
            <a:lvl6pPr marL="1904467" indent="0">
              <a:buNone/>
              <a:defRPr sz="700"/>
            </a:lvl6pPr>
            <a:lvl7pPr marL="2285362" indent="0">
              <a:buNone/>
              <a:defRPr sz="700"/>
            </a:lvl7pPr>
            <a:lvl8pPr marL="2666253" indent="0">
              <a:buNone/>
              <a:defRPr sz="700"/>
            </a:lvl8pPr>
            <a:lvl9pPr marL="3047146" indent="0">
              <a:buNone/>
              <a:defRPr sz="7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97EEC-B5BC-42C5-B73F-31CC660D4D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3"/>
          </a:xfrm>
        </p:spPr>
        <p:txBody>
          <a:bodyPr anchor="b"/>
          <a:lstStyle>
            <a:lvl1pPr algn="l">
              <a:defRPr sz="23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2700"/>
            </a:lvl1pPr>
            <a:lvl2pPr marL="380895" indent="0">
              <a:buNone/>
              <a:defRPr sz="2300"/>
            </a:lvl2pPr>
            <a:lvl3pPr marL="761790" indent="0">
              <a:buNone/>
              <a:defRPr sz="2000"/>
            </a:lvl3pPr>
            <a:lvl4pPr marL="1142683" indent="0">
              <a:buNone/>
              <a:defRPr sz="1700"/>
            </a:lvl4pPr>
            <a:lvl5pPr marL="1523573" indent="0">
              <a:buNone/>
              <a:defRPr sz="1700"/>
            </a:lvl5pPr>
            <a:lvl6pPr marL="1904467" indent="0">
              <a:buNone/>
              <a:defRPr sz="1700"/>
            </a:lvl6pPr>
            <a:lvl7pPr marL="2285362" indent="0">
              <a:buNone/>
              <a:defRPr sz="1700"/>
            </a:lvl7pPr>
            <a:lvl8pPr marL="2666253" indent="0">
              <a:buNone/>
              <a:defRPr sz="1700"/>
            </a:lvl8pPr>
            <a:lvl9pPr marL="3047146" indent="0">
              <a:buNone/>
              <a:defRPr sz="17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Aft>
                <a:spcPct val="0"/>
              </a:spcAft>
              <a:buNone/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895" indent="0">
              <a:buNone/>
              <a:defRPr sz="1000"/>
            </a:lvl2pPr>
            <a:lvl3pPr marL="761790" indent="0">
              <a:buNone/>
              <a:defRPr sz="800"/>
            </a:lvl3pPr>
            <a:lvl4pPr marL="1142683" indent="0">
              <a:buNone/>
              <a:defRPr sz="700"/>
            </a:lvl4pPr>
            <a:lvl5pPr marL="1523573" indent="0">
              <a:buNone/>
              <a:defRPr sz="700"/>
            </a:lvl5pPr>
            <a:lvl6pPr marL="1904467" indent="0">
              <a:buNone/>
              <a:defRPr sz="700"/>
            </a:lvl6pPr>
            <a:lvl7pPr marL="2285362" indent="0">
              <a:buNone/>
              <a:defRPr sz="700"/>
            </a:lvl7pPr>
            <a:lvl8pPr marL="2666253" indent="0">
              <a:buNone/>
              <a:defRPr sz="700"/>
            </a:lvl8pPr>
            <a:lvl9pPr marL="3047146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5F34B-1C25-4090-A4A7-9CEE84F430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E2BCE-81FD-49AD-8F3F-8C803C0A89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107157"/>
            <a:ext cx="2141537" cy="430172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07157"/>
            <a:ext cx="6275388" cy="4301728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3E699-3BC5-4E82-A48B-54CC42B0E6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selected_powerpoint_bg_2_1280x720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5571E-02C7-4909-A943-092A83DD34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4706938"/>
            <a:ext cx="8826500" cy="388620"/>
            <a:chOff x="0" y="6321425"/>
            <a:chExt cx="10591800" cy="46634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8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" name="Text Box 31"/>
          <p:cNvSpPr txBox="1">
            <a:spLocks noChangeArrowheads="1"/>
          </p:cNvSpPr>
          <p:nvPr userDrawn="1"/>
        </p:nvSpPr>
        <p:spPr bwMode="auto">
          <a:xfrm>
            <a:off x="334013" y="4511183"/>
            <a:ext cx="2111375" cy="18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6179" tIns="38088" rIns="76179" bIns="38088">
            <a:spAutoFit/>
          </a:bodyPr>
          <a:lstStyle/>
          <a:p>
            <a:pPr marL="0" marR="0" indent="0" algn="l" defTabSz="76179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dirty="0" smtClean="0"/>
              <a:t>TI Confidential – NDA</a:t>
            </a:r>
            <a:r>
              <a:rPr lang="en-US" sz="700" baseline="0" dirty="0" smtClean="0"/>
              <a:t> Restrictions</a:t>
            </a:r>
            <a:endParaRPr lang="en-US" sz="7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selected_powerpoint_bg_1_1280x720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096A3-1C74-4210-9B46-F757C8F29A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0" y="4706938"/>
            <a:ext cx="8826500" cy="388620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" name="Text Box 31"/>
          <p:cNvSpPr txBox="1">
            <a:spLocks noChangeArrowheads="1"/>
          </p:cNvSpPr>
          <p:nvPr userDrawn="1"/>
        </p:nvSpPr>
        <p:spPr bwMode="auto">
          <a:xfrm>
            <a:off x="334013" y="4511183"/>
            <a:ext cx="2111375" cy="18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6179" tIns="38088" rIns="76179" bIns="38088">
            <a:spAutoFit/>
          </a:bodyPr>
          <a:lstStyle/>
          <a:p>
            <a:pPr marL="0" marR="0" indent="0" algn="l" defTabSz="76179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dirty="0" smtClean="0"/>
              <a:t>TI Confidential – NDA</a:t>
            </a:r>
            <a:r>
              <a:rPr lang="en-US" sz="700" baseline="0" dirty="0" smtClean="0"/>
              <a:t> Restrictions</a:t>
            </a:r>
            <a:endParaRPr lang="en-US" sz="7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selected_powerpoint_bg_1_grey1280x720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0298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E7816-A48B-4805-9A47-CE865F4F10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0" y="4706938"/>
            <a:ext cx="8826500" cy="388620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" name="Text Box 31"/>
          <p:cNvSpPr txBox="1">
            <a:spLocks noChangeArrowheads="1"/>
          </p:cNvSpPr>
          <p:nvPr userDrawn="1"/>
        </p:nvSpPr>
        <p:spPr bwMode="auto">
          <a:xfrm>
            <a:off x="334013" y="4511183"/>
            <a:ext cx="2111375" cy="18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6179" tIns="38088" rIns="76179" bIns="38088">
            <a:spAutoFit/>
          </a:bodyPr>
          <a:lstStyle/>
          <a:p>
            <a:pPr marL="0" marR="0" indent="0" algn="l" defTabSz="76179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dirty="0" smtClean="0"/>
              <a:t>TI Confidential – NDA</a:t>
            </a:r>
            <a:r>
              <a:rPr lang="en-US" sz="700" baseline="0" dirty="0" smtClean="0"/>
              <a:t> Restrictions</a:t>
            </a:r>
            <a:endParaRPr lang="en-US" sz="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8" y="786357"/>
            <a:ext cx="8467725" cy="3709449"/>
          </a:xfrm>
        </p:spPr>
        <p:txBody>
          <a:bodyPr/>
          <a:lstStyle>
            <a:lvl1pPr>
              <a:spcBef>
                <a:spcPts val="667"/>
              </a:spcBef>
              <a:defRPr/>
            </a:lvl1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7888F-6AF7-4263-B69D-592D8C33BA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7"/>
          </a:xfrm>
        </p:spPr>
        <p:txBody>
          <a:bodyPr anchor="t"/>
          <a:lstStyle>
            <a:lvl1pPr algn="l">
              <a:defRPr sz="3300" b="1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700"/>
            </a:lvl1pPr>
            <a:lvl2pPr marL="380895" indent="0">
              <a:buNone/>
              <a:defRPr sz="1500"/>
            </a:lvl2pPr>
            <a:lvl3pPr marL="761790" indent="0">
              <a:buNone/>
              <a:defRPr sz="1300"/>
            </a:lvl3pPr>
            <a:lvl4pPr marL="1142683" indent="0">
              <a:buNone/>
              <a:defRPr sz="1200"/>
            </a:lvl4pPr>
            <a:lvl5pPr marL="1523573" indent="0">
              <a:buNone/>
              <a:defRPr sz="1200"/>
            </a:lvl5pPr>
            <a:lvl6pPr marL="1904467" indent="0">
              <a:buNone/>
              <a:defRPr sz="1200"/>
            </a:lvl6pPr>
            <a:lvl7pPr marL="2285362" indent="0">
              <a:buNone/>
              <a:defRPr sz="1200"/>
            </a:lvl7pPr>
            <a:lvl8pPr marL="2666253" indent="0">
              <a:buNone/>
              <a:defRPr sz="1200"/>
            </a:lvl8pPr>
            <a:lvl9pPr marL="304714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38925" y="4537472"/>
            <a:ext cx="2133600" cy="15478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118DC-F0C3-4C61-9EEA-2C495CD04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5" y="889398"/>
            <a:ext cx="4157663" cy="35194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889398"/>
            <a:ext cx="4157662" cy="35194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548F6-AAA9-4A8D-A869-511B3DFE32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895" indent="0">
              <a:buNone/>
              <a:defRPr sz="1700" b="1"/>
            </a:lvl2pPr>
            <a:lvl3pPr marL="761790" indent="0">
              <a:buNone/>
              <a:defRPr sz="1500" b="1"/>
            </a:lvl3pPr>
            <a:lvl4pPr marL="1142683" indent="0">
              <a:buNone/>
              <a:defRPr sz="1300" b="1"/>
            </a:lvl4pPr>
            <a:lvl5pPr marL="1523573" indent="0">
              <a:buNone/>
              <a:defRPr sz="1300" b="1"/>
            </a:lvl5pPr>
            <a:lvl6pPr marL="1904467" indent="0">
              <a:buNone/>
              <a:defRPr sz="1300" b="1"/>
            </a:lvl6pPr>
            <a:lvl7pPr marL="2285362" indent="0">
              <a:buNone/>
              <a:defRPr sz="1300" b="1"/>
            </a:lvl7pPr>
            <a:lvl8pPr marL="2666253" indent="0">
              <a:buNone/>
              <a:defRPr sz="1300" b="1"/>
            </a:lvl8pPr>
            <a:lvl9pPr marL="3047146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4040188" cy="296346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895" indent="0">
              <a:buNone/>
              <a:defRPr sz="1700" b="1"/>
            </a:lvl2pPr>
            <a:lvl3pPr marL="761790" indent="0">
              <a:buNone/>
              <a:defRPr sz="1500" b="1"/>
            </a:lvl3pPr>
            <a:lvl4pPr marL="1142683" indent="0">
              <a:buNone/>
              <a:defRPr sz="1300" b="1"/>
            </a:lvl4pPr>
            <a:lvl5pPr marL="1523573" indent="0">
              <a:buNone/>
              <a:defRPr sz="1300" b="1"/>
            </a:lvl5pPr>
            <a:lvl6pPr marL="1904467" indent="0">
              <a:buNone/>
              <a:defRPr sz="1300" b="1"/>
            </a:lvl6pPr>
            <a:lvl7pPr marL="2285362" indent="0">
              <a:buNone/>
              <a:defRPr sz="1300" b="1"/>
            </a:lvl7pPr>
            <a:lvl8pPr marL="2666253" indent="0">
              <a:buNone/>
              <a:defRPr sz="1300" b="1"/>
            </a:lvl8pPr>
            <a:lvl9pPr marL="3047146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7"/>
            <a:ext cx="4041775" cy="296346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C35C9-3222-4444-B33E-8AB075BE83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52F08-588C-488E-A5AB-DF69250DE8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3" y="4743450"/>
            <a:ext cx="8804275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79" tIns="38088" rIns="76179" bIns="38088"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41910" y="4743450"/>
            <a:ext cx="8740140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79" tIns="38088" rIns="76179" bIns="38088" rtlCol="0" anchor="ctr"/>
          <a:lstStyle/>
          <a:p>
            <a:pPr algn="ctr"/>
            <a:endParaRPr lang="en-US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07163"/>
            <a:ext cx="8458200" cy="61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8" y="794149"/>
            <a:ext cx="8467725" cy="37016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4537472"/>
            <a:ext cx="2133600" cy="154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r">
              <a:defRPr sz="700"/>
            </a:lvl1pPr>
          </a:lstStyle>
          <a:p>
            <a:pPr>
              <a:defRPr/>
            </a:pPr>
            <a:fld id="{B6C70261-DCF8-4A97-9502-E8EEF2364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" name="Text Box 31"/>
          <p:cNvSpPr txBox="1">
            <a:spLocks noChangeArrowheads="1"/>
          </p:cNvSpPr>
          <p:nvPr userDrawn="1"/>
        </p:nvSpPr>
        <p:spPr bwMode="auto">
          <a:xfrm>
            <a:off x="334013" y="4511183"/>
            <a:ext cx="2111375" cy="18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6179" tIns="38088" rIns="76179" bIns="38088">
            <a:spAutoFit/>
          </a:bodyPr>
          <a:lstStyle/>
          <a:p>
            <a:pPr marL="0" marR="0" indent="0" algn="l" defTabSz="76179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dirty="0"/>
              <a:t>TI </a:t>
            </a:r>
            <a:r>
              <a:rPr lang="en-US" sz="700" dirty="0" smtClean="0"/>
              <a:t>Confidential – NDA</a:t>
            </a:r>
            <a:r>
              <a:rPr lang="en-US" sz="700" baseline="0" dirty="0" smtClean="0"/>
              <a:t> Restrictions</a:t>
            </a:r>
            <a:endParaRPr lang="en-US" sz="700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4706938"/>
            <a:ext cx="8826500" cy="388620"/>
            <a:chOff x="0" y="6321425"/>
            <a:chExt cx="10591800" cy="466344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5pPr>
      <a:lvl6pPr marL="380895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6pPr>
      <a:lvl7pPr marL="761790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7pPr>
      <a:lvl8pPr marL="1142683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8pPr>
      <a:lvl9pPr marL="1523573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9pPr>
    </p:titleStyle>
    <p:bodyStyle>
      <a:lvl1pPr marL="189124" indent="-189124" algn="l" rtl="0" eaLnBrk="0" fontAlgn="base" hangingPunct="0">
        <a:spcBef>
          <a:spcPts val="667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78763" indent="-194416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711530" indent="-137548" algn="l" rtl="0" eaLnBrk="0" fontAlgn="base" hangingPunct="0">
        <a:spcBef>
          <a:spcPct val="15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001168" indent="-194416" algn="l" rtl="0" eaLnBrk="0" fontAlgn="base" hangingPunct="0">
        <a:spcBef>
          <a:spcPct val="5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240546" indent="-144163" algn="l" rtl="0" eaLnBrk="0" fontAlgn="base" hangingPunct="0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1621441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002336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2383230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2764124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895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790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68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57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467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362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25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146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Setup – Circuit Diagram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635" y="785813"/>
            <a:ext cx="7199204" cy="370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9036268"/>
              </p:ext>
            </p:extLst>
          </p:nvPr>
        </p:nvGraphicFramePr>
        <p:xfrm>
          <a:off x="5958293" y="356548"/>
          <a:ext cx="266541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Packager Shell Object" showAsIcon="1" r:id="rId4" imgW="2665800" imgH="685800" progId="Package">
                  <p:embed/>
                </p:oleObj>
              </mc:Choice>
              <mc:Fallback>
                <p:oleObj name="Packager Shell Object" showAsIcon="1" r:id="rId4" imgW="2665800" imgH="685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958293" y="356548"/>
                        <a:ext cx="2665412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728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S2 open, 10 Hz, 8.22 </a:t>
            </a:r>
            <a:r>
              <a:rPr lang="en-US" dirty="0" err="1" smtClean="0"/>
              <a:t>mV</a:t>
            </a:r>
            <a:r>
              <a:rPr lang="en-US" baseline="-25000" dirty="0" err="1" smtClean="0"/>
              <a:t>PP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836" y="785813"/>
            <a:ext cx="6008803" cy="370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749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S2 open, 10 Hz, </a:t>
            </a:r>
            <a:r>
              <a:rPr lang="en-US" dirty="0" smtClean="0"/>
              <a:t>-39.76 dB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869" y="785813"/>
            <a:ext cx="8304736" cy="370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336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S2 </a:t>
            </a:r>
            <a:r>
              <a:rPr lang="en-US" dirty="0"/>
              <a:t>open, </a:t>
            </a:r>
            <a:r>
              <a:rPr lang="en-US" dirty="0" smtClean="0"/>
              <a:t>40 Hz, 8.45 </a:t>
            </a:r>
            <a:r>
              <a:rPr lang="en-US" dirty="0" err="1" smtClean="0"/>
              <a:t>mV</a:t>
            </a:r>
            <a:r>
              <a:rPr lang="en-US" baseline="-25000" dirty="0" err="1" smtClean="0"/>
              <a:t>PP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836" y="785813"/>
            <a:ext cx="6008803" cy="370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312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S2 open, </a:t>
            </a:r>
            <a:r>
              <a:rPr lang="en-US" dirty="0" smtClean="0"/>
              <a:t>40 </a:t>
            </a:r>
            <a:r>
              <a:rPr lang="en-US" dirty="0"/>
              <a:t>Hz, </a:t>
            </a:r>
            <a:r>
              <a:rPr lang="en-US" dirty="0" smtClean="0"/>
              <a:t>-39.52 dB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869" y="785813"/>
            <a:ext cx="8304736" cy="370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431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S2 open, 100 Hz, 9.17 </a:t>
            </a:r>
            <a:r>
              <a:rPr lang="en-US" dirty="0" err="1" smtClean="0"/>
              <a:t>mV</a:t>
            </a:r>
            <a:r>
              <a:rPr lang="en-US" baseline="-25000" dirty="0" err="1" smtClean="0"/>
              <a:t>PP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836" y="785813"/>
            <a:ext cx="6008803" cy="370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377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S2 open, </a:t>
            </a:r>
            <a:r>
              <a:rPr lang="en-US" dirty="0" smtClean="0"/>
              <a:t>100 </a:t>
            </a:r>
            <a:r>
              <a:rPr lang="en-US" dirty="0"/>
              <a:t>Hz, </a:t>
            </a:r>
            <a:r>
              <a:rPr lang="en-US" dirty="0" smtClean="0"/>
              <a:t>-38.81 dB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869" y="785813"/>
            <a:ext cx="8304736" cy="370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058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Setup – Notes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Input Amplitude: </a:t>
            </a:r>
            <a:r>
              <a:rPr lang="en-US" dirty="0" smtClean="0"/>
              <a:t>8 V</a:t>
            </a:r>
            <a:r>
              <a:rPr lang="en-US" baseline="-25000" dirty="0" smtClean="0"/>
              <a:t>PP</a:t>
            </a:r>
            <a:endParaRPr lang="en-US" dirty="0" smtClean="0"/>
          </a:p>
          <a:p>
            <a:r>
              <a:rPr lang="en-US" b="1" dirty="0"/>
              <a:t>Input Frequency: </a:t>
            </a:r>
            <a:r>
              <a:rPr lang="en-US" dirty="0" smtClean="0"/>
              <a:t>10 Hz, 40 Hz, 100 Hz</a:t>
            </a:r>
          </a:p>
          <a:p>
            <a:r>
              <a:rPr lang="en-US" b="1" dirty="0"/>
              <a:t>Input Source: </a:t>
            </a:r>
            <a:r>
              <a:rPr lang="en-US" dirty="0" smtClean="0"/>
              <a:t>Audio Precision, Unbalanced GND output</a:t>
            </a:r>
          </a:p>
          <a:p>
            <a:r>
              <a:rPr lang="en-US" b="1" dirty="0"/>
              <a:t>Samples </a:t>
            </a:r>
            <a:r>
              <a:rPr lang="en-US" b="1" dirty="0" smtClean="0"/>
              <a:t>Collected</a:t>
            </a:r>
            <a:r>
              <a:rPr lang="en-US" b="1" dirty="0"/>
              <a:t>: </a:t>
            </a:r>
            <a:r>
              <a:rPr lang="en-US" dirty="0" smtClean="0"/>
              <a:t>4,096</a:t>
            </a:r>
          </a:p>
          <a:p>
            <a:r>
              <a:rPr lang="en-US" b="1" dirty="0"/>
              <a:t>Expected </a:t>
            </a:r>
            <a:r>
              <a:rPr lang="en-US" b="1" dirty="0" smtClean="0"/>
              <a:t>Output</a:t>
            </a:r>
            <a:r>
              <a:rPr lang="en-US" b="1" dirty="0"/>
              <a:t>:</a:t>
            </a:r>
            <a:r>
              <a:rPr lang="en-US" dirty="0" smtClean="0"/>
              <a:t> 8 V</a:t>
            </a:r>
            <a:r>
              <a:rPr lang="en-US" baseline="-25000" dirty="0" smtClean="0"/>
              <a:t>PP</a:t>
            </a:r>
            <a:r>
              <a:rPr lang="en-US" dirty="0" smtClean="0"/>
              <a:t> * [102.88 / (102.88 + 100k)] = 8.22 </a:t>
            </a:r>
            <a:r>
              <a:rPr lang="en-US" dirty="0" err="1" smtClean="0"/>
              <a:t>mV</a:t>
            </a:r>
            <a:r>
              <a:rPr lang="en-US" baseline="-25000" dirty="0" err="1" smtClean="0"/>
              <a:t>PP</a:t>
            </a:r>
            <a:endParaRPr lang="en-US" dirty="0" smtClean="0"/>
          </a:p>
          <a:p>
            <a:r>
              <a:rPr lang="en-US" b="1" dirty="0" smtClean="0"/>
              <a:t>Hardware:</a:t>
            </a:r>
            <a:r>
              <a:rPr lang="en-US" dirty="0" smtClean="0"/>
              <a:t> ADS1298RECGFE-PDK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935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Setup – Register Settings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042" y="785813"/>
            <a:ext cx="6330390" cy="370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525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S2 closed, 10 Hz, 8.23 </a:t>
            </a:r>
            <a:r>
              <a:rPr lang="en-US" dirty="0" err="1" smtClean="0"/>
              <a:t>mV</a:t>
            </a:r>
            <a:r>
              <a:rPr lang="en-US" baseline="-25000" dirty="0" err="1" smtClean="0"/>
              <a:t>PP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836" y="785813"/>
            <a:ext cx="6008803" cy="370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942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S2 closed, 10 Hz, </a:t>
            </a:r>
            <a:r>
              <a:rPr lang="en-US" dirty="0" smtClean="0"/>
              <a:t>-39.75 dB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869" y="785813"/>
            <a:ext cx="8304736" cy="370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360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S2 closed, 40 Hz, 8.16 </a:t>
            </a:r>
            <a:r>
              <a:rPr lang="en-US" dirty="0" err="1" smtClean="0"/>
              <a:t>mV</a:t>
            </a:r>
            <a:r>
              <a:rPr lang="en-US" baseline="-25000" dirty="0" err="1" smtClean="0"/>
              <a:t>PP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836" y="791950"/>
            <a:ext cx="6008803" cy="370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607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S2 closed, </a:t>
            </a:r>
            <a:r>
              <a:rPr lang="en-US" dirty="0" smtClean="0"/>
              <a:t>40 </a:t>
            </a:r>
            <a:r>
              <a:rPr lang="en-US" dirty="0"/>
              <a:t>Hz, </a:t>
            </a:r>
            <a:r>
              <a:rPr lang="en-US" dirty="0" smtClean="0"/>
              <a:t>-39.83 dB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869" y="785813"/>
            <a:ext cx="8304736" cy="370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309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S2 closed, 100 Hz, 7.83 </a:t>
            </a:r>
            <a:r>
              <a:rPr lang="en-US" dirty="0" err="1" smtClean="0"/>
              <a:t>mV</a:t>
            </a:r>
            <a:r>
              <a:rPr lang="en-US" baseline="-25000" dirty="0" err="1" smtClean="0"/>
              <a:t>PP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836" y="785813"/>
            <a:ext cx="6008803" cy="370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607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S2 closed, </a:t>
            </a:r>
            <a:r>
              <a:rPr lang="en-US" dirty="0" smtClean="0"/>
              <a:t>100 </a:t>
            </a:r>
            <a:r>
              <a:rPr lang="en-US" dirty="0"/>
              <a:t>Hz, </a:t>
            </a:r>
            <a:r>
              <a:rPr lang="en-US" dirty="0" smtClean="0"/>
              <a:t>-40.19 dB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869" y="785813"/>
            <a:ext cx="8304736" cy="370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309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4A4A4"/>
      </a:accent2>
      <a:accent3>
        <a:srgbClr val="117788"/>
      </a:accent3>
      <a:accent4>
        <a:srgbClr val="404040"/>
      </a:accent4>
      <a:accent5>
        <a:srgbClr val="4ABED4"/>
      </a:accent5>
      <a:accent6>
        <a:srgbClr val="7F7F7F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2447</TotalTime>
  <Words>180</Words>
  <Application>Microsoft Office PowerPoint</Application>
  <PresentationFormat>On-screen Show (16:9)</PresentationFormat>
  <Paragraphs>36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FinalPowerpoint</vt:lpstr>
      <vt:lpstr>Packager Shell Object</vt:lpstr>
      <vt:lpstr>Test Setup – Circuit Diagram</vt:lpstr>
      <vt:lpstr>Test Setup – Notes </vt:lpstr>
      <vt:lpstr>Test Setup – Register Settings</vt:lpstr>
      <vt:lpstr>S2 closed, 10 Hz, 8.23 mVPP</vt:lpstr>
      <vt:lpstr>S2 closed, 10 Hz, -39.75 dB</vt:lpstr>
      <vt:lpstr>S2 closed, 40 Hz, 8.16 mVPP</vt:lpstr>
      <vt:lpstr>S2 closed, 40 Hz, -39.83 dB</vt:lpstr>
      <vt:lpstr>S2 closed, 100 Hz, 7.83 mVPP</vt:lpstr>
      <vt:lpstr>S2 closed, 100 Hz, -40.19 dB</vt:lpstr>
      <vt:lpstr>S2 open, 10 Hz, 8.22 mVPP</vt:lpstr>
      <vt:lpstr>S2 open, 10 Hz, -39.76 dB</vt:lpstr>
      <vt:lpstr>S2 open, 40 Hz, 8.45 mVPP</vt:lpstr>
      <vt:lpstr>S2 open, 40 Hz, -39.52 dB</vt:lpstr>
      <vt:lpstr>S2 open, 100 Hz, 9.17 mVPP</vt:lpstr>
      <vt:lpstr>S2 open, 100 Hz, -38.81 dB</vt:lpstr>
    </vt:vector>
  </TitlesOfParts>
  <Company>Texas Instruments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</dc:title>
  <dc:creator>Brollo, Clementina</dc:creator>
  <cp:lastModifiedBy>Andrews, Ryan</cp:lastModifiedBy>
  <cp:revision>191</cp:revision>
  <dcterms:created xsi:type="dcterms:W3CDTF">2007-12-19T20:51:45Z</dcterms:created>
  <dcterms:modified xsi:type="dcterms:W3CDTF">2018-07-17T22:49:32Z</dcterms:modified>
</cp:coreProperties>
</file>