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D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4718" autoAdjust="0"/>
  </p:normalViewPr>
  <p:slideViewPr>
    <p:cSldViewPr snapToGrid="0">
      <p:cViewPr varScale="1">
        <p:scale>
          <a:sx n="74" d="100"/>
          <a:sy n="74" d="100"/>
        </p:scale>
        <p:origin x="-1488" y="-9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30" y="0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201" y="4416111"/>
            <a:ext cx="5607998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7466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30" y="8830621"/>
            <a:ext cx="3037465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E2B93-8039-49E0-B3B2-D0407E0B01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BEB83-4FF5-41FB-9594-57D91241B8C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9D54-822E-43B3-8369-4EE49F07315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4D3F6-2D35-465B-82F1-59252AA05B1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1B51A-337E-4E63-9DD3-C49CD9E081E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DD07-7378-4E92-999E-AECEEFF07C1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10005-86C4-4148-8019-580C57F66F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SFD – Start of Frame Delimiter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772" eaLnBrk="1" hangingPunct="1">
              <a:defRPr/>
            </a:pPr>
            <a:r>
              <a:rPr lang="en-US" dirty="0" smtClean="0"/>
              <a:t>SFD – Start of Frame Delimiter</a:t>
            </a:r>
            <a:r>
              <a:rPr lang="en-US" baseline="0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D4A87-4DFF-4E40-8B1B-A1E5A57BE35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21425"/>
            <a:ext cx="8810625" cy="466344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4B24B-BAB1-431A-82C6-36E096187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28" r:id="rId5"/>
    <p:sldLayoutId id="2147483741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Synchronization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Keystone 2 Devices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78538"/>
            <a:ext cx="2152650" cy="254000"/>
          </a:xfrm>
          <a:prstGeom prst="rect">
            <a:avLst/>
          </a:prstGeom>
          <a:noFill/>
        </p:spPr>
        <p:txBody>
          <a:bodyPr/>
          <a:lstStyle/>
          <a:p>
            <a:fld id="{94CB290F-4BE3-441F-8FB8-76DFA253B53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43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1588 RX Time Stamping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957263"/>
            <a:ext cx="80248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CPTS Time Stamps all RX PKTS upon Start of Frame Delimiter (SFD) crossing the MAC interface (on any of the four Ethernet lanes). CPSW 1588 Decoder establishes if it is a valid PTP packet and signals CPTS to push the TS into the Event FIFO</a:t>
            </a:r>
            <a:endParaRPr lang="en-US" sz="1400" dirty="0"/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808310" y="1558925"/>
          <a:ext cx="7441928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4" imgW="7356062" imgH="5824585" progId="">
                  <p:embed/>
                </p:oleObj>
              </mc:Choice>
              <mc:Fallback>
                <p:oleObj name="Visio" r:id="rId4" imgW="7356062" imgH="58245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10" y="1558925"/>
                        <a:ext cx="7441928" cy="471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4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1588 TX Time Stamping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1035050"/>
            <a:ext cx="8024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CPTS Time Stamps TX PKTS upon SFD crosses CPGMAC. CPSW 1588 Decoder establishes if it is a valid PTP packet and signals CPTS to push the TS into the Event FIFO</a:t>
            </a:r>
            <a:endParaRPr lang="en-US" sz="1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3763" y="1558271"/>
          <a:ext cx="7356475" cy="473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7356062" imgH="5732859" progId="">
                  <p:embed/>
                </p:oleObj>
              </mc:Choice>
              <mc:Fallback>
                <p:oleObj name="Visio" r:id="rId4" imgW="7356062" imgH="57328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558271"/>
                        <a:ext cx="7356475" cy="4736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CPTS 32-Bit Timer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78538"/>
            <a:ext cx="2152650" cy="254000"/>
          </a:xfrm>
          <a:prstGeom prst="rect">
            <a:avLst/>
          </a:prstGeom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86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Rollover Event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CPTS contains a 32-bit time stamp value (</a:t>
            </a:r>
            <a:r>
              <a:rPr lang="en-US" b="1" dirty="0" err="1" smtClean="0"/>
              <a:t>time_stamp</a:t>
            </a:r>
            <a:r>
              <a:rPr lang="en-US" b="1" dirty="0" smtClean="0"/>
              <a:t>[31:0]). The counter upper bits are </a:t>
            </a:r>
            <a:r>
              <a:rPr lang="en-US" dirty="0" smtClean="0"/>
              <a:t>maintained by host software. The rollover event indicates to software that the </a:t>
            </a:r>
            <a:r>
              <a:rPr lang="en-US" b="1" dirty="0" err="1" smtClean="0"/>
              <a:t>time_stamp</a:t>
            </a:r>
            <a:r>
              <a:rPr lang="en-US" b="1" dirty="0" smtClean="0"/>
              <a:t> counter has </a:t>
            </a:r>
            <a:r>
              <a:rPr lang="en-US" dirty="0" smtClean="0"/>
              <a:t>rolled over from 0xFFFF_FFFF to 0x0000_0000 and that software maintained upper count value should be incremented.</a:t>
            </a:r>
          </a:p>
          <a:p>
            <a:r>
              <a:rPr lang="en-US" dirty="0" smtClean="0"/>
              <a:t>Example for 1588 PTP Time:</a:t>
            </a:r>
          </a:p>
          <a:p>
            <a:r>
              <a:rPr lang="en-US" dirty="0" smtClean="0"/>
              <a:t>CPTS Time Before Rollover Event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CPTS Time After Rollover Event</a:t>
            </a:r>
          </a:p>
          <a:p>
            <a:endParaRPr lang="en-US" dirty="0" smtClean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C3CE6F-642B-4588-A9BB-AD5A9EAC5C2D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31500" y="5387248"/>
            <a:ext cx="5223080" cy="691290"/>
            <a:chOff x="731500" y="3121760"/>
            <a:chExt cx="5223080" cy="691290"/>
          </a:xfrm>
        </p:grpSpPr>
        <p:sp>
          <p:nvSpPr>
            <p:cNvPr id="5" name="Rectangle 4"/>
            <p:cNvSpPr/>
            <p:nvPr/>
          </p:nvSpPr>
          <p:spPr>
            <a:xfrm>
              <a:off x="73150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(MSB)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4304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(LSB)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0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0x00000001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304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PTP_TIMESTAMP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1500" y="3966670"/>
            <a:ext cx="5223080" cy="691290"/>
            <a:chOff x="731500" y="3121760"/>
            <a:chExt cx="5223080" cy="691290"/>
          </a:xfrm>
        </p:grpSpPr>
        <p:sp>
          <p:nvSpPr>
            <p:cNvPr id="11" name="Rectangle 10"/>
            <p:cNvSpPr/>
            <p:nvPr/>
          </p:nvSpPr>
          <p:spPr>
            <a:xfrm>
              <a:off x="73150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(MSB)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43040" y="3121760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32-Bit (LSB)</a:t>
              </a:r>
              <a:endParaRPr lang="en-US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50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0x00000000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43040" y="3467405"/>
              <a:ext cx="2611540" cy="3456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PTP_TIMESTAMP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6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As the 1588 decoder takes some time to validate a packet it can happen that a PTP packet is </a:t>
            </a:r>
            <a:r>
              <a:rPr lang="en-US" sz="1800" dirty="0" err="1" smtClean="0"/>
              <a:t>timestamped</a:t>
            </a:r>
            <a:r>
              <a:rPr lang="en-US" sz="1800" dirty="0" smtClean="0"/>
              <a:t> just before a rollover event, but the rollover event is pushed into the EVENT FIFO first. </a:t>
            </a:r>
          </a:p>
          <a:p>
            <a:endParaRPr lang="en-US" sz="1800" dirty="0" smtClean="0"/>
          </a:p>
          <a:p>
            <a:r>
              <a:rPr lang="en-US" sz="1800" dirty="0" smtClean="0"/>
              <a:t>The Half-Rollover event indicates to software that the </a:t>
            </a:r>
            <a:r>
              <a:rPr lang="en-US" sz="1800" b="1" dirty="0" err="1" smtClean="0"/>
              <a:t>time_stamp</a:t>
            </a:r>
            <a:r>
              <a:rPr lang="en-US" sz="1800" b="1" dirty="0" smtClean="0"/>
              <a:t> counter has </a:t>
            </a:r>
            <a:r>
              <a:rPr lang="en-US" sz="1800" dirty="0" smtClean="0"/>
              <a:t>rolled over from 0x7FFF_FFFF to 0x8000_0000. </a:t>
            </a:r>
          </a:p>
          <a:p>
            <a:endParaRPr lang="en-US" sz="1800" dirty="0" smtClean="0"/>
          </a:p>
          <a:p>
            <a:r>
              <a:rPr lang="en-US" sz="1800" dirty="0" smtClean="0"/>
              <a:t>This allows the software to determine after a rollover event if the following PTP_TS happened after or before the rollover.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5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 - Example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on Real Timeline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Events on FIFO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3095" y="2161635"/>
          <a:ext cx="68135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4" imgW="6813423" imgH="1278588" progId="">
                  <p:embed/>
                </p:oleObj>
              </mc:Choice>
              <mc:Fallback>
                <p:oleObj name="Visio" r:id="rId4" imgW="6813423" imgH="12785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95" y="2161635"/>
                        <a:ext cx="6813550" cy="127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61930" y="4427530"/>
          <a:ext cx="69897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6" imgW="6990016" imgH="1686639" progId="">
                  <p:embed/>
                </p:oleObj>
              </mc:Choice>
              <mc:Fallback>
                <p:oleObj name="Visio" r:id="rId6" imgW="6990016" imgH="16866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30" y="4427530"/>
                        <a:ext cx="6989763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6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Half-Rollover Event - Example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To solve this issue software checks the MSB of the PTP_TS between a rollover event and a half-rollover event. </a:t>
            </a:r>
          </a:p>
          <a:p>
            <a:pPr lvl="1"/>
            <a:r>
              <a:rPr lang="en-US" sz="1600" dirty="0" smtClean="0"/>
              <a:t>If it is 1, it happened before the rollover event. Thus the upper 32-bit CPTS time needs to be decremented for this timestamp. </a:t>
            </a:r>
          </a:p>
          <a:p>
            <a:pPr lvl="1"/>
            <a:r>
              <a:rPr lang="en-US" sz="1600" dirty="0" smtClean="0"/>
              <a:t>If it is 0 it happened after the rollover event.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8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Linux System Time and CPTS Time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739360" cy="4692650"/>
          </a:xfrm>
        </p:spPr>
        <p:txBody>
          <a:bodyPr/>
          <a:lstStyle/>
          <a:p>
            <a:r>
              <a:rPr lang="en-US" sz="1400" dirty="0" smtClean="0"/>
              <a:t>We have discussed how CPTS 32-bit timer is maintained as a 64-bit clock. But, how </a:t>
            </a:r>
            <a:r>
              <a:rPr lang="en-US" sz="1400" smtClean="0"/>
              <a:t>to maintain </a:t>
            </a:r>
            <a:r>
              <a:rPr lang="en-US" sz="1400" dirty="0" smtClean="0"/>
              <a:t>1588  epoch time? (nanoseconds).  </a:t>
            </a:r>
          </a:p>
          <a:p>
            <a:endParaRPr lang="en-US" sz="1400" dirty="0" smtClean="0"/>
          </a:p>
          <a:p>
            <a:r>
              <a:rPr lang="en-US" sz="1400" dirty="0" smtClean="0"/>
              <a:t>For this, 1588 Stack uses Linux System time. This time is driven in KS2 by the A15 ARM core timer. </a:t>
            </a:r>
          </a:p>
          <a:p>
            <a:endParaRPr lang="en-US" sz="1400" dirty="0" smtClean="0"/>
          </a:p>
          <a:p>
            <a:r>
              <a:rPr lang="en-US" sz="1400" dirty="0" smtClean="0"/>
              <a:t>To properly convert CPTS tick time to nanoseconds the 1588 stack calibrates system time by computing the offset between the CPTS timer and the A15 timer.</a:t>
            </a:r>
          </a:p>
          <a:p>
            <a:endParaRPr lang="en-US" sz="1400" dirty="0" smtClean="0"/>
          </a:p>
          <a:p>
            <a:r>
              <a:rPr lang="en-US" sz="1400" dirty="0" smtClean="0"/>
              <a:t>It uses TS_PUSH capability to read the CPTS timer. </a:t>
            </a:r>
          </a:p>
          <a:p>
            <a:pPr lvl="1"/>
            <a:r>
              <a:rPr lang="en-US" sz="1200" dirty="0" smtClean="0"/>
              <a:t>More details on the 1588 stack in the next section. </a:t>
            </a:r>
          </a:p>
          <a:p>
            <a:endParaRPr lang="en-US" sz="18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graphicFrame>
        <p:nvGraphicFramePr>
          <p:cNvPr id="387074" name="Content Placeholder 4"/>
          <p:cNvGraphicFramePr>
            <a:graphicFrameLocks noChangeAspect="1"/>
          </p:cNvGraphicFramePr>
          <p:nvPr/>
        </p:nvGraphicFramePr>
        <p:xfrm>
          <a:off x="4262960" y="1500188"/>
          <a:ext cx="453179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4" imgW="5439251" imgH="4064222" progId="">
                  <p:embed/>
                </p:oleObj>
              </mc:Choice>
              <mc:Fallback>
                <p:oleObj name="Visio" r:id="rId4" imgW="5439251" imgH="40642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0" y="1500188"/>
                        <a:ext cx="453179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1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Small Cell Time Sync Implementation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78538"/>
            <a:ext cx="2152650" cy="254000"/>
          </a:xfrm>
          <a:prstGeom prst="rect">
            <a:avLst/>
          </a:prstGeom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7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Overview on Keystone 2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 complete 1588 clock sync solution consists of  the following blocks.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network driver matches up PTP packets with the time stamps from the CPTS. Linux socket interface calls are used to retrieve the packet data and the time stamps.</a:t>
            </a:r>
          </a:p>
          <a:p>
            <a:endParaRPr lang="en-US" sz="1600" dirty="0" smtClean="0"/>
          </a:p>
          <a:p>
            <a:r>
              <a:rPr lang="en-US" sz="1600" dirty="0" smtClean="0"/>
              <a:t>The 1588 stack encodes PTP transmit packets and parses PTP receive packets.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335" y="1623965"/>
          <a:ext cx="5435600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4" imgW="5435822" imgH="2192846" progId="">
                  <p:embed/>
                </p:oleObj>
              </mc:Choice>
              <mc:Fallback>
                <p:oleObj name="Visio" r:id="rId4" imgW="5435822" imgH="21928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335" y="1623965"/>
                        <a:ext cx="5435600" cy="219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3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FB917E-121B-4E4F-AD4C-E3BF3E1132F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8477250" cy="48641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RX-TX 1588 CPTS Time Stamping</a:t>
            </a:r>
          </a:p>
          <a:p>
            <a:pPr eaLnBrk="1" hangingPunct="1"/>
            <a:r>
              <a:rPr lang="en-US" dirty="0" smtClean="0"/>
              <a:t>Managing CPTS 32-Bit Timer</a:t>
            </a:r>
          </a:p>
          <a:p>
            <a:pPr eaLnBrk="1" hangingPunct="1"/>
            <a:r>
              <a:rPr lang="en-US" dirty="0" smtClean="0"/>
              <a:t>Small Cell Time Sync Implementation</a:t>
            </a:r>
          </a:p>
          <a:p>
            <a:pPr eaLnBrk="1" hangingPunct="1"/>
            <a:r>
              <a:rPr lang="en-US" dirty="0" smtClean="0"/>
              <a:t>Q&amp;A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3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80745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Platform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124879" cy="4692650"/>
          </a:xfrm>
        </p:spPr>
        <p:txBody>
          <a:bodyPr/>
          <a:lstStyle/>
          <a:p>
            <a:r>
              <a:rPr lang="en-US" sz="1400" dirty="0" smtClean="0"/>
              <a:t>The PTP clock sync application performs packet delay variation filtering. It computes the frequency and time offsets between master time server clock and local clock.</a:t>
            </a:r>
          </a:p>
          <a:p>
            <a:pPr lvl="1"/>
            <a:r>
              <a:rPr lang="en-US" sz="1200" dirty="0" smtClean="0"/>
              <a:t>Timestamp data provided in CPTS raw time.</a:t>
            </a:r>
          </a:p>
          <a:p>
            <a:pPr lvl="1"/>
            <a:r>
              <a:rPr lang="en-US" sz="1200" dirty="0" smtClean="0"/>
              <a:t>Annex E and D support at CPTS.</a:t>
            </a:r>
          </a:p>
          <a:p>
            <a:pPr lvl="1"/>
            <a:r>
              <a:rPr lang="en-US" sz="1200" dirty="0" smtClean="0"/>
              <a:t>Linux PTP Socket listens only to CPTS event. No Need for PA.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The system clock sync application uses the computed frequency and time offsets as inputs to a software digital phase locked loop. </a:t>
            </a:r>
          </a:p>
          <a:p>
            <a:endParaRPr lang="en-US" sz="1400" dirty="0" smtClean="0"/>
          </a:p>
          <a:p>
            <a:r>
              <a:rPr lang="en-US" sz="1400" dirty="0" smtClean="0"/>
              <a:t>That DPLL computes DAC voltage updates to lock the VCXO frequency to the master time server </a:t>
            </a:r>
          </a:p>
          <a:p>
            <a:pPr lvl="1"/>
            <a:r>
              <a:rPr lang="en-US" sz="1200" dirty="0" smtClean="0"/>
              <a:t>SPI write done by ARM. </a:t>
            </a:r>
          </a:p>
          <a:p>
            <a:pPr lvl="1"/>
            <a:r>
              <a:rPr lang="en-US" sz="1200" dirty="0" smtClean="0"/>
              <a:t>No DSP needed.</a:t>
            </a:r>
            <a:endParaRPr lang="en-US" sz="1200" dirty="0"/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3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61362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SW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124879" cy="4692650"/>
          </a:xfrm>
        </p:spPr>
        <p:txBody>
          <a:bodyPr/>
          <a:lstStyle/>
          <a:p>
            <a:r>
              <a:rPr lang="en-US" sz="1200" dirty="0" smtClean="0"/>
              <a:t>During system start up the OCXO will stabilize and clocks will become available to CPTS</a:t>
            </a:r>
          </a:p>
          <a:p>
            <a:endParaRPr lang="en-US" sz="1200" dirty="0" smtClean="0"/>
          </a:p>
          <a:p>
            <a:r>
              <a:rPr lang="en-US" sz="1200" dirty="0" smtClean="0"/>
              <a:t>At this point the CPTS driver will enable the input clock by writing the chip level register CPTS_RFTCLK_SEL. </a:t>
            </a:r>
          </a:p>
          <a:p>
            <a:pPr lvl="1"/>
            <a:r>
              <a:rPr lang="en-US" sz="1000" dirty="0" smtClean="0"/>
              <a:t>Please refer to your device datasheet for specific value details.</a:t>
            </a:r>
          </a:p>
          <a:p>
            <a:pPr lvl="1"/>
            <a:endParaRPr lang="en-US" sz="1000" dirty="0" smtClean="0"/>
          </a:p>
          <a:p>
            <a:r>
              <a:rPr lang="en-US" sz="1200" dirty="0" smtClean="0"/>
              <a:t>By default the CPTS driver will initialize the ENET Switch and CPTS for Annex D &amp; E </a:t>
            </a:r>
            <a:r>
              <a:rPr lang="en-US" sz="1200" dirty="0" err="1" smtClean="0"/>
              <a:t>unicast</a:t>
            </a:r>
            <a:r>
              <a:rPr lang="en-US" sz="1200" dirty="0" smtClean="0"/>
              <a:t> support with VLAN </a:t>
            </a:r>
            <a:r>
              <a:rPr lang="en-US" sz="1200" dirty="0" err="1" smtClean="0"/>
              <a:t>ethertype</a:t>
            </a:r>
            <a:r>
              <a:rPr lang="en-US" sz="1200" dirty="0" smtClean="0"/>
              <a:t> of 0x8100.</a:t>
            </a:r>
          </a:p>
          <a:p>
            <a:pPr lvl="1"/>
            <a:r>
              <a:rPr lang="en-US" sz="1000" dirty="0" smtClean="0"/>
              <a:t>To change default values via SYSF and configurable parameters please refer to attached cpts_driver.txt section A.3</a:t>
            </a:r>
          </a:p>
          <a:p>
            <a:pPr lvl="1"/>
            <a:endParaRPr lang="en-US" sz="1000" dirty="0" smtClean="0"/>
          </a:p>
          <a:p>
            <a:r>
              <a:rPr lang="en-US" sz="1200" dirty="0" smtClean="0"/>
              <a:t>For more details on CPTS driver responsibilities please refer to attached cpts_driver.txt section </a:t>
            </a:r>
            <a:r>
              <a:rPr lang="en-US" sz="1200" dirty="0"/>
              <a:t>B and go to http://processors.wiki.ti.com/index.php/MCSDK_UG_Chapter_Exploring#Common_Platform_Time_Sync_.28CPTS.29</a:t>
            </a:r>
            <a:endParaRPr lang="en-US" sz="1200" dirty="0" smtClean="0"/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1842"/>
              </p:ext>
            </p:extLst>
          </p:nvPr>
        </p:nvGraphicFramePr>
        <p:xfrm>
          <a:off x="3443380" y="5566918"/>
          <a:ext cx="1076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ackage" r:id="rId6" imgW="1076400" imgH="485640" progId="Package">
                  <p:embed/>
                </p:oleObj>
              </mc:Choice>
              <mc:Fallback>
                <p:oleObj name="Package" r:id="rId6" imgW="107640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380" y="5566918"/>
                        <a:ext cx="1076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1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2875"/>
            <a:ext cx="8613620" cy="814388"/>
          </a:xfrm>
        </p:spPr>
        <p:txBody>
          <a:bodyPr/>
          <a:lstStyle/>
          <a:p>
            <a:pPr eaLnBrk="1" hangingPunct="1"/>
            <a:r>
              <a:rPr lang="en-US" dirty="0" smtClean="0"/>
              <a:t>IEEE 1588 Overview on Keystone 2 SW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316904" cy="4692650"/>
          </a:xfrm>
        </p:spPr>
        <p:txBody>
          <a:bodyPr/>
          <a:lstStyle/>
          <a:p>
            <a:r>
              <a:rPr lang="en-US" sz="1200" dirty="0" smtClean="0"/>
              <a:t>As mentioned in the platform overview the 1588 app (PTP Stack, PTP Clock Sync App, System Clock Sync App) is responsible of adjusting the CPTS reference clock frequency</a:t>
            </a:r>
          </a:p>
          <a:p>
            <a:endParaRPr lang="en-US" sz="1200" dirty="0" smtClean="0"/>
          </a:p>
          <a:p>
            <a:r>
              <a:rPr lang="en-US" sz="1200" dirty="0" smtClean="0"/>
              <a:t>However, the 1588 must  forward the frequency adjustment to the CPTS driver using the </a:t>
            </a:r>
            <a:r>
              <a:rPr lang="en-US" sz="1200" dirty="0" err="1" smtClean="0"/>
              <a:t>clock_adjtime</a:t>
            </a:r>
            <a:r>
              <a:rPr lang="en-US" sz="1200" dirty="0" smtClean="0"/>
              <a:t> API with a flag ADJ_FREQUENCY</a:t>
            </a:r>
            <a:endParaRPr lang="en-US" sz="1200" dirty="0"/>
          </a:p>
          <a:p>
            <a:pPr lvl="1"/>
            <a:r>
              <a:rPr lang="en-US" sz="1000" dirty="0" smtClean="0"/>
              <a:t>This is needed  for CPTS driver to calculate UCT time correctly.</a:t>
            </a:r>
          </a:p>
          <a:p>
            <a:endParaRPr lang="en-US" sz="1200" dirty="0" smtClean="0"/>
          </a:p>
          <a:p>
            <a:r>
              <a:rPr lang="en-US" sz="1200" dirty="0" smtClean="0"/>
              <a:t>If any absolute (UCT) time adjustments must be made the 1588 app can use the </a:t>
            </a:r>
            <a:r>
              <a:rPr lang="en-US" sz="1200" dirty="0" err="1" smtClean="0"/>
              <a:t>clock_settime</a:t>
            </a:r>
            <a:r>
              <a:rPr lang="en-US" sz="1200" dirty="0" smtClean="0"/>
              <a:t> function.</a:t>
            </a:r>
          </a:p>
          <a:p>
            <a:endParaRPr lang="en-US" sz="1200" dirty="0" smtClean="0"/>
          </a:p>
          <a:p>
            <a:r>
              <a:rPr lang="en-US" sz="1200" dirty="0" smtClean="0"/>
              <a:t>For more details refer to the attached file cpts_driver.txt section C.</a:t>
            </a:r>
          </a:p>
        </p:txBody>
      </p:sp>
      <p:graphicFrame>
        <p:nvGraphicFramePr>
          <p:cNvPr id="389122" name="Object 2"/>
          <p:cNvGraphicFramePr>
            <a:graphicFrameLocks noChangeAspect="1"/>
          </p:cNvGraphicFramePr>
          <p:nvPr/>
        </p:nvGraphicFramePr>
        <p:xfrm>
          <a:off x="2076450" y="957263"/>
          <a:ext cx="7067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Visio" r:id="rId4" imgW="8804178" imgH="6268517" progId="">
                  <p:embed/>
                </p:oleObj>
              </mc:Choice>
              <mc:Fallback>
                <p:oleObj name="Visio" r:id="rId4" imgW="8804178" imgH="62685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957263"/>
                        <a:ext cx="7067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25" y="5635625"/>
          <a:ext cx="1076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Package" r:id="rId6" imgW="1076400" imgH="485640" progId="Package">
                  <p:embed/>
                </p:oleObj>
              </mc:Choice>
              <mc:Fallback>
                <p:oleObj name="Package" r:id="rId6" imgW="1076400" imgH="4856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635625"/>
                        <a:ext cx="1076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Software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Once the clock sync app calibrates CPTS clock it can program CPTS to generate the 1pps to AIF. However, the master Sync packets can be lost for a period of time. </a:t>
            </a:r>
          </a:p>
          <a:p>
            <a:pPr lvl="1"/>
            <a:r>
              <a:rPr lang="en-US" sz="1600" dirty="0" smtClean="0"/>
              <a:t>When this happens the local clock can drift from the master time.</a:t>
            </a:r>
          </a:p>
          <a:p>
            <a:pPr lvl="1"/>
            <a:r>
              <a:rPr lang="en-US" sz="1600" dirty="0" smtClean="0"/>
              <a:t>DPLL software needs to determine if it needs re-synchronization.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Along with the DPLL SW the Clock Sync App needs a state machine to 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perform initial synchronization,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generate output pulse,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keep frequency and time locked to master time,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hold frequency during master signal loss,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US" dirty="0" smtClean="0"/>
              <a:t>Re-establish synchronization upon signal return.</a:t>
            </a:r>
          </a:p>
          <a:p>
            <a:pPr marL="684212" lvl="1" indent="-342900">
              <a:buFont typeface="+mj-lt"/>
              <a:buAutoNum type="arabicPeriod"/>
            </a:pPr>
            <a:endParaRPr lang="en-US" dirty="0" smtClean="0"/>
          </a:p>
          <a:p>
            <a:pPr marL="336550" indent="-342900"/>
            <a:r>
              <a:rPr lang="en-US" dirty="0" smtClean="0"/>
              <a:t>In the next few slides the state machine and DPLL algorithm will be explained. </a:t>
            </a:r>
          </a:p>
        </p:txBody>
      </p:sp>
    </p:spTree>
    <p:extLst>
      <p:ext uri="{BB962C8B-B14F-4D97-AF65-F5344CB8AC3E}">
        <p14:creationId xmlns:p14="http://schemas.microsoft.com/office/powerpoint/2010/main" val="67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Software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5 states of the DPLL Software State Machine</a:t>
            </a:r>
            <a:endParaRPr lang="en-US" dirty="0" smtClean="0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3825" name="Object 1"/>
          <p:cNvGraphicFramePr>
            <a:graphicFrameLocks noChangeAspect="1"/>
          </p:cNvGraphicFramePr>
          <p:nvPr/>
        </p:nvGraphicFramePr>
        <p:xfrm>
          <a:off x="1581150" y="1905000"/>
          <a:ext cx="64389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905000"/>
                        <a:ext cx="6438900" cy="394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0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Initial Lock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3739360" cy="4692650"/>
          </a:xfrm>
        </p:spPr>
        <p:txBody>
          <a:bodyPr/>
          <a:lstStyle/>
          <a:p>
            <a:r>
              <a:rPr lang="en-US" sz="1400" dirty="0" smtClean="0"/>
              <a:t>During Initial Lock DPLL SW tracks the master time over a period of time.</a:t>
            </a:r>
          </a:p>
          <a:p>
            <a:pPr lvl="1"/>
            <a:r>
              <a:rPr lang="en-US" sz="1400" dirty="0" smtClean="0"/>
              <a:t>Master sync pulses carry the egress time in the PTP packet.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Sync packets are time stamped on arrival by CPTS.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err="1" smtClean="0"/>
              <a:t>Delay_req</a:t>
            </a:r>
            <a:r>
              <a:rPr lang="en-US" sz="1400" dirty="0" smtClean="0"/>
              <a:t> packets are sent to the Master time server while time stamped at egress.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Master responds with a </a:t>
            </a:r>
            <a:r>
              <a:rPr lang="en-US" sz="1400" dirty="0" err="1" smtClean="0"/>
              <a:t>Delay_response</a:t>
            </a:r>
            <a:r>
              <a:rPr lang="en-US" sz="1400" dirty="0" smtClean="0"/>
              <a:t> carrying the arrival time of </a:t>
            </a:r>
            <a:r>
              <a:rPr lang="en-US" sz="1400" dirty="0" err="1" smtClean="0"/>
              <a:t>Delay_req</a:t>
            </a:r>
            <a:r>
              <a:rPr lang="en-US" sz="1400" dirty="0" smtClean="0"/>
              <a:t>.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smtClean="0"/>
              <a:t>DPLL SW filters these four timestamps for network delay variations and  uses  them as inputs to output a control voltage step to the DAC through the SPI interface. 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736" y="957263"/>
            <a:ext cx="4915839" cy="307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6353" name="Object 1"/>
          <p:cNvGraphicFramePr>
            <a:graphicFrameLocks noChangeAspect="1"/>
          </p:cNvGraphicFramePr>
          <p:nvPr/>
        </p:nvGraphicFramePr>
        <p:xfrm>
          <a:off x="4341570" y="3851456"/>
          <a:ext cx="6438900" cy="284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Visio" r:id="rId5" imgW="6422946" imgH="3930920" progId="">
                  <p:embed/>
                </p:oleObj>
              </mc:Choice>
              <mc:Fallback>
                <p:oleObj name="Visio" r:id="rId5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570" y="3851456"/>
                        <a:ext cx="6438900" cy="2841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0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Sync Output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353839" cy="4692650"/>
          </a:xfrm>
        </p:spPr>
        <p:txBody>
          <a:bodyPr/>
          <a:lstStyle/>
          <a:p>
            <a:r>
              <a:rPr lang="en-US" sz="1800" dirty="0" smtClean="0"/>
              <a:t>Once DPLL software has calibrated the local slave clock (i.e. CPTS timer) to the master time server. It can safely determine the absolute time 1 second boundary.</a:t>
            </a:r>
          </a:p>
          <a:p>
            <a:endParaRPr lang="en-US" sz="1800" dirty="0" smtClean="0"/>
          </a:p>
          <a:p>
            <a:r>
              <a:rPr lang="en-US" sz="1800" dirty="0" smtClean="0"/>
              <a:t>The clock sync application then computes a CPTS time tick value in the future that equates a 1 second period.</a:t>
            </a:r>
          </a:p>
          <a:p>
            <a:pPr lvl="1"/>
            <a:r>
              <a:rPr lang="en-US" sz="1600" dirty="0" smtClean="0"/>
              <a:t>This value is loaded in the compare register of CPTS. When CPTS timer reaches this value it generates the 1pps pulse.</a:t>
            </a:r>
          </a:p>
          <a:p>
            <a:pPr lvl="1"/>
            <a:r>
              <a:rPr lang="en-US" sz="1600" dirty="0" smtClean="0"/>
              <a:t>The process is repeated to maintain a 1pps output pulse to AIF. </a:t>
            </a:r>
          </a:p>
          <a:p>
            <a:pPr lvl="1"/>
            <a:endParaRPr lang="en-US" sz="1600" dirty="0" smtClean="0"/>
          </a:p>
        </p:txBody>
      </p:sp>
      <p:graphicFrame>
        <p:nvGraphicFramePr>
          <p:cNvPr id="360449" name="Object 1"/>
          <p:cNvGraphicFramePr>
            <a:graphicFrameLocks noChangeAspect="1"/>
          </p:cNvGraphicFramePr>
          <p:nvPr/>
        </p:nvGraphicFramePr>
        <p:xfrm>
          <a:off x="4802430" y="2008015"/>
          <a:ext cx="64389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430" y="2008015"/>
                        <a:ext cx="643890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9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In-Lock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891510" cy="4692650"/>
          </a:xfrm>
        </p:spPr>
        <p:txBody>
          <a:bodyPr/>
          <a:lstStyle/>
          <a:p>
            <a:r>
              <a:rPr lang="en-US" sz="1400" dirty="0" smtClean="0"/>
              <a:t>Once the 1pps has been generated the AIF is synchronized to absolute time with the master time server. </a:t>
            </a:r>
          </a:p>
          <a:p>
            <a:pPr lvl="1"/>
            <a:r>
              <a:rPr lang="en-US" sz="1200" dirty="0" smtClean="0"/>
              <a:t>Software keeps going back to the Sync Output state to load the CPTS compare register with the next value for the 1pps.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The DPLL software needs to keep tracking the master clock to keep the local frequency in lock with the master frequency. </a:t>
            </a:r>
          </a:p>
          <a:p>
            <a:endParaRPr lang="en-US" sz="1400" dirty="0" smtClean="0"/>
          </a:p>
          <a:p>
            <a:r>
              <a:rPr lang="en-US" sz="1400" dirty="0" smtClean="0"/>
              <a:t>For this the DPLL software needs PTP sync pulses from the master time. </a:t>
            </a:r>
          </a:p>
          <a:p>
            <a:pPr lvl="1"/>
            <a:r>
              <a:rPr lang="en-US" sz="1200" dirty="0" smtClean="0"/>
              <a:t>The slave to master path time can be estimated with enough precision to lock the frequency so </a:t>
            </a:r>
            <a:r>
              <a:rPr lang="en-US" sz="1200" dirty="0" err="1" smtClean="0"/>
              <a:t>delay_req</a:t>
            </a:r>
            <a:r>
              <a:rPr lang="en-US" sz="1200" dirty="0" smtClean="0"/>
              <a:t>/</a:t>
            </a:r>
            <a:r>
              <a:rPr lang="en-US" sz="1200" dirty="0" err="1" smtClean="0"/>
              <a:t>delay_resp</a:t>
            </a:r>
            <a:r>
              <a:rPr lang="en-US" sz="1200" dirty="0" smtClean="0"/>
              <a:t> packets are needed less frequently.</a:t>
            </a:r>
          </a:p>
          <a:p>
            <a:endParaRPr lang="en-US" sz="1400" dirty="0" smtClean="0"/>
          </a:p>
          <a:p>
            <a:r>
              <a:rPr lang="en-US" sz="1400" dirty="0" smtClean="0"/>
              <a:t>To estimate the arrival time the PTP clock sync app filters network impairments due to transit time variations of PTP Sync packets.</a:t>
            </a:r>
          </a:p>
        </p:txBody>
      </p:sp>
      <p:graphicFrame>
        <p:nvGraphicFramePr>
          <p:cNvPr id="364545" name="Object 1"/>
          <p:cNvGraphicFramePr>
            <a:graphicFrameLocks noChangeAspect="1"/>
          </p:cNvGraphicFramePr>
          <p:nvPr/>
        </p:nvGraphicFramePr>
        <p:xfrm>
          <a:off x="5378505" y="1623965"/>
          <a:ext cx="472381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505" y="1623965"/>
                        <a:ext cx="4723815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7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Holdover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737890" cy="4692650"/>
          </a:xfrm>
        </p:spPr>
        <p:txBody>
          <a:bodyPr/>
          <a:lstStyle/>
          <a:p>
            <a:r>
              <a:rPr lang="en-US" sz="1600" dirty="0" smtClean="0"/>
              <a:t>In the holdover state the voltage output to the DAC is held constant. 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The PTP capture events are monitored to see if the signal has returned.</a:t>
            </a:r>
          </a:p>
          <a:p>
            <a:endParaRPr lang="en-US" sz="1600" dirty="0" smtClean="0"/>
          </a:p>
          <a:p>
            <a:r>
              <a:rPr lang="en-US" sz="1600" dirty="0" smtClean="0"/>
              <a:t>When PTP packets are captured DPLL software can determine how much drift has occurred in the local clock.</a:t>
            </a:r>
          </a:p>
          <a:p>
            <a:pPr lvl="1"/>
            <a:r>
              <a:rPr lang="en-US" sz="1600" dirty="0" smtClean="0"/>
              <a:t>If drift is too much re-sync state is entered. </a:t>
            </a:r>
          </a:p>
          <a:p>
            <a:pPr lvl="1"/>
            <a:r>
              <a:rPr lang="en-US" sz="1600" dirty="0" smtClean="0"/>
              <a:t>Else In-Lock state is entered.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In some situations the drift might have caused the antenna to lose absolute time reference. </a:t>
            </a:r>
          </a:p>
          <a:p>
            <a:pPr lvl="1"/>
            <a:r>
              <a:rPr lang="en-US" sz="1600" dirty="0" smtClean="0"/>
              <a:t>Initial Lock is state is entered to re-calibrate CPTS timer and generate another sync pulse to the AIF.</a:t>
            </a:r>
          </a:p>
        </p:txBody>
      </p:sp>
      <p:graphicFrame>
        <p:nvGraphicFramePr>
          <p:cNvPr id="376833" name="Object 1"/>
          <p:cNvGraphicFramePr>
            <a:graphicFrameLocks noChangeAspect="1"/>
          </p:cNvGraphicFramePr>
          <p:nvPr/>
        </p:nvGraphicFramePr>
        <p:xfrm>
          <a:off x="5378450" y="1624013"/>
          <a:ext cx="4724400" cy="322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624013"/>
                        <a:ext cx="4724400" cy="3225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1588 DPLL SW Re-Sync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5" y="1185863"/>
            <a:ext cx="3393715" cy="4692650"/>
          </a:xfrm>
        </p:spPr>
        <p:txBody>
          <a:bodyPr/>
          <a:lstStyle/>
          <a:p>
            <a:r>
              <a:rPr lang="en-US" sz="1800" dirty="0" smtClean="0"/>
              <a:t>The Re-sync state is entered because the radio frame timing has drifted outside of the specified timing window. </a:t>
            </a:r>
          </a:p>
          <a:p>
            <a:endParaRPr lang="en-US" sz="1800" dirty="0" smtClean="0"/>
          </a:p>
          <a:p>
            <a:r>
              <a:rPr lang="en-US" sz="1800" dirty="0" smtClean="0"/>
              <a:t>The DPLL algorithm slowly re-calibrates the local clock and locks  the frequency to the master clock frequency.</a:t>
            </a:r>
            <a:endParaRPr lang="en-US" dirty="0" smtClean="0"/>
          </a:p>
        </p:txBody>
      </p:sp>
      <p:graphicFrame>
        <p:nvGraphicFramePr>
          <p:cNvPr id="374785" name="Object 1"/>
          <p:cNvGraphicFramePr>
            <a:graphicFrameLocks noChangeAspect="1"/>
          </p:cNvGraphicFramePr>
          <p:nvPr/>
        </p:nvGraphicFramePr>
        <p:xfrm>
          <a:off x="4533594" y="1185863"/>
          <a:ext cx="5415106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4" imgW="6422946" imgH="3930920" progId="">
                  <p:embed/>
                </p:oleObj>
              </mc:Choice>
              <mc:Fallback>
                <p:oleObj name="Visio" r:id="rId4" imgW="6422946" imgH="3930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594" y="1185863"/>
                        <a:ext cx="5415106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1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GPS Time Sync </a:t>
            </a:r>
          </a:p>
        </p:txBody>
      </p:sp>
      <p:sp>
        <p:nvSpPr>
          <p:cNvPr id="23555" name="Content Placeholder 23"/>
          <p:cNvSpPr>
            <a:spLocks noGrp="1"/>
          </p:cNvSpPr>
          <p:nvPr>
            <p:ph idx="1"/>
          </p:nvPr>
        </p:nvSpPr>
        <p:spPr>
          <a:xfrm>
            <a:off x="333376" y="1185863"/>
            <a:ext cx="4238624" cy="4692650"/>
          </a:xfrm>
        </p:spPr>
        <p:txBody>
          <a:bodyPr/>
          <a:lstStyle/>
          <a:p>
            <a:r>
              <a:rPr lang="en-US" sz="1600" dirty="0" smtClean="0"/>
              <a:t>Time synchronization with GPS 1pps signal is almost identical to IEEE 1588 time synchronization. </a:t>
            </a:r>
          </a:p>
          <a:p>
            <a:endParaRPr lang="en-US" sz="1600" dirty="0" smtClean="0"/>
          </a:p>
          <a:p>
            <a:r>
              <a:rPr lang="en-US" sz="1600" dirty="0" smtClean="0"/>
              <a:t>The primary difference being that CPTS events to the GPS SW are generated by time stamping the 1pps signal through the TS_HW_PUSH events.</a:t>
            </a:r>
          </a:p>
          <a:p>
            <a:endParaRPr lang="en-US" sz="1600" dirty="0" smtClean="0"/>
          </a:p>
          <a:p>
            <a:r>
              <a:rPr lang="en-US" sz="1600" dirty="0" smtClean="0"/>
              <a:t>The GPS state machine in the clock sync application has the same 5 states as the 1588 state machine.</a:t>
            </a:r>
          </a:p>
          <a:p>
            <a:endParaRPr lang="en-US" sz="1600" dirty="0" smtClean="0"/>
          </a:p>
        </p:txBody>
      </p:sp>
      <p:graphicFrame>
        <p:nvGraphicFramePr>
          <p:cNvPr id="372737" name="Object 1"/>
          <p:cNvGraphicFramePr>
            <a:graphicFrameLocks noChangeAspect="1"/>
          </p:cNvGraphicFramePr>
          <p:nvPr/>
        </p:nvGraphicFramePr>
        <p:xfrm>
          <a:off x="4572001" y="957263"/>
          <a:ext cx="45720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Visio" r:id="rId4" imgW="5807012" imgH="6167056" progId="">
                  <p:embed/>
                </p:oleObj>
              </mc:Choice>
              <mc:Fallback>
                <p:oleObj name="Visio" r:id="rId4" imgW="5807012" imgH="61670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957263"/>
                        <a:ext cx="45720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3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89DECD-C2CD-466B-9DE8-24787185AA3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8477250" cy="4864100"/>
          </a:xfrm>
        </p:spPr>
        <p:txBody>
          <a:bodyPr/>
          <a:lstStyle/>
          <a:p>
            <a:pPr eaLnBrk="1" hangingPunct="1"/>
            <a:r>
              <a:rPr lang="en-US" dirty="0" smtClean="0"/>
              <a:t>Keystone 2 Devices support the IEEE 1588v2 standard through the Ethernet sub-systems.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Keystone 2 devices provide two Ethernet sub-systems (1G &amp; 10G).</a:t>
            </a:r>
          </a:p>
          <a:p>
            <a:pPr lvl="1" eaLnBrk="1" hangingPunct="1"/>
            <a:r>
              <a:rPr lang="en-US" dirty="0" smtClean="0"/>
              <a:t>Both support Annex D (IPV4), E (IPV6) and F (802.3)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Both Ethernet sub-systems utilize the following modules for 1588 operation.</a:t>
            </a:r>
          </a:p>
          <a:p>
            <a:pPr lvl="1" eaLnBrk="1" hangingPunct="1"/>
            <a:r>
              <a:rPr lang="en-US" dirty="0" smtClean="0"/>
              <a:t>CPSW - Common Platform Switch Subsystem</a:t>
            </a:r>
          </a:p>
          <a:p>
            <a:pPr lvl="1" eaLnBrk="1" hangingPunct="1"/>
            <a:r>
              <a:rPr lang="en-US" dirty="0" smtClean="0"/>
              <a:t>CPTS - Common Platform Time Sync Module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24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20E0D7-6C82-4F46-B036-A2DC857ACE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Block Diagram</a:t>
            </a:r>
          </a:p>
        </p:txBody>
      </p:sp>
      <p:sp>
        <p:nvSpPr>
          <p:cNvPr id="21508" name="Rectangle 23"/>
          <p:cNvSpPr>
            <a:spLocks noChangeArrowheads="1"/>
          </p:cNvSpPr>
          <p:nvPr/>
        </p:nvSpPr>
        <p:spPr bwMode="auto">
          <a:xfrm>
            <a:off x="422275" y="1035050"/>
            <a:ext cx="8024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CPTS on KS2 devices </a:t>
            </a:r>
            <a:r>
              <a:rPr lang="en-US" sz="1600" dirty="0" smtClean="0"/>
              <a:t>supports </a:t>
            </a:r>
            <a:r>
              <a:rPr lang="en-US" sz="1600" dirty="0"/>
              <a:t>additional time synchronization features such as precisely-timed output </a:t>
            </a:r>
            <a:r>
              <a:rPr lang="en-US" sz="1600" dirty="0" smtClean="0"/>
              <a:t>pulses (TS_COMP/TS_SYNC). </a:t>
            </a:r>
            <a:r>
              <a:rPr lang="en-US" sz="1600" dirty="0"/>
              <a:t>It can also timestamp hard signals such as GPS </a:t>
            </a:r>
            <a:r>
              <a:rPr lang="en-US" sz="1600" dirty="0" smtClean="0"/>
              <a:t>1pps (via HW_TS_PUSH). </a:t>
            </a:r>
            <a:endParaRPr lang="en-US" sz="1600" dirty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933575"/>
            <a:ext cx="83534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40575" y="233997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0575" y="2697163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68938" y="240982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338" y="5986463"/>
            <a:ext cx="14636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*KS2 Only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1338" y="3962400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338" y="4373563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338" y="5013325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7050" y="5410200"/>
            <a:ext cx="1031875" cy="2540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CPTS Events on KS2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19E979-7DFA-4974-BD51-91CF119550BF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64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1100138"/>
            <a:ext cx="67532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8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NETCP CPTS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CPTS Reference Clock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CPTS Hardware Push Events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Note- There is some swapping in events 3-6 when compared with the </a:t>
            </a:r>
            <a:r>
              <a:rPr lang="en-US" sz="1100" dirty="0" err="1" smtClean="0"/>
              <a:t>Kepler</a:t>
            </a:r>
            <a:r>
              <a:rPr lang="en-US" sz="1100" dirty="0" smtClean="0"/>
              <a:t> Architecture Spec.  As this can be handled with software, it is not an issue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46716" y="1623966"/>
          <a:ext cx="2918779" cy="1305767"/>
        </p:xfrm>
        <a:graphic>
          <a:graphicData uri="http://schemas.openxmlformats.org/drawingml/2006/table">
            <a:tbl>
              <a:tblPr/>
              <a:tblGrid>
                <a:gridCol w="1140995"/>
                <a:gridCol w="1777784"/>
              </a:tblGrid>
              <a:tr h="37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Mux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Sel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Reference Clock Followed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Clk2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Clk3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Tsrefclk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46716" y="3621024"/>
          <a:ext cx="2918779" cy="1645920"/>
        </p:xfrm>
        <a:graphic>
          <a:graphicData uri="http://schemas.openxmlformats.org/drawingml/2006/table">
            <a:tbl>
              <a:tblPr/>
              <a:tblGrid>
                <a:gridCol w="1596809"/>
                <a:gridCol w="1321970"/>
              </a:tblGrid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Event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Connection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syncE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XGE sync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Tspushevt1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Tspushevt0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Timi0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Reserved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Reserved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46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NETCP CPTS CONNECTIONS (</a:t>
            </a:r>
            <a:r>
              <a:rPr lang="en-US" dirty="0" err="1" smtClean="0"/>
              <a:t>Contd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CPTS </a:t>
            </a:r>
            <a:r>
              <a:rPr lang="en-US" dirty="0" err="1" smtClean="0"/>
              <a:t>syncE</a:t>
            </a:r>
            <a:r>
              <a:rPr lang="en-US" dirty="0" smtClean="0"/>
              <a:t> </a:t>
            </a:r>
            <a:r>
              <a:rPr lang="en-US" dirty="0" err="1" smtClean="0"/>
              <a:t>rxbclk</a:t>
            </a:r>
            <a:r>
              <a:rPr lang="en-US" dirty="0" smtClean="0"/>
              <a:t> connections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CPTS TSRXCLKOUT(0/1)(N/P)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5120" y="1700774"/>
          <a:ext cx="2841970" cy="1152150"/>
        </p:xfrm>
        <a:graphic>
          <a:graphicData uri="http://schemas.openxmlformats.org/drawingml/2006/table">
            <a:tbl>
              <a:tblPr/>
              <a:tblGrid>
                <a:gridCol w="1541553"/>
                <a:gridCol w="1300417"/>
              </a:tblGrid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Mux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Sel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Connection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Rxbclk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1501" y="3889862"/>
          <a:ext cx="4839029" cy="1651415"/>
        </p:xfrm>
        <a:graphic>
          <a:graphicData uri="http://schemas.openxmlformats.org/drawingml/2006/table">
            <a:tbl>
              <a:tblPr/>
              <a:tblGrid>
                <a:gridCol w="1342924"/>
                <a:gridCol w="1933361"/>
                <a:gridCol w="1562744"/>
              </a:tblGrid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Mux Sel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TSRXCLKOUT0(N/P)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TSRXCLK1(N/P)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Rxbclk[0]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Rxbclk[1]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Rxbclk[2]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Rxbclk[3]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Rxbclk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[3]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0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RX-TX 1588 CPTS Time Stamping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6078538"/>
            <a:ext cx="2152650" cy="254000"/>
          </a:xfrm>
          <a:prstGeom prst="rect">
            <a:avLst/>
          </a:prstGeom>
          <a:noFill/>
        </p:spPr>
        <p:txBody>
          <a:bodyPr/>
          <a:lstStyle/>
          <a:p>
            <a:fld id="{0F63CEFA-5B0F-4229-9EF9-75888DAB97A5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8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1815</Words>
  <Application>Microsoft Office PowerPoint</Application>
  <PresentationFormat>On-screen Show (4:3)</PresentationFormat>
  <Paragraphs>295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FinalPowerpoint</vt:lpstr>
      <vt:lpstr>Visio</vt:lpstr>
      <vt:lpstr>Package</vt:lpstr>
      <vt:lpstr>Time Synchronization </vt:lpstr>
      <vt:lpstr>Overview</vt:lpstr>
      <vt:lpstr>Introduction</vt:lpstr>
      <vt:lpstr>Introduction</vt:lpstr>
      <vt:lpstr>CPTS Block Diagram</vt:lpstr>
      <vt:lpstr>CPTS Events on KS2</vt:lpstr>
      <vt:lpstr>NETCP CPTS CONNECTIONS</vt:lpstr>
      <vt:lpstr>NETCP CPTS CONNECTIONS (Contd’)</vt:lpstr>
      <vt:lpstr>RX-TX 1588 CPTS Time Stamping</vt:lpstr>
      <vt:lpstr>CPTS 1588 RX Time Stamping</vt:lpstr>
      <vt:lpstr>CPTS 1588 TX Time Stamping</vt:lpstr>
      <vt:lpstr>Managing CPTS 32-Bit Timer</vt:lpstr>
      <vt:lpstr>Rollover Event</vt:lpstr>
      <vt:lpstr>Half-Rollover Event</vt:lpstr>
      <vt:lpstr>Half-Rollover Event - Example</vt:lpstr>
      <vt:lpstr>Half-Rollover Event - Example</vt:lpstr>
      <vt:lpstr>Linux System Time and CPTS Time</vt:lpstr>
      <vt:lpstr>Small Cell Time Sync Implementation</vt:lpstr>
      <vt:lpstr>IEEE 1588 Overview on Keystone 2</vt:lpstr>
      <vt:lpstr>IEEE 1588 Overview on Keystone 2 Platform</vt:lpstr>
      <vt:lpstr>IEEE 1588 Overview on Keystone 2 SW</vt:lpstr>
      <vt:lpstr>IEEE 1588 Overview on Keystone 2 SW</vt:lpstr>
      <vt:lpstr>IEEE 1588 DPLL Software</vt:lpstr>
      <vt:lpstr>IEEE 1588 DPLL Software</vt:lpstr>
      <vt:lpstr>IEEE 1588 DPLL SW Initial Lock</vt:lpstr>
      <vt:lpstr>IEEE 1588 DPLL SW Sync Output</vt:lpstr>
      <vt:lpstr>IEEE 1588 DPLL SW In-Lock</vt:lpstr>
      <vt:lpstr>IEEE 1588 DPLL SW Holdover</vt:lpstr>
      <vt:lpstr>IEEE 1588 DPLL SW Re-Sync</vt:lpstr>
      <vt:lpstr>GPS Time Sync 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Malave-Bonet, Javier</cp:lastModifiedBy>
  <cp:revision>105</cp:revision>
  <dcterms:created xsi:type="dcterms:W3CDTF">2007-12-19T20:51:45Z</dcterms:created>
  <dcterms:modified xsi:type="dcterms:W3CDTF">2015-05-15T19:42:37Z</dcterms:modified>
</cp:coreProperties>
</file>