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  <p:sldMasterId id="2147483654" r:id="rId3"/>
    <p:sldMasterId id="2147483662" r:id="rId4"/>
  </p:sldMasterIdLst>
  <p:notesMasterIdLst>
    <p:notesMasterId r:id="rId35"/>
  </p:notesMasterIdLst>
  <p:handoutMasterIdLst>
    <p:handoutMasterId r:id="rId36"/>
  </p:handoutMasterIdLst>
  <p:sldIdLst>
    <p:sldId id="799" r:id="rId5"/>
    <p:sldId id="800" r:id="rId6"/>
    <p:sldId id="801" r:id="rId7"/>
    <p:sldId id="802" r:id="rId8"/>
    <p:sldId id="807" r:id="rId9"/>
    <p:sldId id="841" r:id="rId10"/>
    <p:sldId id="867" r:id="rId11"/>
    <p:sldId id="868" r:id="rId12"/>
    <p:sldId id="832" r:id="rId13"/>
    <p:sldId id="833" r:id="rId14"/>
    <p:sldId id="834" r:id="rId15"/>
    <p:sldId id="808" r:id="rId16"/>
    <p:sldId id="830" r:id="rId17"/>
    <p:sldId id="831" r:id="rId18"/>
    <p:sldId id="838" r:id="rId19"/>
    <p:sldId id="860" r:id="rId20"/>
    <p:sldId id="861" r:id="rId21"/>
    <p:sldId id="829" r:id="rId22"/>
    <p:sldId id="839" r:id="rId23"/>
    <p:sldId id="859" r:id="rId24"/>
    <p:sldId id="865" r:id="rId25"/>
    <p:sldId id="866" r:id="rId26"/>
    <p:sldId id="840" r:id="rId27"/>
    <p:sldId id="858" r:id="rId28"/>
    <p:sldId id="842" r:id="rId29"/>
    <p:sldId id="862" r:id="rId30"/>
    <p:sldId id="847" r:id="rId31"/>
    <p:sldId id="850" r:id="rId32"/>
    <p:sldId id="852" r:id="rId33"/>
    <p:sldId id="843" r:id="rId34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0000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 User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E"/>
    <a:srgbClr val="5F5F5F"/>
    <a:srgbClr val="008000"/>
    <a:srgbClr val="FFFFCC"/>
    <a:srgbClr val="99CC00"/>
    <a:srgbClr val="6A9868"/>
    <a:srgbClr val="CC66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7" autoAdjust="0"/>
    <p:restoredTop sz="92806" autoAdjust="0"/>
  </p:normalViewPr>
  <p:slideViewPr>
    <p:cSldViewPr snapToObjects="1">
      <p:cViewPr>
        <p:scale>
          <a:sx n="100" d="100"/>
          <a:sy n="100" d="100"/>
        </p:scale>
        <p:origin x="-444" y="1260"/>
      </p:cViewPr>
      <p:guideLst>
        <p:guide orient="horz" pos="7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-1944" y="-84"/>
      </p:cViewPr>
      <p:guideLst>
        <p:guide orient="horz" pos="2924"/>
        <p:guide pos="22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88002" tIns="44001" rIns="88002" bIns="44001" rtlCol="0"/>
          <a:lstStyle>
            <a:lvl1pPr algn="l" eaLnBrk="1" hangingPunct="1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88002" tIns="44001" rIns="88002" bIns="44001" rtlCol="0"/>
          <a:lstStyle>
            <a:lvl1pPr algn="r" eaLnBrk="1" hangingPunct="1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A2C8B43-2563-455D-8081-AEF6B538AE7D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88002" tIns="44001" rIns="88002" bIns="44001" rtlCol="0" anchor="b"/>
          <a:lstStyle>
            <a:lvl1pPr algn="l" eaLnBrk="1" hangingPunct="1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88002" tIns="44001" rIns="88002" bIns="44001" rtlCol="0" anchor="b"/>
          <a:lstStyle>
            <a:lvl1pPr algn="r" eaLnBrk="1" hangingPunct="1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67FCB3C-2F00-4504-8523-47E931E01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60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8" tIns="46069" rIns="92138" bIns="46069" numCol="1" anchor="t" anchorCtr="0" compatLnSpc="1">
            <a:prstTxWarp prst="textNoShape">
              <a:avLst/>
            </a:prstTxWarp>
          </a:bodyPr>
          <a:lstStyle>
            <a:lvl1pPr defTabSz="921270" eaLnBrk="1" hangingPunct="1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8" tIns="46069" rIns="92138" bIns="46069" numCol="1" anchor="t" anchorCtr="0" compatLnSpc="1">
            <a:prstTxWarp prst="textNoShape">
              <a:avLst/>
            </a:prstTxWarp>
          </a:bodyPr>
          <a:lstStyle>
            <a:lvl1pPr algn="r" defTabSz="921270" eaLnBrk="1" hangingPunct="1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8" tIns="46069" rIns="92138" bIns="460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8" tIns="46069" rIns="92138" bIns="46069" numCol="1" anchor="b" anchorCtr="0" compatLnSpc="1">
            <a:prstTxWarp prst="textNoShape">
              <a:avLst/>
            </a:prstTxWarp>
          </a:bodyPr>
          <a:lstStyle>
            <a:lvl1pPr defTabSz="921270" eaLnBrk="1" hangingPunct="1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8" tIns="46069" rIns="92138" bIns="46069" numCol="1" anchor="b" anchorCtr="0" compatLnSpc="1">
            <a:prstTxWarp prst="textNoShape">
              <a:avLst/>
            </a:prstTxWarp>
          </a:bodyPr>
          <a:lstStyle>
            <a:lvl1pPr algn="r" defTabSz="921270" eaLnBrk="1" hangingPunct="1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EFD986F-8425-4317-8232-E2C14086F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E2B93-8039-49E0-B3B2-D0407E0B017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10005-86C4-4148-8019-580C57F66F8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10005-86C4-4148-8019-580C57F66F8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DBEB83-4FF5-41FB-9594-57D91241B8C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4D3F6-2D35-465B-82F1-59252AA05B1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1B51A-337E-4E63-9DD3-C49CD9E081E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D4A87-4DFF-4E40-8B1B-A1E5A57BE35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9DD07-7378-4E92-999E-AECEEFF07C1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10005-86C4-4148-8019-580C57F66F8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SFD – Start of Frame Delimiter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D4A87-4DFF-4E40-8B1B-A1E5A57BE35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SFD – Start of Frame Delimiter</a:t>
            </a:r>
            <a:r>
              <a:rPr lang="en-US" baseline="0" dirty="0" smtClean="0"/>
              <a:t> 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D4A87-4DFF-4E40-8B1B-A1E5A57BE35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F4088-07C6-4A2C-B4BC-FD5F31E62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7FFBD-B13A-4188-B107-44736CF0E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943100"/>
            <a:ext cx="2114550" cy="331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43100"/>
            <a:ext cx="6191250" cy="3314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FB928-0406-4B2E-A920-3216BECE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D2D9E-1CF2-4326-9CB3-C7D28F16C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CC548-A07F-4404-9D31-4BA49C1D4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5B78A-7A89-4598-BA19-53C1B835B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3657600"/>
            <a:ext cx="4152900" cy="160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657600"/>
            <a:ext cx="4152900" cy="160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4477E-C39B-40AB-B997-B906036C1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4920-5F2F-478D-A9CD-7FEA69ACA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B0581-4799-496E-B4E2-DF6346363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88CA9-A521-4AA1-B090-A72A4E637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96A86-F5F9-4DE4-A042-6A99BD574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1F575-ED8B-449A-A647-FC4BC9144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45736-692E-44C6-987B-9F9A3D3D0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DAF94-89B9-43A6-9515-55C34BDC3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943100"/>
            <a:ext cx="2114550" cy="331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43100"/>
            <a:ext cx="6191250" cy="3314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F445F-9782-4051-A9F7-4E4DB9C9D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c_revBlack_rgb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925" y="6427788"/>
            <a:ext cx="1119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solidFill>
                <a:schemeClr val="tx1"/>
              </a:solidFill>
            </a:endParaRPr>
          </a:p>
        </p:txBody>
      </p:sp>
      <p:pic>
        <p:nvPicPr>
          <p:cNvPr id="7" name="Picture 10" descr="ti_stk_2c_pos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14338" y="6423025"/>
            <a:ext cx="3460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0" i="1">
                <a:solidFill>
                  <a:schemeClr val="tx1"/>
                </a:solidFill>
              </a:rPr>
              <a:t>TI Confidential – NDA Restrictions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ABF27-F6F9-4388-8D21-3BEEDE457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A01DA-9D28-4CB6-A83D-3D248EFFB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7910B-7C5C-4899-8553-6DB07864A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6170F-0318-4D45-8C86-62070E9C8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1D7A3-D5E2-413C-A044-63ADD33F4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3403E-1413-48E2-94D0-0C90F5733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C9579-8A47-41B9-9BC3-3E377A565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9377E-F714-4299-A257-D27E1521B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C6108-F0AA-4736-997C-474EF05D9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0AAAC-FB86-404E-A7D3-7438F1605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0E272-62EE-4E25-AAA1-70D52BD08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142875"/>
            <a:ext cx="2116137" cy="5735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75" y="142875"/>
            <a:ext cx="6199188" cy="5735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19A20-6574-4E42-A902-8DAD1010B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c_revBlack_rgb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925" y="6427788"/>
            <a:ext cx="1119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solidFill>
                <a:schemeClr val="tx1"/>
              </a:solidFill>
            </a:endParaRPr>
          </a:p>
        </p:txBody>
      </p:sp>
      <p:pic>
        <p:nvPicPr>
          <p:cNvPr id="7" name="Picture 8" descr="ti_stk_2c_pos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14325" y="6086475"/>
            <a:ext cx="2185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b="0">
                <a:solidFill>
                  <a:schemeClr val="tx1"/>
                </a:solidFill>
              </a:rPr>
              <a:t>TI Confidential – NDA Restrictions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0C542-5652-4CB8-8896-7E6E2FDE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A64D3-C77F-45D8-ACBF-829DFBFF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2B4B5-74CC-4F8B-B120-E2586F2B7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636C2-2F06-4E39-BA01-E1D4B4117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548B0-6295-4D09-91B1-02A5A2655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973D-401B-4EC8-93E3-D4088844E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3657600"/>
            <a:ext cx="4152900" cy="160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657600"/>
            <a:ext cx="4152900" cy="160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C6860-AA57-46D8-970A-15EEBFABF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3D001-B83F-49BE-9548-9FB1CB55D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57B08-1344-4035-B278-1A5DC2E12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39EB5-BC01-4F6F-8EC7-189CEE244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F3409-EBD4-4D8F-B101-6F330EDCE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42875"/>
            <a:ext cx="2141537" cy="5735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42875"/>
            <a:ext cx="6275388" cy="5735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81EFC-0EDA-4D6C-B624-32F043989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9084E-C66D-442D-8367-E54D8FBD5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C1E79-15C2-4F61-A449-CC2AE62CA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0E5D0-0624-4D4A-899F-98451B03D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84362-146C-4D2F-8F9B-A55B01808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6532D-10A9-496A-9D03-D617902DD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 descr="1c_revBlack_rgb_powerpoi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1943100"/>
            <a:ext cx="8458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3657600"/>
            <a:ext cx="8458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40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5600" y="6038850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0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4675" y="6038850"/>
            <a:ext cx="2895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8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0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38850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8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D4225D9-5ACB-4FCB-B2C1-134217E4C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solidFill>
                <a:schemeClr val="tx1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8" descr="1c_revGray_rgb_powerpoi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6416675"/>
            <a:ext cx="11366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1943100"/>
            <a:ext cx="8458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3657600"/>
            <a:ext cx="8458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62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5600" y="6038850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2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4675" y="6038850"/>
            <a:ext cx="2895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8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2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38850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8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ED045E0-3743-41FF-AA2F-4CE0FB8E8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9725" y="6078538"/>
            <a:ext cx="214788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6550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85863"/>
            <a:ext cx="8467725" cy="469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6025" y="6078538"/>
            <a:ext cx="41529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8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78538"/>
            <a:ext cx="21526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8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538C426-6B36-4AB2-A7A6-897D2B021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solidFill>
                <a:schemeClr val="tx1"/>
              </a:solidFill>
            </a:endParaRPr>
          </a:p>
        </p:txBody>
      </p:sp>
      <p:pic>
        <p:nvPicPr>
          <p:cNvPr id="25608" name="Picture 8" descr="ti_stk_2c_pos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414338" y="6423025"/>
            <a:ext cx="3460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0" i="1">
                <a:solidFill>
                  <a:schemeClr val="tx1"/>
                </a:solidFill>
              </a:rPr>
              <a:t>TI Confidential – NDA Restrictions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6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85863"/>
            <a:ext cx="8467725" cy="469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78538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8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7FE7A02-C274-4545-B71D-BD9C22042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solidFill>
                <a:schemeClr val="tx1"/>
              </a:solidFill>
            </a:endParaRPr>
          </a:p>
        </p:txBody>
      </p:sp>
      <p:pic>
        <p:nvPicPr>
          <p:cNvPr id="37894" name="Picture 6" descr="ti_stk_2c_pos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333375" y="6105525"/>
            <a:ext cx="2533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b="0">
                <a:solidFill>
                  <a:schemeClr val="tx1"/>
                </a:solidFill>
              </a:rPr>
              <a:t>TI Confidential – NDA Restrictions</a:t>
            </a:r>
          </a:p>
        </p:txBody>
      </p:sp>
      <p:pic>
        <p:nvPicPr>
          <p:cNvPr id="37896" name="Picture 8" descr="ti_stk_2c_pos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6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 Synchronization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Keystone 2 Devices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CB290F-4BE3-441F-8FB8-76DFA253B53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CPTS 1588 RX Time Stamping</a:t>
            </a:r>
          </a:p>
        </p:txBody>
      </p:sp>
      <p:sp>
        <p:nvSpPr>
          <p:cNvPr id="21508" name="Rectangle 23"/>
          <p:cNvSpPr>
            <a:spLocks noChangeArrowheads="1"/>
          </p:cNvSpPr>
          <p:nvPr/>
        </p:nvSpPr>
        <p:spPr bwMode="auto">
          <a:xfrm>
            <a:off x="422275" y="957263"/>
            <a:ext cx="80248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/>
              <a:t>CPTS Time Stamps all RX PKTS upon Start of Frame Delimiter (SFD) crossing the MAC interface (on any of the four Ethernet lanes). CPSW 1588 Decoder establishes if it is a valid PTP packet and signals CPTS to push the TS into the Event FIFO</a:t>
            </a:r>
            <a:endParaRPr lang="en-US" sz="1400" dirty="0"/>
          </a:p>
        </p:txBody>
      </p:sp>
      <p:graphicFrame>
        <p:nvGraphicFramePr>
          <p:cNvPr id="260099" name="Object 3"/>
          <p:cNvGraphicFramePr>
            <a:graphicFrameLocks noChangeAspect="1"/>
          </p:cNvGraphicFramePr>
          <p:nvPr/>
        </p:nvGraphicFramePr>
        <p:xfrm>
          <a:off x="808310" y="1558925"/>
          <a:ext cx="7441928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00" name="Visio" r:id="rId4" imgW="7356062" imgH="5824585" progId="">
                  <p:embed/>
                </p:oleObj>
              </mc:Choice>
              <mc:Fallback>
                <p:oleObj name="Visio" r:id="rId4" imgW="7356062" imgH="582458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310" y="1558925"/>
                        <a:ext cx="7441928" cy="471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CPTS 1588 TX Time Stamping</a:t>
            </a:r>
          </a:p>
        </p:txBody>
      </p:sp>
      <p:sp>
        <p:nvSpPr>
          <p:cNvPr id="21508" name="Rectangle 23"/>
          <p:cNvSpPr>
            <a:spLocks noChangeArrowheads="1"/>
          </p:cNvSpPr>
          <p:nvPr/>
        </p:nvSpPr>
        <p:spPr bwMode="auto">
          <a:xfrm>
            <a:off x="422275" y="1035050"/>
            <a:ext cx="8024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/>
              <a:t>CPTS Time Stamps TX PKTS upon SFD crosses CPGMAC. CPSW 1588 Decoder establishes if it is a valid PTP packet and signals CPTS to push the TS into the Event FIFO</a:t>
            </a:r>
            <a:endParaRPr lang="en-US" sz="1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93763" y="1558271"/>
          <a:ext cx="7356475" cy="4736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26" name="Visio" r:id="rId4" imgW="7356062" imgH="5732859" progId="">
                  <p:embed/>
                </p:oleObj>
              </mc:Choice>
              <mc:Fallback>
                <p:oleObj name="Visio" r:id="rId4" imgW="7356062" imgH="5732859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1558271"/>
                        <a:ext cx="7356475" cy="4736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Managing CPTS 32-Bit Timer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63CEFA-5B0F-4229-9EF9-75888DAB97A5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Rollover Event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CPTS contains a 32-bit time stamp value (</a:t>
            </a:r>
            <a:r>
              <a:rPr lang="en-US" b="1" dirty="0" err="1" smtClean="0"/>
              <a:t>time_stamp</a:t>
            </a:r>
            <a:r>
              <a:rPr lang="en-US" b="1" dirty="0" smtClean="0"/>
              <a:t>[31:0]). The counter upper bits are </a:t>
            </a:r>
            <a:r>
              <a:rPr lang="en-US" dirty="0" smtClean="0"/>
              <a:t>maintained by host software. The rollover event indicates to software that the </a:t>
            </a:r>
            <a:r>
              <a:rPr lang="en-US" b="1" dirty="0" err="1" smtClean="0"/>
              <a:t>time_stamp</a:t>
            </a:r>
            <a:r>
              <a:rPr lang="en-US" b="1" dirty="0" smtClean="0"/>
              <a:t> counter has </a:t>
            </a:r>
            <a:r>
              <a:rPr lang="en-US" dirty="0" smtClean="0"/>
              <a:t>rolled over from 0xFFFF_FFFF to 0x0000_0000 and that software maintained upper count value should be incremented.</a:t>
            </a:r>
          </a:p>
          <a:p>
            <a:r>
              <a:rPr lang="en-US" dirty="0" smtClean="0"/>
              <a:t>Example for 1588 PTP Time:</a:t>
            </a:r>
          </a:p>
          <a:p>
            <a:r>
              <a:rPr lang="en-US" dirty="0" smtClean="0"/>
              <a:t>CPTS Time Before Rollover Event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CPTS Time After Rollover Event</a:t>
            </a:r>
          </a:p>
          <a:p>
            <a:endParaRPr lang="en-US" dirty="0" smtClean="0"/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7C3CE6F-642B-4588-A9BB-AD5A9EAC5C2D}" type="slidenum">
              <a:rPr lang="en-US" smtClean="0"/>
              <a:pPr/>
              <a:t>13</a:t>
            </a:fld>
            <a:endParaRPr lang="en-US" smtClean="0"/>
          </a:p>
        </p:txBody>
      </p:sp>
      <p:grpSp>
        <p:nvGrpSpPr>
          <p:cNvPr id="9" name="Group 8"/>
          <p:cNvGrpSpPr/>
          <p:nvPr/>
        </p:nvGrpSpPr>
        <p:grpSpPr>
          <a:xfrm>
            <a:off x="731500" y="5387248"/>
            <a:ext cx="5223080" cy="691290"/>
            <a:chOff x="731500" y="3121760"/>
            <a:chExt cx="5223080" cy="691290"/>
          </a:xfrm>
        </p:grpSpPr>
        <p:sp>
          <p:nvSpPr>
            <p:cNvPr id="5" name="Rectangle 4"/>
            <p:cNvSpPr/>
            <p:nvPr/>
          </p:nvSpPr>
          <p:spPr>
            <a:xfrm>
              <a:off x="731500" y="3121760"/>
              <a:ext cx="2611540" cy="3456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32-Bit (MSB)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343040" y="3121760"/>
              <a:ext cx="2611540" cy="3456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32-Bit (LSB)</a:t>
              </a:r>
              <a:endParaRPr lang="en-US" sz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31500" y="3467405"/>
              <a:ext cx="2611540" cy="3456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0x00000001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343040" y="3467405"/>
              <a:ext cx="2611540" cy="3456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PTP_TIMESTAMP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1500" y="3966670"/>
            <a:ext cx="5223080" cy="691290"/>
            <a:chOff x="731500" y="3121760"/>
            <a:chExt cx="5223080" cy="691290"/>
          </a:xfrm>
        </p:grpSpPr>
        <p:sp>
          <p:nvSpPr>
            <p:cNvPr id="11" name="Rectangle 10"/>
            <p:cNvSpPr/>
            <p:nvPr/>
          </p:nvSpPr>
          <p:spPr>
            <a:xfrm>
              <a:off x="731500" y="3121760"/>
              <a:ext cx="2611540" cy="3456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32-Bit (MSB)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43040" y="3121760"/>
              <a:ext cx="2611540" cy="3456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32-Bit (LSB)</a:t>
              </a:r>
              <a:endParaRPr lang="en-US" sz="1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1500" y="3467405"/>
              <a:ext cx="2611540" cy="3456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0x00000000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43040" y="3467405"/>
              <a:ext cx="2611540" cy="3456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PTP_TIMESTAMP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Half-Rollover Event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As the 1588 decoder takes some time to validate a packet it can happen that a PTP packet is </a:t>
            </a:r>
            <a:r>
              <a:rPr lang="en-US" sz="1800" dirty="0" err="1" smtClean="0"/>
              <a:t>timestamped</a:t>
            </a:r>
            <a:r>
              <a:rPr lang="en-US" sz="1800" dirty="0" smtClean="0"/>
              <a:t> just before a rollover event, but the rollover event is pushed into the EVENT FIFO first. </a:t>
            </a:r>
          </a:p>
          <a:p>
            <a:endParaRPr lang="en-US" sz="1800" dirty="0" smtClean="0"/>
          </a:p>
          <a:p>
            <a:r>
              <a:rPr lang="en-US" sz="1800" dirty="0" smtClean="0"/>
              <a:t>The Half-Rollover event indicates to software that the </a:t>
            </a:r>
            <a:r>
              <a:rPr lang="en-US" sz="1800" b="1" dirty="0" err="1" smtClean="0"/>
              <a:t>time_stamp</a:t>
            </a:r>
            <a:r>
              <a:rPr lang="en-US" sz="1800" b="1" dirty="0" smtClean="0"/>
              <a:t> counter has </a:t>
            </a:r>
            <a:r>
              <a:rPr lang="en-US" sz="1800" dirty="0" smtClean="0"/>
              <a:t>rolled over from 0x7FFF_FFFF to 0x8000_0000. </a:t>
            </a:r>
          </a:p>
          <a:p>
            <a:endParaRPr lang="en-US" sz="1800" dirty="0" smtClean="0"/>
          </a:p>
          <a:p>
            <a:r>
              <a:rPr lang="en-US" sz="1800" dirty="0" smtClean="0"/>
              <a:t>This allows the software to determine after a rollover event if the following PTP_TS happened after or before the rollover.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Half-Rollover Event - Example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Events on Real Timeline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Events on FIFO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93095" y="2161635"/>
          <a:ext cx="6813550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88" name="Visio" r:id="rId4" imgW="6813423" imgH="1278588" progId="">
                  <p:embed/>
                </p:oleObj>
              </mc:Choice>
              <mc:Fallback>
                <p:oleObj name="Visio" r:id="rId4" imgW="6813423" imgH="127858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095" y="2161635"/>
                        <a:ext cx="6813550" cy="1277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961930" y="4427530"/>
          <a:ext cx="6989763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89" name="Visio" r:id="rId6" imgW="6990016" imgH="1686639" progId="">
                  <p:embed/>
                </p:oleObj>
              </mc:Choice>
              <mc:Fallback>
                <p:oleObj name="Visio" r:id="rId6" imgW="6990016" imgH="1686639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930" y="4427530"/>
                        <a:ext cx="6989763" cy="168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Half-Rollover Event - Example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To solve this issue software checks the MSB of the PTP_TS between a rollover event and a half-rollover event. </a:t>
            </a:r>
          </a:p>
          <a:p>
            <a:pPr lvl="1"/>
            <a:r>
              <a:rPr lang="en-US" sz="1600" dirty="0" smtClean="0"/>
              <a:t>If it is 1, it happened before the rollover event. Thus the upper 32-bit CPTS time needs to be decremented for this timestamp. </a:t>
            </a:r>
          </a:p>
          <a:p>
            <a:pPr lvl="1"/>
            <a:r>
              <a:rPr lang="en-US" sz="1600" dirty="0" smtClean="0"/>
              <a:t>If it is 0 it happened after the rollover event.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Linux System Time and CPTS Time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>
          <a:xfrm>
            <a:off x="333376" y="1185863"/>
            <a:ext cx="3739360" cy="4692650"/>
          </a:xfrm>
        </p:spPr>
        <p:txBody>
          <a:bodyPr/>
          <a:lstStyle/>
          <a:p>
            <a:r>
              <a:rPr lang="en-US" sz="1400" dirty="0" smtClean="0"/>
              <a:t>We have discussed how CPTS 32-bit timer is maintained as a 64-bit clock. But, how </a:t>
            </a:r>
            <a:r>
              <a:rPr lang="en-US" sz="1400" smtClean="0"/>
              <a:t>to maintain </a:t>
            </a:r>
            <a:r>
              <a:rPr lang="en-US" sz="1400" dirty="0" smtClean="0"/>
              <a:t>1588  epoch time? (nanoseconds).  </a:t>
            </a:r>
          </a:p>
          <a:p>
            <a:endParaRPr lang="en-US" sz="1400" dirty="0" smtClean="0"/>
          </a:p>
          <a:p>
            <a:r>
              <a:rPr lang="en-US" sz="1400" dirty="0" smtClean="0"/>
              <a:t>For this, 1588 Stack uses Linux System time. This time is driven in KS2 by the A15 ARM core timer. </a:t>
            </a:r>
          </a:p>
          <a:p>
            <a:endParaRPr lang="en-US" sz="1400" dirty="0" smtClean="0"/>
          </a:p>
          <a:p>
            <a:r>
              <a:rPr lang="en-US" sz="1400" dirty="0" smtClean="0"/>
              <a:t>To properly convert CPTS tick time to nanoseconds the 1588 stack calibrates system time by computing the offset between the CPTS timer and the A15 timer.</a:t>
            </a:r>
          </a:p>
          <a:p>
            <a:endParaRPr lang="en-US" sz="1400" dirty="0" smtClean="0"/>
          </a:p>
          <a:p>
            <a:r>
              <a:rPr lang="en-US" sz="1400" dirty="0" smtClean="0"/>
              <a:t>It uses TS_PUSH capability to read the CPTS timer. </a:t>
            </a:r>
          </a:p>
          <a:p>
            <a:pPr lvl="1"/>
            <a:r>
              <a:rPr lang="en-US" sz="1200" dirty="0" smtClean="0"/>
              <a:t>More details on the 1588 stack in the next section. </a:t>
            </a:r>
          </a:p>
          <a:p>
            <a:endParaRPr lang="en-US" sz="1800" dirty="0" smtClean="0"/>
          </a:p>
          <a:p>
            <a:endParaRPr lang="en-US" sz="1600" dirty="0" smtClean="0"/>
          </a:p>
          <a:p>
            <a:endParaRPr lang="en-US" dirty="0" smtClean="0"/>
          </a:p>
        </p:txBody>
      </p:sp>
      <p:graphicFrame>
        <p:nvGraphicFramePr>
          <p:cNvPr id="387074" name="Content Placeholder 4"/>
          <p:cNvGraphicFramePr>
            <a:graphicFrameLocks noChangeAspect="1"/>
          </p:cNvGraphicFramePr>
          <p:nvPr/>
        </p:nvGraphicFramePr>
        <p:xfrm>
          <a:off x="4262960" y="1500188"/>
          <a:ext cx="453179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31" name="Visio" r:id="rId4" imgW="5439251" imgH="4064222" progId="">
                  <p:embed/>
                </p:oleObj>
              </mc:Choice>
              <mc:Fallback>
                <p:oleObj name="Visio" r:id="rId4" imgW="5439251" imgH="4064222" progId="">
                  <p:embed/>
                  <p:pic>
                    <p:nvPicPr>
                      <p:cNvPr id="0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960" y="1500188"/>
                        <a:ext cx="453179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Small Cell Time Sync Implementation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63CEFA-5B0F-4229-9EF9-75888DAB97A5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IEEE 1588 Overview on Keystone 2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A complete 1588 clock sync solution consists of  the following blocks.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The network driver matches up PTP packets with the time stamps from the CPTS. Linux socket interface calls are used to retrieve the packet data and the time stamps.</a:t>
            </a:r>
          </a:p>
          <a:p>
            <a:endParaRPr lang="en-US" sz="1600" dirty="0" smtClean="0"/>
          </a:p>
          <a:p>
            <a:r>
              <a:rPr lang="en-US" sz="1600" dirty="0" smtClean="0"/>
              <a:t>The 1588 stack encodes PTP transmit packets and parses PTP receive packets.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00335" y="1623965"/>
          <a:ext cx="5435600" cy="219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090" name="Visio" r:id="rId4" imgW="5435822" imgH="2192846" progId="">
                  <p:embed/>
                </p:oleObj>
              </mc:Choice>
              <mc:Fallback>
                <p:oleObj name="Visio" r:id="rId4" imgW="5435822" imgH="2192846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335" y="1623965"/>
                        <a:ext cx="5435600" cy="219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FFB917E-121B-4E4F-AD4C-E3BF3E1132F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144463"/>
            <a:ext cx="8458200" cy="814387"/>
          </a:xfrm>
        </p:spPr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185863"/>
            <a:ext cx="8477250" cy="4864100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</a:t>
            </a:r>
          </a:p>
          <a:p>
            <a:pPr eaLnBrk="1" hangingPunct="1"/>
            <a:r>
              <a:rPr lang="en-US" dirty="0" smtClean="0"/>
              <a:t>RX-TX 1588 CPTS Time Stamping</a:t>
            </a:r>
          </a:p>
          <a:p>
            <a:pPr eaLnBrk="1" hangingPunct="1"/>
            <a:r>
              <a:rPr lang="en-US" dirty="0" smtClean="0"/>
              <a:t>Managing CPTS 32-Bit Timer</a:t>
            </a:r>
          </a:p>
          <a:p>
            <a:pPr eaLnBrk="1" hangingPunct="1"/>
            <a:r>
              <a:rPr lang="en-US" dirty="0" smtClean="0"/>
              <a:t>Small Cell Time Sync Implementation</a:t>
            </a:r>
          </a:p>
          <a:p>
            <a:pPr eaLnBrk="1" hangingPunct="1"/>
            <a:r>
              <a:rPr lang="en-US" dirty="0" smtClean="0"/>
              <a:t>Q&amp;A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142875"/>
            <a:ext cx="8807450" cy="814388"/>
          </a:xfrm>
        </p:spPr>
        <p:txBody>
          <a:bodyPr/>
          <a:lstStyle/>
          <a:p>
            <a:pPr eaLnBrk="1" hangingPunct="1"/>
            <a:r>
              <a:rPr lang="en-US" dirty="0" smtClean="0"/>
              <a:t>IEEE 1588 Overview on Keystone 2 Platform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>
          <a:xfrm>
            <a:off x="333376" y="1185863"/>
            <a:ext cx="3124879" cy="4692650"/>
          </a:xfrm>
        </p:spPr>
        <p:txBody>
          <a:bodyPr/>
          <a:lstStyle/>
          <a:p>
            <a:r>
              <a:rPr lang="en-US" sz="1400" dirty="0" smtClean="0"/>
              <a:t>The PTP clock sync application performs packet delay variation filtering. It computes the frequency and time offsets between master time server clock and local clock.</a:t>
            </a:r>
          </a:p>
          <a:p>
            <a:pPr lvl="1"/>
            <a:r>
              <a:rPr lang="en-US" sz="1200" dirty="0" smtClean="0"/>
              <a:t>Timestamp data provided in CPTS raw time.</a:t>
            </a:r>
          </a:p>
          <a:p>
            <a:pPr lvl="1"/>
            <a:r>
              <a:rPr lang="en-US" sz="1200" dirty="0" smtClean="0"/>
              <a:t>Annex E and D support at CPTS.</a:t>
            </a:r>
          </a:p>
          <a:p>
            <a:pPr lvl="1"/>
            <a:r>
              <a:rPr lang="en-US" sz="1200" dirty="0" smtClean="0"/>
              <a:t>Linux PTP Socket listens only to CPTS event. No Need for PA.</a:t>
            </a:r>
          </a:p>
          <a:p>
            <a:pPr lvl="1"/>
            <a:endParaRPr lang="en-US" sz="1200" dirty="0" smtClean="0"/>
          </a:p>
          <a:p>
            <a:r>
              <a:rPr lang="en-US" sz="1400" dirty="0" smtClean="0"/>
              <a:t>The system clock sync application uses the computed frequency and time offsets as inputs to a software digital phase locked loop. </a:t>
            </a:r>
          </a:p>
          <a:p>
            <a:endParaRPr lang="en-US" sz="1400" dirty="0" smtClean="0"/>
          </a:p>
          <a:p>
            <a:r>
              <a:rPr lang="en-US" sz="1400" dirty="0" smtClean="0"/>
              <a:t>That DPLL computes DAC voltage updates to lock the VCXO frequency to the master time server </a:t>
            </a:r>
          </a:p>
          <a:p>
            <a:pPr lvl="1"/>
            <a:r>
              <a:rPr lang="en-US" sz="1200" dirty="0" smtClean="0"/>
              <a:t>SPI write done by ARM. </a:t>
            </a:r>
          </a:p>
          <a:p>
            <a:pPr lvl="1"/>
            <a:r>
              <a:rPr lang="en-US" sz="1200" dirty="0" smtClean="0"/>
              <a:t>No DSP needed.</a:t>
            </a:r>
            <a:endParaRPr lang="en-US" sz="1200" dirty="0"/>
          </a:p>
        </p:txBody>
      </p:sp>
      <p:graphicFrame>
        <p:nvGraphicFramePr>
          <p:cNvPr id="389122" name="Object 2"/>
          <p:cNvGraphicFramePr>
            <a:graphicFrameLocks noChangeAspect="1"/>
          </p:cNvGraphicFramePr>
          <p:nvPr/>
        </p:nvGraphicFramePr>
        <p:xfrm>
          <a:off x="2076450" y="957263"/>
          <a:ext cx="706755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23" name="Visio" r:id="rId4" imgW="8804178" imgH="6268517" progId="">
                  <p:embed/>
                </p:oleObj>
              </mc:Choice>
              <mc:Fallback>
                <p:oleObj name="Visio" r:id="rId4" imgW="8804178" imgH="626851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957263"/>
                        <a:ext cx="706755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142875"/>
            <a:ext cx="8613620" cy="814388"/>
          </a:xfrm>
        </p:spPr>
        <p:txBody>
          <a:bodyPr/>
          <a:lstStyle/>
          <a:p>
            <a:pPr eaLnBrk="1" hangingPunct="1"/>
            <a:r>
              <a:rPr lang="en-US" dirty="0" smtClean="0"/>
              <a:t>IEEE 1588 Overview on Keystone 2 SW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>
          <a:xfrm>
            <a:off x="333376" y="1185863"/>
            <a:ext cx="3124879" cy="4692650"/>
          </a:xfrm>
        </p:spPr>
        <p:txBody>
          <a:bodyPr/>
          <a:lstStyle/>
          <a:p>
            <a:r>
              <a:rPr lang="en-US" sz="1200" dirty="0" smtClean="0"/>
              <a:t>During system start up the OCXO will stabilize and clocks will become available to CPTS</a:t>
            </a:r>
          </a:p>
          <a:p>
            <a:endParaRPr lang="en-US" sz="1200" dirty="0" smtClean="0"/>
          </a:p>
          <a:p>
            <a:r>
              <a:rPr lang="en-US" sz="1200" dirty="0" smtClean="0"/>
              <a:t>At this point the CPTS driver will enable the input clock by writing the chip level register CPTS_RFTCLK_SEL. </a:t>
            </a:r>
          </a:p>
          <a:p>
            <a:pPr lvl="1"/>
            <a:r>
              <a:rPr lang="en-US" sz="1000" dirty="0" smtClean="0"/>
              <a:t>Please refer to your device datasheet for specific value details.</a:t>
            </a:r>
          </a:p>
          <a:p>
            <a:pPr lvl="1"/>
            <a:endParaRPr lang="en-US" sz="1000" dirty="0" smtClean="0"/>
          </a:p>
          <a:p>
            <a:r>
              <a:rPr lang="en-US" sz="1200" dirty="0" smtClean="0"/>
              <a:t>By default the CPTS driver will initialize the ENET Switch and CPTS for Annex D &amp; E </a:t>
            </a:r>
            <a:r>
              <a:rPr lang="en-US" sz="1200" dirty="0" err="1" smtClean="0"/>
              <a:t>unicast</a:t>
            </a:r>
            <a:r>
              <a:rPr lang="en-US" sz="1200" dirty="0" smtClean="0"/>
              <a:t> support with VLAN </a:t>
            </a:r>
            <a:r>
              <a:rPr lang="en-US" sz="1200" dirty="0" err="1" smtClean="0"/>
              <a:t>ethertype</a:t>
            </a:r>
            <a:r>
              <a:rPr lang="en-US" sz="1200" dirty="0" smtClean="0"/>
              <a:t> of 0x8100.</a:t>
            </a:r>
          </a:p>
          <a:p>
            <a:pPr lvl="1"/>
            <a:r>
              <a:rPr lang="en-US" sz="1000" dirty="0" smtClean="0"/>
              <a:t>To change default values via SYSF and configurable parameters please refer to attached cpts_driver.txt section A.3</a:t>
            </a:r>
          </a:p>
          <a:p>
            <a:pPr lvl="1"/>
            <a:endParaRPr lang="en-US" sz="1000" dirty="0" smtClean="0"/>
          </a:p>
          <a:p>
            <a:r>
              <a:rPr lang="en-US" sz="1200" dirty="0" smtClean="0"/>
              <a:t>For more details on CPTS driver responsibilities please refer to attached cpts_driver.txt section </a:t>
            </a:r>
            <a:r>
              <a:rPr lang="en-US" sz="1200" dirty="0"/>
              <a:t>B and go to http://processors.wiki.ti.com/index.php/MCSDK_UG_Chapter_Exploring#Common_Platform_Time_Sync_.28CPTS.29</a:t>
            </a:r>
            <a:endParaRPr lang="en-US" sz="1200" dirty="0" smtClean="0"/>
          </a:p>
        </p:txBody>
      </p:sp>
      <p:graphicFrame>
        <p:nvGraphicFramePr>
          <p:cNvPr id="389122" name="Object 2"/>
          <p:cNvGraphicFramePr>
            <a:graphicFrameLocks noChangeAspect="1"/>
          </p:cNvGraphicFramePr>
          <p:nvPr/>
        </p:nvGraphicFramePr>
        <p:xfrm>
          <a:off x="2076450" y="957263"/>
          <a:ext cx="706755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06" name="Visio" r:id="rId4" imgW="8804178" imgH="6268517" progId="">
                  <p:embed/>
                </p:oleObj>
              </mc:Choice>
              <mc:Fallback>
                <p:oleObj name="Visio" r:id="rId4" imgW="8804178" imgH="626851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957263"/>
                        <a:ext cx="706755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378188"/>
              </p:ext>
            </p:extLst>
          </p:nvPr>
        </p:nvGraphicFramePr>
        <p:xfrm>
          <a:off x="3443380" y="5566918"/>
          <a:ext cx="10763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07" name="Package" r:id="rId6" imgW="1076400" imgH="485640" progId="Package">
                  <p:embed/>
                </p:oleObj>
              </mc:Choice>
              <mc:Fallback>
                <p:oleObj name="Package" r:id="rId6" imgW="1076400" imgH="485640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380" y="5566918"/>
                        <a:ext cx="10763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142875"/>
            <a:ext cx="8613620" cy="814388"/>
          </a:xfrm>
        </p:spPr>
        <p:txBody>
          <a:bodyPr/>
          <a:lstStyle/>
          <a:p>
            <a:pPr eaLnBrk="1" hangingPunct="1"/>
            <a:r>
              <a:rPr lang="en-US" dirty="0" smtClean="0"/>
              <a:t>IEEE 1588 Overview on Keystone 2 SW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>
          <a:xfrm>
            <a:off x="333376" y="1185863"/>
            <a:ext cx="3316904" cy="4692650"/>
          </a:xfrm>
        </p:spPr>
        <p:txBody>
          <a:bodyPr/>
          <a:lstStyle/>
          <a:p>
            <a:r>
              <a:rPr lang="en-US" sz="1200" dirty="0" smtClean="0"/>
              <a:t>As mentioned in the platform overview the 1588 app (PTP Stack, PTP Clock Sync App, System Clock Sync App) is responsible of adjusting the CPTS reference clock frequency</a:t>
            </a:r>
          </a:p>
          <a:p>
            <a:endParaRPr lang="en-US" sz="1200" dirty="0" smtClean="0"/>
          </a:p>
          <a:p>
            <a:r>
              <a:rPr lang="en-US" sz="1200" dirty="0" smtClean="0"/>
              <a:t>However, the 1588 must  forward the frequency adjustment to the CPTS driver using the </a:t>
            </a:r>
            <a:r>
              <a:rPr lang="en-US" sz="1200" dirty="0" err="1" smtClean="0"/>
              <a:t>clock_adjtime</a:t>
            </a:r>
            <a:r>
              <a:rPr lang="en-US" sz="1200" dirty="0" smtClean="0"/>
              <a:t> API with a flag ADJ_FREQUENCY</a:t>
            </a:r>
            <a:endParaRPr lang="en-US" sz="1200" dirty="0"/>
          </a:p>
          <a:p>
            <a:pPr lvl="1"/>
            <a:r>
              <a:rPr lang="en-US" sz="1000" dirty="0" smtClean="0"/>
              <a:t>This is needed  for CPTS driver to calculate UCT time correctly.</a:t>
            </a:r>
          </a:p>
          <a:p>
            <a:endParaRPr lang="en-US" sz="1200" dirty="0" smtClean="0"/>
          </a:p>
          <a:p>
            <a:r>
              <a:rPr lang="en-US" sz="1200" dirty="0" smtClean="0"/>
              <a:t>If any absolute (UCT) time adjustments must be made the 1588 app can use the </a:t>
            </a:r>
            <a:r>
              <a:rPr lang="en-US" sz="1200" dirty="0" err="1" smtClean="0"/>
              <a:t>clock_settime</a:t>
            </a:r>
            <a:r>
              <a:rPr lang="en-US" sz="1200" dirty="0" smtClean="0"/>
              <a:t> function.</a:t>
            </a:r>
          </a:p>
          <a:p>
            <a:endParaRPr lang="en-US" sz="1200" dirty="0" smtClean="0"/>
          </a:p>
          <a:p>
            <a:r>
              <a:rPr lang="en-US" sz="1200" dirty="0" smtClean="0"/>
              <a:t>For more details refer to the attached file cpts_driver.txt section C.</a:t>
            </a:r>
          </a:p>
        </p:txBody>
      </p:sp>
      <p:graphicFrame>
        <p:nvGraphicFramePr>
          <p:cNvPr id="389122" name="Object 2"/>
          <p:cNvGraphicFramePr>
            <a:graphicFrameLocks noChangeAspect="1"/>
          </p:cNvGraphicFramePr>
          <p:nvPr/>
        </p:nvGraphicFramePr>
        <p:xfrm>
          <a:off x="2076450" y="957263"/>
          <a:ext cx="706755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31" name="Visio" r:id="rId4" imgW="8804178" imgH="6268517" progId="">
                  <p:embed/>
                </p:oleObj>
              </mc:Choice>
              <mc:Fallback>
                <p:oleObj name="Visio" r:id="rId4" imgW="8804178" imgH="626851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957263"/>
                        <a:ext cx="706755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00125" y="5635625"/>
          <a:ext cx="10763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32" name="Package" r:id="rId6" imgW="1076400" imgH="485640" progId="Package">
                  <p:embed/>
                </p:oleObj>
              </mc:Choice>
              <mc:Fallback>
                <p:oleObj name="Package" r:id="rId6" imgW="1076400" imgH="485640" progId="Package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5635625"/>
                        <a:ext cx="10763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IEEE 1588 DPLL Software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Once the clock sync app calibrates CPTS clock it can program CPTS to generate the 1pps to AIF. However, the master Sync packets can be lost for a period of time. </a:t>
            </a:r>
          </a:p>
          <a:p>
            <a:pPr lvl="1"/>
            <a:r>
              <a:rPr lang="en-US" sz="1600" dirty="0" smtClean="0"/>
              <a:t>When this happens the local clock can drift from the master time.</a:t>
            </a:r>
          </a:p>
          <a:p>
            <a:pPr lvl="1"/>
            <a:r>
              <a:rPr lang="en-US" sz="1600" dirty="0" smtClean="0"/>
              <a:t>DPLL software needs to determine if it needs re-synchronization.</a:t>
            </a:r>
          </a:p>
          <a:p>
            <a:pPr lvl="1"/>
            <a:endParaRPr lang="en-US" sz="1600" dirty="0" smtClean="0"/>
          </a:p>
          <a:p>
            <a:r>
              <a:rPr lang="en-US" dirty="0" smtClean="0"/>
              <a:t>Along with the DPLL SW the Clock Sync App needs a state machine to </a:t>
            </a:r>
          </a:p>
          <a:p>
            <a:pPr marL="684212" lvl="1" indent="-342900">
              <a:buFont typeface="+mj-lt"/>
              <a:buAutoNum type="arabicPeriod"/>
            </a:pPr>
            <a:r>
              <a:rPr lang="en-US" dirty="0" smtClean="0"/>
              <a:t>perform initial synchronization,</a:t>
            </a:r>
          </a:p>
          <a:p>
            <a:pPr marL="684212" lvl="1" indent="-342900">
              <a:buFont typeface="+mj-lt"/>
              <a:buAutoNum type="arabicPeriod"/>
            </a:pPr>
            <a:r>
              <a:rPr lang="en-US" dirty="0" smtClean="0"/>
              <a:t>generate output pulse,</a:t>
            </a:r>
          </a:p>
          <a:p>
            <a:pPr marL="684212" lvl="1" indent="-342900">
              <a:buFont typeface="+mj-lt"/>
              <a:buAutoNum type="arabicPeriod"/>
            </a:pPr>
            <a:r>
              <a:rPr lang="en-US" dirty="0" smtClean="0"/>
              <a:t>keep frequency and time locked to master time,</a:t>
            </a:r>
          </a:p>
          <a:p>
            <a:pPr marL="684212" lvl="1" indent="-342900">
              <a:buFont typeface="+mj-lt"/>
              <a:buAutoNum type="arabicPeriod"/>
            </a:pPr>
            <a:r>
              <a:rPr lang="en-US" dirty="0" smtClean="0"/>
              <a:t>hold frequency during master signal loss,</a:t>
            </a:r>
          </a:p>
          <a:p>
            <a:pPr marL="684212" lvl="1" indent="-342900">
              <a:buFont typeface="+mj-lt"/>
              <a:buAutoNum type="arabicPeriod"/>
            </a:pPr>
            <a:r>
              <a:rPr lang="en-US" dirty="0" smtClean="0"/>
              <a:t>Re-establish synchronization upon signal return.</a:t>
            </a:r>
          </a:p>
          <a:p>
            <a:pPr marL="684212" lvl="1" indent="-342900">
              <a:buFont typeface="+mj-lt"/>
              <a:buAutoNum type="arabicPeriod"/>
            </a:pPr>
            <a:endParaRPr lang="en-US" dirty="0" smtClean="0"/>
          </a:p>
          <a:p>
            <a:pPr marL="336550" indent="-342900"/>
            <a:r>
              <a:rPr lang="en-US" dirty="0" smtClean="0"/>
              <a:t>In the next few slides the state machine and DPLL algorithm will be explained.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IEEE 1588 DPLL Software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The 5 states of the DPLL Software State Machine</a:t>
            </a:r>
            <a:endParaRPr lang="en-US" dirty="0" smtClean="0"/>
          </a:p>
        </p:txBody>
      </p:sp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3825" name="Object 1"/>
          <p:cNvGraphicFramePr>
            <a:graphicFrameLocks noChangeAspect="1"/>
          </p:cNvGraphicFramePr>
          <p:nvPr/>
        </p:nvGraphicFramePr>
        <p:xfrm>
          <a:off x="1581150" y="1905000"/>
          <a:ext cx="6438900" cy="394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26" name="Visio" r:id="rId4" imgW="6422946" imgH="3930920" progId="">
                  <p:embed/>
                </p:oleObj>
              </mc:Choice>
              <mc:Fallback>
                <p:oleObj name="Visio" r:id="rId4" imgW="6422946" imgH="393092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1905000"/>
                        <a:ext cx="6438900" cy="394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IEEE 1588 DPLL SW Initial Lock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>
          <a:xfrm>
            <a:off x="333376" y="1185863"/>
            <a:ext cx="3739360" cy="4692650"/>
          </a:xfrm>
        </p:spPr>
        <p:txBody>
          <a:bodyPr/>
          <a:lstStyle/>
          <a:p>
            <a:r>
              <a:rPr lang="en-US" sz="1400" dirty="0" smtClean="0"/>
              <a:t>During Initial Lock DPLL SW tracks the master time over a period of time.</a:t>
            </a:r>
          </a:p>
          <a:p>
            <a:pPr lvl="1"/>
            <a:r>
              <a:rPr lang="en-US" sz="1400" dirty="0" smtClean="0"/>
              <a:t>Master sync pulses carry the egress time in the PTP packet. 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dirty="0" smtClean="0"/>
              <a:t>Sync packets are time stamped on arrival by CPTS.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dirty="0" err="1" smtClean="0"/>
              <a:t>Delay_req</a:t>
            </a:r>
            <a:r>
              <a:rPr lang="en-US" sz="1400" dirty="0" smtClean="0"/>
              <a:t> packets are sent to the Master time server while time stamped at egress.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dirty="0" smtClean="0"/>
              <a:t>Master responds with a </a:t>
            </a:r>
            <a:r>
              <a:rPr lang="en-US" sz="1400" dirty="0" err="1" smtClean="0"/>
              <a:t>Delay_response</a:t>
            </a:r>
            <a:r>
              <a:rPr lang="en-US" sz="1400" dirty="0" smtClean="0"/>
              <a:t> carrying the arrival time of </a:t>
            </a:r>
            <a:r>
              <a:rPr lang="en-US" sz="1400" dirty="0" err="1" smtClean="0"/>
              <a:t>Delay_req</a:t>
            </a:r>
            <a:r>
              <a:rPr lang="en-US" sz="1400" dirty="0" smtClean="0"/>
              <a:t>.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dirty="0" smtClean="0"/>
              <a:t>DPLL SW filters these four timestamps for network delay variations and  uses  them as inputs to output a control voltage step to the DAC through the SPI interface. </a:t>
            </a:r>
          </a:p>
        </p:txBody>
      </p:sp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2736" y="957263"/>
            <a:ext cx="4915839" cy="307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6353" name="Object 1"/>
          <p:cNvGraphicFramePr>
            <a:graphicFrameLocks noChangeAspect="1"/>
          </p:cNvGraphicFramePr>
          <p:nvPr/>
        </p:nvGraphicFramePr>
        <p:xfrm>
          <a:off x="4341570" y="3851456"/>
          <a:ext cx="6438900" cy="284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54" name="Visio" r:id="rId5" imgW="6422946" imgH="3930920" progId="">
                  <p:embed/>
                </p:oleObj>
              </mc:Choice>
              <mc:Fallback>
                <p:oleObj name="Visio" r:id="rId5" imgW="6422946" imgH="393092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570" y="3851456"/>
                        <a:ext cx="6438900" cy="28419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IEEE 1588 DPLL SW Sync Output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>
          <a:xfrm>
            <a:off x="333376" y="1185863"/>
            <a:ext cx="4353839" cy="4692650"/>
          </a:xfrm>
        </p:spPr>
        <p:txBody>
          <a:bodyPr/>
          <a:lstStyle/>
          <a:p>
            <a:r>
              <a:rPr lang="en-US" sz="1800" dirty="0" smtClean="0"/>
              <a:t>Once DPLL software has calibrated the local slave clock (i.e. CPTS timer) to the master time server. It can safely determine the absolute time 1 second boundary.</a:t>
            </a:r>
          </a:p>
          <a:p>
            <a:endParaRPr lang="en-US" sz="1800" dirty="0" smtClean="0"/>
          </a:p>
          <a:p>
            <a:r>
              <a:rPr lang="en-US" sz="1800" dirty="0" smtClean="0"/>
              <a:t>The clock sync application then computes a CPTS time tick value in the future that equates a 1 second period.</a:t>
            </a:r>
          </a:p>
          <a:p>
            <a:pPr lvl="1"/>
            <a:r>
              <a:rPr lang="en-US" sz="1600" dirty="0" smtClean="0"/>
              <a:t>This value is loaded in the compare register of CPTS. When CPTS timer reaches this value it generates the 1pps pulse.</a:t>
            </a:r>
          </a:p>
          <a:p>
            <a:pPr lvl="1"/>
            <a:r>
              <a:rPr lang="en-US" sz="1600" dirty="0" smtClean="0"/>
              <a:t>The process is repeated to maintain a 1pps output pulse to AIF. </a:t>
            </a:r>
          </a:p>
          <a:p>
            <a:pPr lvl="1"/>
            <a:endParaRPr lang="en-US" sz="1600" dirty="0" smtClean="0"/>
          </a:p>
        </p:txBody>
      </p:sp>
      <p:graphicFrame>
        <p:nvGraphicFramePr>
          <p:cNvPr id="360449" name="Object 1"/>
          <p:cNvGraphicFramePr>
            <a:graphicFrameLocks noChangeAspect="1"/>
          </p:cNvGraphicFramePr>
          <p:nvPr/>
        </p:nvGraphicFramePr>
        <p:xfrm>
          <a:off x="4802430" y="2008015"/>
          <a:ext cx="6438900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55" name="Visio" r:id="rId4" imgW="6422946" imgH="3930920" progId="">
                  <p:embed/>
                </p:oleObj>
              </mc:Choice>
              <mc:Fallback>
                <p:oleObj name="Visio" r:id="rId4" imgW="6422946" imgH="39309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430" y="2008015"/>
                        <a:ext cx="6438900" cy="284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IEEE 1588 DPLL SW In-Lock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>
          <a:xfrm>
            <a:off x="333376" y="1185863"/>
            <a:ext cx="4891510" cy="4692650"/>
          </a:xfrm>
        </p:spPr>
        <p:txBody>
          <a:bodyPr/>
          <a:lstStyle/>
          <a:p>
            <a:r>
              <a:rPr lang="en-US" sz="1400" dirty="0" smtClean="0"/>
              <a:t>Once the 1pps has been generated the AIF is synchronized to absolute time with the master time server. </a:t>
            </a:r>
          </a:p>
          <a:p>
            <a:pPr lvl="1"/>
            <a:r>
              <a:rPr lang="en-US" sz="1200" dirty="0" smtClean="0"/>
              <a:t>Software keeps going back to the Sync Output state to load the CPTS compare register with the next value for the 1pps.</a:t>
            </a:r>
          </a:p>
          <a:p>
            <a:pPr lvl="1"/>
            <a:endParaRPr lang="en-US" sz="1200" dirty="0" smtClean="0"/>
          </a:p>
          <a:p>
            <a:r>
              <a:rPr lang="en-US" sz="1400" dirty="0" smtClean="0"/>
              <a:t>The DPLL software needs to keep tracking the master clock to keep the local frequency in lock with the master frequency. </a:t>
            </a:r>
          </a:p>
          <a:p>
            <a:endParaRPr lang="en-US" sz="1400" dirty="0" smtClean="0"/>
          </a:p>
          <a:p>
            <a:r>
              <a:rPr lang="en-US" sz="1400" dirty="0" smtClean="0"/>
              <a:t>For this the DPLL software needs PTP sync pulses from the master time. </a:t>
            </a:r>
          </a:p>
          <a:p>
            <a:pPr lvl="1"/>
            <a:r>
              <a:rPr lang="en-US" sz="1200" dirty="0" smtClean="0"/>
              <a:t>The slave to master path time can be estimated with enough precision to lock the frequency so </a:t>
            </a:r>
            <a:r>
              <a:rPr lang="en-US" sz="1200" dirty="0" err="1" smtClean="0"/>
              <a:t>delay_req</a:t>
            </a:r>
            <a:r>
              <a:rPr lang="en-US" sz="1200" dirty="0" smtClean="0"/>
              <a:t>/</a:t>
            </a:r>
            <a:r>
              <a:rPr lang="en-US" sz="1200" dirty="0" err="1" smtClean="0"/>
              <a:t>delay_resp</a:t>
            </a:r>
            <a:r>
              <a:rPr lang="en-US" sz="1200" dirty="0" smtClean="0"/>
              <a:t> packets are needed less frequently.</a:t>
            </a:r>
          </a:p>
          <a:p>
            <a:endParaRPr lang="en-US" sz="1400" dirty="0" smtClean="0"/>
          </a:p>
          <a:p>
            <a:r>
              <a:rPr lang="en-US" sz="1400" dirty="0" smtClean="0"/>
              <a:t>To estimate the arrival time the PTP clock sync app filters network impairments due to transit time variations of PTP Sync packets.</a:t>
            </a:r>
          </a:p>
        </p:txBody>
      </p:sp>
      <p:graphicFrame>
        <p:nvGraphicFramePr>
          <p:cNvPr id="364545" name="Object 1"/>
          <p:cNvGraphicFramePr>
            <a:graphicFrameLocks noChangeAspect="1"/>
          </p:cNvGraphicFramePr>
          <p:nvPr/>
        </p:nvGraphicFramePr>
        <p:xfrm>
          <a:off x="5378505" y="1623965"/>
          <a:ext cx="4723815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46" name="Visio" r:id="rId4" imgW="6422946" imgH="3930920" progId="">
                  <p:embed/>
                </p:oleObj>
              </mc:Choice>
              <mc:Fallback>
                <p:oleObj name="Visio" r:id="rId4" imgW="6422946" imgH="393092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505" y="1623965"/>
                        <a:ext cx="4723815" cy="284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IEEE 1588 DPLL SW Holdover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>
          <a:xfrm>
            <a:off x="333376" y="1185863"/>
            <a:ext cx="4737890" cy="4692650"/>
          </a:xfrm>
        </p:spPr>
        <p:txBody>
          <a:bodyPr/>
          <a:lstStyle/>
          <a:p>
            <a:r>
              <a:rPr lang="en-US" sz="1600" dirty="0" smtClean="0"/>
              <a:t>In the holdover state the voltage output to the DAC is held constant. </a:t>
            </a:r>
          </a:p>
          <a:p>
            <a:pPr lvl="1"/>
            <a:endParaRPr lang="en-US" sz="1600" dirty="0" smtClean="0"/>
          </a:p>
          <a:p>
            <a:r>
              <a:rPr lang="en-US" sz="1600" dirty="0" smtClean="0"/>
              <a:t>The PTP capture events are monitored to see if the signal has returned.</a:t>
            </a:r>
          </a:p>
          <a:p>
            <a:endParaRPr lang="en-US" sz="1600" dirty="0" smtClean="0"/>
          </a:p>
          <a:p>
            <a:r>
              <a:rPr lang="en-US" sz="1600" dirty="0" smtClean="0"/>
              <a:t>When PTP packets are captured DPLL software can determine how much drift has occurred in the local clock.</a:t>
            </a:r>
          </a:p>
          <a:p>
            <a:pPr lvl="1"/>
            <a:r>
              <a:rPr lang="en-US" sz="1600" dirty="0" smtClean="0"/>
              <a:t>If drift is too much re-sync state is entered. </a:t>
            </a:r>
          </a:p>
          <a:p>
            <a:pPr lvl="1"/>
            <a:r>
              <a:rPr lang="en-US" sz="1600" dirty="0" smtClean="0"/>
              <a:t>Else In-Lock state is entered.</a:t>
            </a:r>
          </a:p>
          <a:p>
            <a:pPr lvl="1"/>
            <a:endParaRPr lang="en-US" sz="1600" dirty="0" smtClean="0"/>
          </a:p>
          <a:p>
            <a:r>
              <a:rPr lang="en-US" sz="1600" dirty="0" smtClean="0"/>
              <a:t>In some situations the drift might have caused the antenna to lose absolute time reference. </a:t>
            </a:r>
          </a:p>
          <a:p>
            <a:pPr lvl="1"/>
            <a:r>
              <a:rPr lang="en-US" sz="1600" dirty="0" smtClean="0"/>
              <a:t>Initial Lock is state is entered to re-calibrate CPTS timer and generate another sync pulse to the AIF.</a:t>
            </a:r>
          </a:p>
        </p:txBody>
      </p:sp>
      <p:graphicFrame>
        <p:nvGraphicFramePr>
          <p:cNvPr id="376833" name="Object 1"/>
          <p:cNvGraphicFramePr>
            <a:graphicFrameLocks noChangeAspect="1"/>
          </p:cNvGraphicFramePr>
          <p:nvPr/>
        </p:nvGraphicFramePr>
        <p:xfrm>
          <a:off x="5378450" y="1624013"/>
          <a:ext cx="4724400" cy="3225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34" name="Visio" r:id="rId4" imgW="6422946" imgH="3930920" progId="">
                  <p:embed/>
                </p:oleObj>
              </mc:Choice>
              <mc:Fallback>
                <p:oleObj name="Visio" r:id="rId4" imgW="6422946" imgH="393092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1624013"/>
                        <a:ext cx="4724400" cy="32259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IEEE 1588 DPLL SW Re-Sync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>
          <a:xfrm>
            <a:off x="333375" y="1185863"/>
            <a:ext cx="3393715" cy="4692650"/>
          </a:xfrm>
        </p:spPr>
        <p:txBody>
          <a:bodyPr/>
          <a:lstStyle/>
          <a:p>
            <a:r>
              <a:rPr lang="en-US" sz="1800" dirty="0" smtClean="0"/>
              <a:t>The Re-sync state is entered because the radio frame timing has drifted outside of the specified timing window. </a:t>
            </a:r>
          </a:p>
          <a:p>
            <a:endParaRPr lang="en-US" sz="1800" dirty="0" smtClean="0"/>
          </a:p>
          <a:p>
            <a:r>
              <a:rPr lang="en-US" sz="1800" dirty="0" smtClean="0"/>
              <a:t>The DPLL algorithm slowly re-calibrates the local clock and locks  the frequency to the master clock frequency.</a:t>
            </a:r>
            <a:endParaRPr lang="en-US" dirty="0" smtClean="0"/>
          </a:p>
        </p:txBody>
      </p:sp>
      <p:graphicFrame>
        <p:nvGraphicFramePr>
          <p:cNvPr id="374785" name="Object 1"/>
          <p:cNvGraphicFramePr>
            <a:graphicFrameLocks noChangeAspect="1"/>
          </p:cNvGraphicFramePr>
          <p:nvPr/>
        </p:nvGraphicFramePr>
        <p:xfrm>
          <a:off x="4533594" y="1185863"/>
          <a:ext cx="5415106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86" name="Visio" r:id="rId4" imgW="6422946" imgH="3930920" progId="">
                  <p:embed/>
                </p:oleObj>
              </mc:Choice>
              <mc:Fallback>
                <p:oleObj name="Visio" r:id="rId4" imgW="6422946" imgH="393092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594" y="1185863"/>
                        <a:ext cx="5415106" cy="322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GPS Time Sync 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>
          <a:xfrm>
            <a:off x="333376" y="1185863"/>
            <a:ext cx="4238624" cy="4692650"/>
          </a:xfrm>
        </p:spPr>
        <p:txBody>
          <a:bodyPr/>
          <a:lstStyle/>
          <a:p>
            <a:r>
              <a:rPr lang="en-US" sz="1600" dirty="0" smtClean="0"/>
              <a:t>Time synchronization with GPS 1pps signal is almost identical to IEEE 1588 time synchronization. </a:t>
            </a:r>
          </a:p>
          <a:p>
            <a:endParaRPr lang="en-US" sz="1600" dirty="0" smtClean="0"/>
          </a:p>
          <a:p>
            <a:r>
              <a:rPr lang="en-US" sz="1600" dirty="0" smtClean="0"/>
              <a:t>The primary difference being that CPTS events to the GPS SW are generated by time stamping the 1pps signal through the TS_HW_PUSH events.</a:t>
            </a:r>
          </a:p>
          <a:p>
            <a:endParaRPr lang="en-US" sz="1600" dirty="0" smtClean="0"/>
          </a:p>
          <a:p>
            <a:r>
              <a:rPr lang="en-US" sz="1600" dirty="0" smtClean="0"/>
              <a:t>The GPS state machine in the clock sync application has the same 5 states as the 1588 state machine.</a:t>
            </a:r>
          </a:p>
          <a:p>
            <a:endParaRPr lang="en-US" sz="1600" dirty="0" smtClean="0"/>
          </a:p>
        </p:txBody>
      </p:sp>
      <p:graphicFrame>
        <p:nvGraphicFramePr>
          <p:cNvPr id="372737" name="Object 1"/>
          <p:cNvGraphicFramePr>
            <a:graphicFrameLocks noChangeAspect="1"/>
          </p:cNvGraphicFramePr>
          <p:nvPr/>
        </p:nvGraphicFramePr>
        <p:xfrm>
          <a:off x="4572001" y="957263"/>
          <a:ext cx="4572000" cy="508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38" name="Visio" r:id="rId4" imgW="5807012" imgH="6167056" progId="">
                  <p:embed/>
                </p:oleObj>
              </mc:Choice>
              <mc:Fallback>
                <p:oleObj name="Visio" r:id="rId4" imgW="5807012" imgH="6167056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957263"/>
                        <a:ext cx="4572000" cy="508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389DECD-C2CD-466B-9DE8-24787185AA3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144463"/>
            <a:ext cx="8458200" cy="814387"/>
          </a:xfrm>
        </p:spPr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185863"/>
            <a:ext cx="8477250" cy="4864100"/>
          </a:xfrm>
        </p:spPr>
        <p:txBody>
          <a:bodyPr/>
          <a:lstStyle/>
          <a:p>
            <a:pPr eaLnBrk="1" hangingPunct="1"/>
            <a:r>
              <a:rPr lang="en-US" dirty="0" smtClean="0"/>
              <a:t>Keystone 2 Devices support the IEEE 1588v2 standard through the Ethernet sub-systems.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Keystone 2 devices provide two Ethernet sub-systems (1G &amp; 10G).</a:t>
            </a:r>
          </a:p>
          <a:p>
            <a:pPr lvl="1" eaLnBrk="1" hangingPunct="1"/>
            <a:r>
              <a:rPr lang="en-US" dirty="0" smtClean="0"/>
              <a:t>Both support Annex D (IPV4), E (IPV6) and F (802.3)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Both Ethernet sub-systems utilize the following modules for 1588 operation.</a:t>
            </a:r>
          </a:p>
          <a:p>
            <a:pPr lvl="1" eaLnBrk="1" hangingPunct="1"/>
            <a:r>
              <a:rPr lang="en-US" dirty="0" smtClean="0"/>
              <a:t>CPSW - Common Platform Switch Subsystem</a:t>
            </a:r>
          </a:p>
          <a:p>
            <a:pPr lvl="1" eaLnBrk="1" hangingPunct="1"/>
            <a:r>
              <a:rPr lang="en-US" dirty="0" smtClean="0"/>
              <a:t>CPTS - Common Platform Time Sync Module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720E0D7-6C82-4F46-B036-A2DC857ACEC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CPTS Block Diagram</a:t>
            </a:r>
          </a:p>
        </p:txBody>
      </p:sp>
      <p:sp>
        <p:nvSpPr>
          <p:cNvPr id="21508" name="Rectangle 23"/>
          <p:cNvSpPr>
            <a:spLocks noChangeArrowheads="1"/>
          </p:cNvSpPr>
          <p:nvPr/>
        </p:nvSpPr>
        <p:spPr bwMode="auto">
          <a:xfrm>
            <a:off x="422275" y="1035050"/>
            <a:ext cx="8024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CPTS on KS2 devices </a:t>
            </a:r>
            <a:r>
              <a:rPr lang="en-US" sz="1600" dirty="0" smtClean="0"/>
              <a:t>supports </a:t>
            </a:r>
            <a:r>
              <a:rPr lang="en-US" sz="1600" dirty="0"/>
              <a:t>additional time synchronization features such as precisely-timed output </a:t>
            </a:r>
            <a:r>
              <a:rPr lang="en-US" sz="1600" dirty="0" smtClean="0"/>
              <a:t>pulses (TS_COMP/TS_SYNC). </a:t>
            </a:r>
            <a:r>
              <a:rPr lang="en-US" sz="1600" dirty="0"/>
              <a:t>It can also timestamp hard signals such as GPS </a:t>
            </a:r>
            <a:r>
              <a:rPr lang="en-US" sz="1600" dirty="0" smtClean="0"/>
              <a:t>1pps (via HW_TS_PUSH). </a:t>
            </a:r>
            <a:endParaRPr lang="en-US" sz="1600" dirty="0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888" y="1933575"/>
            <a:ext cx="8353425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140575" y="2339975"/>
            <a:ext cx="1031875" cy="2540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40575" y="2697163"/>
            <a:ext cx="1031875" cy="2540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68938" y="2409825"/>
            <a:ext cx="1031875" cy="2540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1338" y="5986463"/>
            <a:ext cx="1463675" cy="2540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*KS2 Only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1338" y="3962400"/>
            <a:ext cx="1031875" cy="2540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1338" y="4373563"/>
            <a:ext cx="1031875" cy="2540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1338" y="5013325"/>
            <a:ext cx="1031875" cy="2540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7050" y="5410200"/>
            <a:ext cx="1031875" cy="2540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CPTS Events on KS2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119E979-7DFA-4974-BD51-91CF119550BF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264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5388" y="1100138"/>
            <a:ext cx="67532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NETCP CPTS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CPTS Reference Clock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CPTS Hardware Push Events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Note- There is some swapping in events 3-6 when compared with the </a:t>
            </a:r>
            <a:r>
              <a:rPr lang="en-US" sz="1100" dirty="0" err="1" smtClean="0"/>
              <a:t>Kepler</a:t>
            </a:r>
            <a:r>
              <a:rPr lang="en-US" sz="1100" dirty="0" smtClean="0"/>
              <a:t> Architecture Spec.  As this can be handled with software, it is not an issue 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46716" y="1623966"/>
          <a:ext cx="2918779" cy="1305767"/>
        </p:xfrm>
        <a:graphic>
          <a:graphicData uri="http://schemas.openxmlformats.org/drawingml/2006/table">
            <a:tbl>
              <a:tblPr/>
              <a:tblGrid>
                <a:gridCol w="1140995"/>
                <a:gridCol w="1777784"/>
              </a:tblGrid>
              <a:tr h="373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Mux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Sel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Reference Clock Followed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Clk2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Clk3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Timi0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Timi1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Tsrefclk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46716" y="3621024"/>
          <a:ext cx="2918779" cy="1645920"/>
        </p:xfrm>
        <a:graphic>
          <a:graphicData uri="http://schemas.openxmlformats.org/drawingml/2006/table">
            <a:tbl>
              <a:tblPr/>
              <a:tblGrid>
                <a:gridCol w="1596809"/>
                <a:gridCol w="1321970"/>
              </a:tblGrid>
              <a:tr h="170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Event Number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Connection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syncE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XGE sync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Tspushevt1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Tspushevt0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Timi1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Timi0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Reserved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Reserved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NETCP CPTS CONNECTIONS (</a:t>
            </a:r>
            <a:r>
              <a:rPr lang="en-US" dirty="0" err="1" smtClean="0"/>
              <a:t>Contd</a:t>
            </a:r>
            <a:r>
              <a:rPr lang="en-US" dirty="0" smtClean="0"/>
              <a:t>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CPTS </a:t>
            </a:r>
            <a:r>
              <a:rPr lang="en-US" dirty="0" err="1" smtClean="0"/>
              <a:t>syncE</a:t>
            </a:r>
            <a:r>
              <a:rPr lang="en-US" dirty="0" smtClean="0"/>
              <a:t> </a:t>
            </a:r>
            <a:r>
              <a:rPr lang="en-US" dirty="0" err="1" smtClean="0"/>
              <a:t>rxbclk</a:t>
            </a:r>
            <a:r>
              <a:rPr lang="en-US" dirty="0" smtClean="0"/>
              <a:t> connections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CPTS TSRXCLKOUT(0/1)(N/P)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85120" y="1700774"/>
          <a:ext cx="2841970" cy="1152150"/>
        </p:xfrm>
        <a:graphic>
          <a:graphicData uri="http://schemas.openxmlformats.org/drawingml/2006/table">
            <a:tbl>
              <a:tblPr/>
              <a:tblGrid>
                <a:gridCol w="1541553"/>
                <a:gridCol w="1300417"/>
              </a:tblGrid>
              <a:tr h="2304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Mux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Sel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Connection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Rxbclk[0]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Rxbclk[1]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Rxbclk[2]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Rxbclk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[3]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31501" y="3889862"/>
          <a:ext cx="4839029" cy="1651415"/>
        </p:xfrm>
        <a:graphic>
          <a:graphicData uri="http://schemas.openxmlformats.org/drawingml/2006/table">
            <a:tbl>
              <a:tblPr/>
              <a:tblGrid>
                <a:gridCol w="1342924"/>
                <a:gridCol w="1933361"/>
                <a:gridCol w="1562744"/>
              </a:tblGrid>
              <a:tr h="3302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Mux Sel 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TSRXCLKOUT0(N/P)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TSRXCLK1(N/P)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Rxbclk[0]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Rxbclk[0]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Rxbclk[1]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Rxbclk[1]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Rxbclk[2]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Rxbclk[2]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Rxbclk[3]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Rxbclk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[3]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RX-TX 1588 CPTS Time Stamping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63CEFA-5B0F-4229-9EF9-75888DAB97A5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AAAAAA"/>
      </a:dk1>
      <a:lt1>
        <a:srgbClr val="FFFFFF"/>
      </a:lt1>
      <a:dk2>
        <a:srgbClr val="000000"/>
      </a:dk2>
      <a:lt2>
        <a:srgbClr val="FFFFFF"/>
      </a:lt2>
      <a:accent1>
        <a:srgbClr val="AAAAAA"/>
      </a:accent1>
      <a:accent2>
        <a:srgbClr val="FFFFFF"/>
      </a:accent2>
      <a:accent3>
        <a:srgbClr val="AAAAAA"/>
      </a:accent3>
      <a:accent4>
        <a:srgbClr val="DADADA"/>
      </a:accent4>
      <a:accent5>
        <a:srgbClr val="D2D2D2"/>
      </a:accent5>
      <a:accent6>
        <a:srgbClr val="E7E7E7"/>
      </a:accent6>
      <a:hlink>
        <a:srgbClr val="AAAAAA"/>
      </a:hlink>
      <a:folHlink>
        <a:srgbClr val="FF00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AAAAAA"/>
      </a:lt1>
      <a:dk2>
        <a:srgbClr val="FFFFFF"/>
      </a:dk2>
      <a:lt2>
        <a:srgbClr val="808080"/>
      </a:lt2>
      <a:accent1>
        <a:srgbClr val="000000"/>
      </a:accent1>
      <a:accent2>
        <a:srgbClr val="AAAAAA"/>
      </a:accent2>
      <a:accent3>
        <a:srgbClr val="D2D2D2"/>
      </a:accent3>
      <a:accent4>
        <a:srgbClr val="000000"/>
      </a:accent4>
      <a:accent5>
        <a:srgbClr val="AAAAAA"/>
      </a:accent5>
      <a:accent6>
        <a:srgbClr val="9A9A9A"/>
      </a:accent6>
      <a:hlink>
        <a:srgbClr val="FF0000"/>
      </a:hlink>
      <a:folHlink>
        <a:srgbClr val="FFFFFF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AAAAAA"/>
        </a:lt1>
        <a:dk2>
          <a:srgbClr val="FFFFFF"/>
        </a:dk2>
        <a:lt2>
          <a:srgbClr val="80808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000000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I 2009 - White">
  <a:themeElements>
    <a:clrScheme name="1_TI 2009 - White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1_TI 2009 - 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I 2009 - White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 2009 - White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 2009 - White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 2009 - White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FinalPowerpoint">
  <a:themeElements>
    <a:clrScheme name="5_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5_FinalPowerpoint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TI 2009 - White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ppt/theme/themeOverride2.xml><?xml version="1.0" encoding="utf-8"?>
<a:themeOverride xmlns:a="http://schemas.openxmlformats.org/drawingml/2006/main">
  <a:clrScheme name="5_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FinalPowerpoint</Template>
  <TotalTime>53283</TotalTime>
  <Words>1815</Words>
  <Application>Microsoft Office PowerPoint</Application>
  <PresentationFormat>On-screen Show (4:3)</PresentationFormat>
  <Paragraphs>291</Paragraphs>
  <Slides>30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Custom Design</vt:lpstr>
      <vt:lpstr>1_Custom Design</vt:lpstr>
      <vt:lpstr>1_TI 2009 - White</vt:lpstr>
      <vt:lpstr>5_FinalPowerpoint</vt:lpstr>
      <vt:lpstr>Visio</vt:lpstr>
      <vt:lpstr>Package</vt:lpstr>
      <vt:lpstr>Time Synchronization </vt:lpstr>
      <vt:lpstr>Overview</vt:lpstr>
      <vt:lpstr>Introduction</vt:lpstr>
      <vt:lpstr>Introduction</vt:lpstr>
      <vt:lpstr>CPTS Block Diagram</vt:lpstr>
      <vt:lpstr>CPTS Events on KS2</vt:lpstr>
      <vt:lpstr>NETCP CPTS CONNECTIONS</vt:lpstr>
      <vt:lpstr>NETCP CPTS CONNECTIONS (Contd’)</vt:lpstr>
      <vt:lpstr>RX-TX 1588 CPTS Time Stamping</vt:lpstr>
      <vt:lpstr>CPTS 1588 RX Time Stamping</vt:lpstr>
      <vt:lpstr>CPTS 1588 TX Time Stamping</vt:lpstr>
      <vt:lpstr>Managing CPTS 32-Bit Timer</vt:lpstr>
      <vt:lpstr>Rollover Event</vt:lpstr>
      <vt:lpstr>Half-Rollover Event</vt:lpstr>
      <vt:lpstr>Half-Rollover Event - Example</vt:lpstr>
      <vt:lpstr>Half-Rollover Event - Example</vt:lpstr>
      <vt:lpstr>Linux System Time and CPTS Time</vt:lpstr>
      <vt:lpstr>Small Cell Time Sync Implementation</vt:lpstr>
      <vt:lpstr>IEEE 1588 Overview on Keystone 2</vt:lpstr>
      <vt:lpstr>IEEE 1588 Overview on Keystone 2 Platform</vt:lpstr>
      <vt:lpstr>IEEE 1588 Overview on Keystone 2 SW</vt:lpstr>
      <vt:lpstr>IEEE 1588 Overview on Keystone 2 SW</vt:lpstr>
      <vt:lpstr>IEEE 1588 DPLL Software</vt:lpstr>
      <vt:lpstr>IEEE 1588 DPLL Software</vt:lpstr>
      <vt:lpstr>IEEE 1588 DPLL SW Initial Lock</vt:lpstr>
      <vt:lpstr>IEEE 1588 DPLL SW Sync Output</vt:lpstr>
      <vt:lpstr>IEEE 1588 DPLL SW In-Lock</vt:lpstr>
      <vt:lpstr>IEEE 1588 DPLL SW Holdover</vt:lpstr>
      <vt:lpstr>IEEE 1588 DPLL SW Re-Sync</vt:lpstr>
      <vt:lpstr>GPS Time Sync 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Cell Basestation Platform (SCBP)  TMDXSCBP6618X </dc:title>
  <dc:creator/>
  <cp:lastModifiedBy>Malave-Bonet, Javier</cp:lastModifiedBy>
  <cp:revision>753</cp:revision>
  <dcterms:created xsi:type="dcterms:W3CDTF">2007-12-19T20:51:45Z</dcterms:created>
  <dcterms:modified xsi:type="dcterms:W3CDTF">2015-01-20T15:25:48Z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0x01010046830F278576B64094B4176DFFAE9C51</vt:lpwstr>
  </property>
  <property fmtid="{D5CDD505-2E9C-101B-9397-08002B2CF9AE}" pid="3" name="Product">
    <vt:lpwstr>Appleton</vt:lpwstr>
  </property>
</Properties>
</file>