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tags/tag28.xml" ContentType="application/vnd.openxmlformats-officedocument.presentationml.tags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tags/tag35.xml" ContentType="application/vnd.openxmlformats-officedocument.presentationml.tags+xml"/>
  <Override PartName="/ppt/notesSlides/notesSlide4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tags/tag36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tags/tag3.xml" ContentType="application/vnd.openxmlformats-officedocument.presentationml.tags+xml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6.xml" ContentType="application/vnd.openxmlformats-officedocument.presentationml.notesSlide+xml"/>
  <Override PartName="/ppt/tags/tag37.xml" ContentType="application/vnd.openxmlformats-officedocument.presentationml.tags+xml"/>
  <Override PartName="/ppt/notesSlides/notesSlide44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3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4"/>
  </p:sldMasterIdLst>
  <p:notesMasterIdLst>
    <p:notesMasterId r:id="rId60"/>
  </p:notesMasterIdLst>
  <p:sldIdLst>
    <p:sldId id="546" r:id="rId5"/>
    <p:sldId id="543" r:id="rId6"/>
    <p:sldId id="403" r:id="rId7"/>
    <p:sldId id="547" r:id="rId8"/>
    <p:sldId id="405" r:id="rId9"/>
    <p:sldId id="485" r:id="rId10"/>
    <p:sldId id="487" r:id="rId11"/>
    <p:sldId id="489" r:id="rId12"/>
    <p:sldId id="490" r:id="rId13"/>
    <p:sldId id="491" r:id="rId14"/>
    <p:sldId id="488" r:id="rId15"/>
    <p:sldId id="548" r:id="rId16"/>
    <p:sldId id="494" r:id="rId17"/>
    <p:sldId id="495" r:id="rId18"/>
    <p:sldId id="496" r:id="rId19"/>
    <p:sldId id="497" r:id="rId20"/>
    <p:sldId id="498" r:id="rId21"/>
    <p:sldId id="500" r:id="rId22"/>
    <p:sldId id="501" r:id="rId23"/>
    <p:sldId id="503" r:id="rId24"/>
    <p:sldId id="510" r:id="rId25"/>
    <p:sldId id="511" r:id="rId26"/>
    <p:sldId id="508" r:id="rId27"/>
    <p:sldId id="509" r:id="rId28"/>
    <p:sldId id="512" r:id="rId29"/>
    <p:sldId id="513" r:id="rId30"/>
    <p:sldId id="514" r:id="rId31"/>
    <p:sldId id="515" r:id="rId32"/>
    <p:sldId id="516" r:id="rId33"/>
    <p:sldId id="549" r:id="rId34"/>
    <p:sldId id="518" r:id="rId35"/>
    <p:sldId id="524" r:id="rId36"/>
    <p:sldId id="528" r:id="rId37"/>
    <p:sldId id="525" r:id="rId38"/>
    <p:sldId id="526" r:id="rId39"/>
    <p:sldId id="550" r:id="rId40"/>
    <p:sldId id="415" r:id="rId41"/>
    <p:sldId id="535" r:id="rId42"/>
    <p:sldId id="536" r:id="rId43"/>
    <p:sldId id="537" r:id="rId44"/>
    <p:sldId id="551" r:id="rId45"/>
    <p:sldId id="460" r:id="rId46"/>
    <p:sldId id="461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552" r:id="rId56"/>
    <p:sldId id="477" r:id="rId57"/>
    <p:sldId id="527" r:id="rId58"/>
    <p:sldId id="392" r:id="rId59"/>
  </p:sldIdLst>
  <p:sldSz cx="9144000" cy="6858000" type="screen4x3"/>
  <p:notesSz cx="7010400" cy="9296400"/>
  <p:custDataLst>
    <p:tags r:id="rId6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DE0000"/>
    <a:srgbClr val="FFFF99"/>
    <a:srgbClr val="FFFF66"/>
    <a:srgbClr val="0000FF"/>
    <a:srgbClr val="000099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5" autoAdjust="0"/>
    <p:restoredTop sz="95758" autoAdjust="0"/>
  </p:normalViewPr>
  <p:slideViewPr>
    <p:cSldViewPr>
      <p:cViewPr>
        <p:scale>
          <a:sx n="130" d="100"/>
          <a:sy n="130" d="100"/>
        </p:scale>
        <p:origin x="-2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F7253B4-DFD1-460D-AF69-DA7B7EAABC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DD6CCA-78B7-498B-B599-3F471BD712C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 txBox="1">
            <a:spLocks noGrp="1" noChangeArrowheads="1"/>
          </p:cNvSpPr>
          <p:nvPr/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12" tIns="45955" rIns="91912" bIns="45955" anchor="b"/>
          <a:lstStyle/>
          <a:p>
            <a:pPr defTabSz="917441"/>
            <a:fld id="{8EF012F7-DCA4-4318-B11B-D57C20969FAB}" type="slidenum">
              <a:rPr lang="en-US" sz="1200">
                <a:solidFill>
                  <a:srgbClr val="000000"/>
                </a:solidFill>
              </a:rPr>
              <a:pPr defTabSz="917441"/>
              <a:t>13</a:t>
            </a:fld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96913"/>
            <a:ext cx="4640263" cy="3481387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4838"/>
            <a:ext cx="5143500" cy="4184650"/>
          </a:xfrm>
          <a:noFill/>
          <a:ln/>
        </p:spPr>
        <p:txBody>
          <a:bodyPr lIns="93125" tIns="46566" rIns="93125" bIns="46566"/>
          <a:lstStyle/>
          <a:p>
            <a:pPr eaLnBrk="1" hangingPunct="1">
              <a:buFont typeface="Symbol" pitchFamily="18" charset="2"/>
              <a:buNone/>
            </a:pPr>
            <a:r>
              <a:rPr lang="en-US" sz="1000" dirty="0" smtClean="0"/>
              <a:t>NEW</a:t>
            </a:r>
          </a:p>
          <a:p>
            <a:pPr eaLnBrk="1" hangingPunct="1">
              <a:buFont typeface="Symbol" pitchFamily="18" charset="2"/>
              <a:buNone/>
            </a:pPr>
            <a:endParaRPr lang="en-US" altLang="en-US" sz="100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C9D9D6-BE92-4B2F-B7DA-E7794C2DB07A}" type="slidenum">
              <a:rPr lang="en-US" smtClean="0">
                <a:latin typeface="Arial" charset="0"/>
              </a:rPr>
              <a:pPr/>
              <a:t>26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charset="0"/>
              </a:rPr>
              <a:t>NEW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C7993-627D-48C7-84E4-8FB7DC699F52}" type="slidenum">
              <a:rPr lang="en-US" smtClean="0">
                <a:latin typeface="Arial" charset="0"/>
              </a:rPr>
              <a:pPr/>
              <a:t>27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C2CC08-A903-4025-BFA9-0D88157A695F}" type="slidenum">
              <a:rPr lang="en-US" smtClean="0">
                <a:latin typeface="Arial" charset="0"/>
              </a:rPr>
              <a:pPr/>
              <a:t>32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02082D4-D6AD-4EBD-8597-21D42A12155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4FBFF-1124-49FA-B338-AA8914F62937}" type="slidenum">
              <a:rPr lang="en-US" smtClean="0">
                <a:latin typeface="Arial" charset="0"/>
              </a:rPr>
              <a:pPr/>
              <a:t>34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A4FBFF-1124-49FA-B338-AA8914F62937}" type="slidenum">
              <a:rPr lang="en-US" smtClean="0">
                <a:latin typeface="Arial" charset="0"/>
              </a:rPr>
              <a:pPr/>
              <a:t>35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0F0C47-281F-461D-8D58-EC75B7295B0E}" type="slidenum">
              <a:rPr lang="en-US" smtClean="0">
                <a:latin typeface="Arial" charset="0"/>
              </a:rPr>
              <a:pPr/>
              <a:t>5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7253B4-DFD1-460D-AF69-DA7B7EAABC0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 b="1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 algn="l">
              <a:defRPr sz="4000" b="1">
                <a:solidFill>
                  <a:srgbClr val="DE0000"/>
                </a:solidFill>
              </a:defRPr>
            </a:lvl1pPr>
          </a:lstStyle>
          <a:p>
            <a:r>
              <a:rPr lang="en-US" dirty="0"/>
              <a:t>Click to edit Master </a:t>
            </a:r>
            <a:r>
              <a:rPr lang="en-US" dirty="0" smtClean="0"/>
              <a:t>section </a:t>
            </a:r>
            <a:r>
              <a:rPr lang="en-US" dirty="0"/>
              <a:t>style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185863"/>
            <a:ext cx="4157662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608388"/>
            <a:ext cx="4157662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6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7" descr="ti_logo_powerpoint_1_line.png"/>
          <p:cNvPicPr>
            <a:picLocks noChangeAspect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42100" y="6038850"/>
            <a:ext cx="2133600" cy="206375"/>
          </a:xfrm>
          <a:prstGeom prst="rect">
            <a:avLst/>
          </a:prstGeom>
        </p:spPr>
        <p:txBody>
          <a:bodyPr/>
          <a:lstStyle>
            <a:lvl1pPr algn="r">
              <a:defRPr sz="800">
                <a:latin typeface="Calibri" pitchFamily="34" charset="0"/>
                <a:cs typeface="Calibri" pitchFamily="34" charset="0"/>
              </a:defRPr>
            </a:lvl1pPr>
          </a:lstStyle>
          <a:p>
            <a:fld id="{F2394529-A9B3-4A54-83EC-E61379E8334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6" r:id="rId2"/>
    <p:sldLayoutId id="2147483840" r:id="rId3"/>
    <p:sldLayoutId id="2147483841" r:id="rId4"/>
    <p:sldLayoutId id="2147483842" r:id="rId5"/>
    <p:sldLayoutId id="2147483843" r:id="rId6"/>
    <p:sldLayoutId id="2147483845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DE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5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9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8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0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4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1.xml"/><Relationship Id="rId5" Type="http://schemas.openxmlformats.org/officeDocument/2006/relationships/hyperlink" Target="http://e2e.ti.com/" TargetMode="External"/><Relationship Id="rId4" Type="http://schemas.openxmlformats.org/officeDocument/2006/relationships/hyperlink" Target="http://www.ti.com/lit/SPRUGR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Training</a:t>
            </a:r>
          </a:p>
          <a:p>
            <a:r>
              <a:rPr lang="en-US" dirty="0" smtClean="0"/>
              <a:t>Multicore Applications</a:t>
            </a:r>
          </a:p>
          <a:p>
            <a:r>
              <a:rPr lang="en-US" dirty="0" smtClean="0"/>
              <a:t>Literature Number: SPRP812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Typical Use Cases (4)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14400"/>
            <a:ext cx="4876799" cy="55626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Load Balancing - OpenEM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starts processing Event A, which includes data and an algorithm.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sends a descriptor to the Multicore Navigator, indicating that it has started processing Event A.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Multicore Navigator hardware decides which event Core 1 will process next. While the Core 1 is busy processing the current event, the hardware loads data for the Event C to Core 1 L2 memory.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When Core 1 completes processing for Event A, the data for Event C is already loaded to L2 memory and the algorithm for Event C is available in a separate descriptor.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10200" y="838200"/>
          <a:ext cx="3054350" cy="5638800"/>
        </p:xfrm>
        <a:graphic>
          <a:graphicData uri="http://schemas.openxmlformats.org/presentationml/2006/ole">
            <p:oleObj spid="_x0000_s233473" name="Visio" r:id="rId5" imgW="3054933" imgH="6225432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10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Typical Use Cases: Observations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467725" cy="41910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/>
              <a:t>Most of the setup is predetermined during the configuration and initialization phase of execution.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/>
              <a:t>Multicore Navigator is designed to minimize the run-time load on the </a:t>
            </a:r>
            <a:r>
              <a:rPr lang="en-US" sz="2400" dirty="0" err="1" smtClean="0"/>
              <a:t>CorePac</a:t>
            </a:r>
            <a:r>
              <a:rPr lang="en-US" sz="2400" dirty="0" smtClean="0"/>
              <a:t>. “Fire and forget “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/>
              <a:t>Multicore Navigator moves data and signals between different type of cores. For example, C66x CorePac to ARM </a:t>
            </a:r>
            <a:r>
              <a:rPr lang="en-US" sz="2400" dirty="0" err="1" smtClean="0"/>
              <a:t>CorePac</a:t>
            </a:r>
            <a:r>
              <a:rPr lang="en-US" sz="2400" dirty="0" smtClean="0"/>
              <a:t>. 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Understanding Multicore Navigator:</a:t>
            </a:r>
            <a:br>
              <a:rPr lang="en-US" dirty="0" smtClean="0"/>
            </a:br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9"/>
          <p:cNvSpPr>
            <a:spLocks noGrp="1" noChangeArrowheads="1"/>
          </p:cNvSpPr>
          <p:nvPr>
            <p:ph type="title" idx="4294967295"/>
          </p:nvPr>
        </p:nvSpPr>
        <p:spPr>
          <a:xfrm>
            <a:off x="450072" y="762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KeyStone Navigator Components</a:t>
            </a:r>
            <a:endParaRPr lang="en-US" b="0" dirty="0" smtClean="0"/>
          </a:p>
        </p:txBody>
      </p:sp>
      <p:sp>
        <p:nvSpPr>
          <p:cNvPr id="1418" name="Rectangle 63"/>
          <p:cNvSpPr>
            <a:spLocks noChangeArrowheads="1"/>
          </p:cNvSpPr>
          <p:nvPr/>
        </p:nvSpPr>
        <p:spPr bwMode="auto">
          <a:xfrm>
            <a:off x="5181600" y="835839"/>
            <a:ext cx="3366294" cy="535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algn="l">
              <a:spcBef>
                <a:spcPts val="0"/>
              </a:spcBef>
              <a:spcAft>
                <a:spcPts val="216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The Queue Manager Subsystem (QMSS) is a centralized hardware unit that monitors core activity and manages the queues. </a:t>
            </a:r>
          </a:p>
          <a:p>
            <a:pPr marL="228600" indent="-228600" algn="l">
              <a:spcBef>
                <a:spcPts val="0"/>
              </a:spcBef>
              <a:spcAft>
                <a:spcPts val="216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Multiple Packet DMA (PKTDMA) engines use descriptors between transmit and receive queues packets that are dedicated to “routing” peripherals or to the Multicore Navigator  infrastructure.</a:t>
            </a: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+mj-lt"/>
              </a:rPr>
            </a:br>
            <a:r>
              <a:rPr lang="en-US" sz="2000" dirty="0" smtClean="0">
                <a:solidFill>
                  <a:srgbClr val="000000"/>
                </a:solidFill>
                <a:latin typeface="+mj-lt"/>
              </a:rPr>
              <a:t>NOTE: </a:t>
            </a:r>
            <a:r>
              <a:rPr lang="en-US" sz="2000" dirty="0" smtClean="0">
                <a:latin typeface="+mj-lt"/>
              </a:rPr>
              <a:t>PKTDMA was previously  called CPPI (Communication Peripheral Port Interface)</a:t>
            </a:r>
          </a:p>
        </p:txBody>
      </p:sp>
      <p:grpSp>
        <p:nvGrpSpPr>
          <p:cNvPr id="2" name="Group 333"/>
          <p:cNvGrpSpPr/>
          <p:nvPr/>
        </p:nvGrpSpPr>
        <p:grpSpPr>
          <a:xfrm>
            <a:off x="152400" y="1143000"/>
            <a:ext cx="4953000" cy="4876800"/>
            <a:chOff x="0" y="914400"/>
            <a:chExt cx="5360248" cy="5442739"/>
          </a:xfrm>
        </p:grpSpPr>
        <p:sp>
          <p:nvSpPr>
            <p:cNvPr id="992" name="Rectangle 622"/>
            <p:cNvSpPr>
              <a:spLocks noChangeArrowheads="1"/>
            </p:cNvSpPr>
            <p:nvPr/>
          </p:nvSpPr>
          <p:spPr bwMode="auto">
            <a:xfrm>
              <a:off x="3901412" y="3989789"/>
              <a:ext cx="1424008" cy="579711"/>
            </a:xfrm>
            <a:prstGeom prst="rect">
              <a:avLst/>
            </a:prstGeom>
            <a:solidFill>
              <a:srgbClr val="FFFF00"/>
            </a:solidFill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3" name="Rectangle 623"/>
            <p:cNvSpPr>
              <a:spLocks noChangeArrowheads="1"/>
            </p:cNvSpPr>
            <p:nvPr/>
          </p:nvSpPr>
          <p:spPr bwMode="auto">
            <a:xfrm>
              <a:off x="4704147" y="4197378"/>
              <a:ext cx="570526" cy="31369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4" name="Rectangle 624"/>
            <p:cNvSpPr>
              <a:spLocks noChangeArrowheads="1"/>
            </p:cNvSpPr>
            <p:nvPr/>
          </p:nvSpPr>
          <p:spPr bwMode="auto">
            <a:xfrm>
              <a:off x="4704147" y="4197378"/>
              <a:ext cx="570526" cy="313690"/>
            </a:xfrm>
            <a:prstGeom prst="rect">
              <a:avLst/>
            </a:prstGeom>
            <a:solidFill>
              <a:srgbClr val="FFFF00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5" name="Rectangle 625"/>
            <p:cNvSpPr>
              <a:spLocks noChangeArrowheads="1"/>
            </p:cNvSpPr>
            <p:nvPr/>
          </p:nvSpPr>
          <p:spPr bwMode="auto">
            <a:xfrm>
              <a:off x="4787188" y="4212755"/>
              <a:ext cx="496711" cy="173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Packet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6" name="Rectangle 626"/>
            <p:cNvSpPr>
              <a:spLocks noChangeArrowheads="1"/>
            </p:cNvSpPr>
            <p:nvPr/>
          </p:nvSpPr>
          <p:spPr bwMode="auto">
            <a:xfrm>
              <a:off x="4844087" y="4352685"/>
              <a:ext cx="364460" cy="173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DMA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7" name="Rectangle 627"/>
            <p:cNvSpPr>
              <a:spLocks noChangeArrowheads="1"/>
            </p:cNvSpPr>
            <p:nvPr/>
          </p:nvSpPr>
          <p:spPr bwMode="auto">
            <a:xfrm>
              <a:off x="4028230" y="4022081"/>
              <a:ext cx="1194238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Multicore Navigator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998" name="Rectangle 628"/>
            <p:cNvSpPr>
              <a:spLocks noChangeArrowheads="1"/>
            </p:cNvSpPr>
            <p:nvPr/>
          </p:nvSpPr>
          <p:spPr bwMode="auto">
            <a:xfrm>
              <a:off x="3950622" y="4197378"/>
              <a:ext cx="695088" cy="31369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999" name="Rectangle 629"/>
            <p:cNvSpPr>
              <a:spLocks noChangeArrowheads="1"/>
            </p:cNvSpPr>
            <p:nvPr/>
          </p:nvSpPr>
          <p:spPr bwMode="auto">
            <a:xfrm>
              <a:off x="3950622" y="4197378"/>
              <a:ext cx="695088" cy="3136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000" name="Rectangle 630"/>
            <p:cNvSpPr>
              <a:spLocks noChangeArrowheads="1"/>
            </p:cNvSpPr>
            <p:nvPr/>
          </p:nvSpPr>
          <p:spPr bwMode="auto">
            <a:xfrm>
              <a:off x="4090562" y="4203529"/>
              <a:ext cx="481333" cy="173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Queue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001" name="Rectangle 631"/>
            <p:cNvSpPr>
              <a:spLocks noChangeArrowheads="1"/>
            </p:cNvSpPr>
            <p:nvPr/>
          </p:nvSpPr>
          <p:spPr bwMode="auto">
            <a:xfrm>
              <a:off x="4033664" y="4344996"/>
              <a:ext cx="613584" cy="173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Manager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1" name="TextBox 828"/>
            <p:cNvSpPr txBox="1">
              <a:spLocks noChangeArrowheads="1"/>
            </p:cNvSpPr>
            <p:nvPr/>
          </p:nvSpPr>
          <p:spPr bwMode="auto">
            <a:xfrm>
              <a:off x="336550" y="990600"/>
              <a:ext cx="2293938" cy="6858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2" name="Rectangle 426"/>
            <p:cNvSpPr>
              <a:spLocks noChangeArrowheads="1"/>
            </p:cNvSpPr>
            <p:nvPr/>
          </p:nvSpPr>
          <p:spPr bwMode="auto">
            <a:xfrm>
              <a:off x="1979155" y="1046642"/>
              <a:ext cx="604358" cy="570485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3" name="Rectangle 427"/>
            <p:cNvSpPr>
              <a:spLocks noChangeArrowheads="1"/>
            </p:cNvSpPr>
            <p:nvPr/>
          </p:nvSpPr>
          <p:spPr bwMode="auto">
            <a:xfrm>
              <a:off x="2136011" y="1483347"/>
              <a:ext cx="381376" cy="149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800" b="1" dirty="0">
                  <a:solidFill>
                    <a:srgbClr val="000000"/>
                  </a:solidFill>
                </a:rPr>
                <a:t>MSMC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4" name="Rectangle 428"/>
            <p:cNvSpPr>
              <a:spLocks noChangeArrowheads="1"/>
            </p:cNvSpPr>
            <p:nvPr/>
          </p:nvSpPr>
          <p:spPr bwMode="auto">
            <a:xfrm>
              <a:off x="2079112" y="1112763"/>
              <a:ext cx="413670" cy="338293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5" name="Rectangle 429"/>
            <p:cNvSpPr>
              <a:spLocks noChangeArrowheads="1"/>
            </p:cNvSpPr>
            <p:nvPr/>
          </p:nvSpPr>
          <p:spPr bwMode="auto">
            <a:xfrm>
              <a:off x="2177532" y="1178884"/>
              <a:ext cx="281418" cy="141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800" b="1" dirty="0">
                  <a:solidFill>
                    <a:srgbClr val="000000"/>
                  </a:solidFill>
                </a:rPr>
                <a:t>MSM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6" name="Rectangle 430"/>
            <p:cNvSpPr>
              <a:spLocks noChangeArrowheads="1"/>
            </p:cNvSpPr>
            <p:nvPr/>
          </p:nvSpPr>
          <p:spPr bwMode="auto">
            <a:xfrm>
              <a:off x="2152927" y="1277296"/>
              <a:ext cx="339855" cy="1414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800" b="1" dirty="0">
                  <a:solidFill>
                    <a:srgbClr val="000000"/>
                  </a:solidFill>
                </a:rPr>
                <a:t>SRAM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17" name="Rectangle 431"/>
            <p:cNvSpPr>
              <a:spLocks noChangeArrowheads="1"/>
            </p:cNvSpPr>
            <p:nvPr/>
          </p:nvSpPr>
          <p:spPr bwMode="auto">
            <a:xfrm>
              <a:off x="489022" y="1171195"/>
              <a:ext cx="653567" cy="296775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20" name="Freeform 465"/>
            <p:cNvSpPr>
              <a:spLocks/>
            </p:cNvSpPr>
            <p:nvPr/>
          </p:nvSpPr>
          <p:spPr bwMode="auto">
            <a:xfrm>
              <a:off x="1822299" y="1245005"/>
              <a:ext cx="139940" cy="139930"/>
            </a:xfrm>
            <a:custGeom>
              <a:avLst/>
              <a:gdLst>
                <a:gd name="T0" fmla="*/ 91 w 91"/>
                <a:gd name="T1" fmla="*/ 48 h 91"/>
                <a:gd name="T2" fmla="*/ 0 w 91"/>
                <a:gd name="T3" fmla="*/ 91 h 91"/>
                <a:gd name="T4" fmla="*/ 0 w 91"/>
                <a:gd name="T5" fmla="*/ 0 h 91"/>
                <a:gd name="T6" fmla="*/ 91 w 91"/>
                <a:gd name="T7" fmla="*/ 48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91"/>
                <a:gd name="T14" fmla="*/ 91 w 9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91">
                  <a:moveTo>
                    <a:pt x="91" y="48"/>
                  </a:moveTo>
                  <a:lnTo>
                    <a:pt x="0" y="91"/>
                  </a:lnTo>
                  <a:lnTo>
                    <a:pt x="0" y="0"/>
                  </a:lnTo>
                  <a:lnTo>
                    <a:pt x="9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1" name="Freeform 466"/>
            <p:cNvSpPr>
              <a:spLocks/>
            </p:cNvSpPr>
            <p:nvPr/>
          </p:nvSpPr>
          <p:spPr bwMode="auto">
            <a:xfrm>
              <a:off x="1822299" y="1286522"/>
              <a:ext cx="32294" cy="58432"/>
            </a:xfrm>
            <a:custGeom>
              <a:avLst/>
              <a:gdLst>
                <a:gd name="T0" fmla="*/ 0 w 21"/>
                <a:gd name="T1" fmla="*/ 38 h 38"/>
                <a:gd name="T2" fmla="*/ 5 w 21"/>
                <a:gd name="T3" fmla="*/ 38 h 38"/>
                <a:gd name="T4" fmla="*/ 5 w 21"/>
                <a:gd name="T5" fmla="*/ 38 h 38"/>
                <a:gd name="T6" fmla="*/ 11 w 21"/>
                <a:gd name="T7" fmla="*/ 38 h 38"/>
                <a:gd name="T8" fmla="*/ 16 w 21"/>
                <a:gd name="T9" fmla="*/ 32 h 38"/>
                <a:gd name="T10" fmla="*/ 16 w 21"/>
                <a:gd name="T11" fmla="*/ 32 h 38"/>
                <a:gd name="T12" fmla="*/ 16 w 21"/>
                <a:gd name="T13" fmla="*/ 27 h 38"/>
                <a:gd name="T14" fmla="*/ 16 w 21"/>
                <a:gd name="T15" fmla="*/ 21 h 38"/>
                <a:gd name="T16" fmla="*/ 21 w 21"/>
                <a:gd name="T17" fmla="*/ 21 h 38"/>
                <a:gd name="T18" fmla="*/ 16 w 21"/>
                <a:gd name="T19" fmla="*/ 16 h 38"/>
                <a:gd name="T20" fmla="*/ 16 w 21"/>
                <a:gd name="T21" fmla="*/ 16 h 38"/>
                <a:gd name="T22" fmla="*/ 16 w 21"/>
                <a:gd name="T23" fmla="*/ 11 h 38"/>
                <a:gd name="T24" fmla="*/ 16 w 21"/>
                <a:gd name="T25" fmla="*/ 5 h 38"/>
                <a:gd name="T26" fmla="*/ 11 w 21"/>
                <a:gd name="T27" fmla="*/ 5 h 38"/>
                <a:gd name="T28" fmla="*/ 5 w 21"/>
                <a:gd name="T29" fmla="*/ 5 h 38"/>
                <a:gd name="T30" fmla="*/ 5 w 21"/>
                <a:gd name="T31" fmla="*/ 5 h 38"/>
                <a:gd name="T32" fmla="*/ 0 w 21"/>
                <a:gd name="T33" fmla="*/ 0 h 38"/>
                <a:gd name="T34" fmla="*/ 0 w 21"/>
                <a:gd name="T35" fmla="*/ 38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"/>
                <a:gd name="T55" fmla="*/ 0 h 38"/>
                <a:gd name="T56" fmla="*/ 21 w 21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" h="38">
                  <a:moveTo>
                    <a:pt x="0" y="38"/>
                  </a:moveTo>
                  <a:lnTo>
                    <a:pt x="5" y="38"/>
                  </a:lnTo>
                  <a:lnTo>
                    <a:pt x="11" y="38"/>
                  </a:lnTo>
                  <a:lnTo>
                    <a:pt x="16" y="32"/>
                  </a:lnTo>
                  <a:lnTo>
                    <a:pt x="16" y="27"/>
                  </a:lnTo>
                  <a:lnTo>
                    <a:pt x="16" y="21"/>
                  </a:lnTo>
                  <a:lnTo>
                    <a:pt x="21" y="21"/>
                  </a:lnTo>
                  <a:lnTo>
                    <a:pt x="16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2" name="Rectangle 467"/>
            <p:cNvSpPr>
              <a:spLocks noChangeArrowheads="1"/>
            </p:cNvSpPr>
            <p:nvPr/>
          </p:nvSpPr>
          <p:spPr bwMode="auto">
            <a:xfrm>
              <a:off x="1291756" y="1286522"/>
              <a:ext cx="530543" cy="5843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23" name="Freeform 468"/>
            <p:cNvSpPr>
              <a:spLocks/>
            </p:cNvSpPr>
            <p:nvPr/>
          </p:nvSpPr>
          <p:spPr bwMode="auto">
            <a:xfrm>
              <a:off x="1151816" y="1245005"/>
              <a:ext cx="139940" cy="139930"/>
            </a:xfrm>
            <a:custGeom>
              <a:avLst/>
              <a:gdLst>
                <a:gd name="T0" fmla="*/ 0 w 91"/>
                <a:gd name="T1" fmla="*/ 48 h 91"/>
                <a:gd name="T2" fmla="*/ 91 w 91"/>
                <a:gd name="T3" fmla="*/ 91 h 91"/>
                <a:gd name="T4" fmla="*/ 91 w 91"/>
                <a:gd name="T5" fmla="*/ 0 h 91"/>
                <a:gd name="T6" fmla="*/ 0 w 91"/>
                <a:gd name="T7" fmla="*/ 48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91"/>
                <a:gd name="T14" fmla="*/ 91 w 9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91">
                  <a:moveTo>
                    <a:pt x="0" y="48"/>
                  </a:moveTo>
                  <a:lnTo>
                    <a:pt x="91" y="91"/>
                  </a:lnTo>
                  <a:lnTo>
                    <a:pt x="91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4" name="Freeform 469"/>
            <p:cNvSpPr>
              <a:spLocks/>
            </p:cNvSpPr>
            <p:nvPr/>
          </p:nvSpPr>
          <p:spPr bwMode="auto">
            <a:xfrm>
              <a:off x="1267151" y="1286522"/>
              <a:ext cx="24605" cy="58432"/>
            </a:xfrm>
            <a:custGeom>
              <a:avLst/>
              <a:gdLst>
                <a:gd name="T0" fmla="*/ 16 w 16"/>
                <a:gd name="T1" fmla="*/ 0 h 38"/>
                <a:gd name="T2" fmla="*/ 11 w 16"/>
                <a:gd name="T3" fmla="*/ 5 h 38"/>
                <a:gd name="T4" fmla="*/ 11 w 16"/>
                <a:gd name="T5" fmla="*/ 5 h 38"/>
                <a:gd name="T6" fmla="*/ 5 w 16"/>
                <a:gd name="T7" fmla="*/ 5 h 38"/>
                <a:gd name="T8" fmla="*/ 5 w 16"/>
                <a:gd name="T9" fmla="*/ 5 h 38"/>
                <a:gd name="T10" fmla="*/ 0 w 16"/>
                <a:gd name="T11" fmla="*/ 11 h 38"/>
                <a:gd name="T12" fmla="*/ 0 w 16"/>
                <a:gd name="T13" fmla="*/ 16 h 38"/>
                <a:gd name="T14" fmla="*/ 0 w 16"/>
                <a:gd name="T15" fmla="*/ 16 h 38"/>
                <a:gd name="T16" fmla="*/ 0 w 16"/>
                <a:gd name="T17" fmla="*/ 21 h 38"/>
                <a:gd name="T18" fmla="*/ 0 w 16"/>
                <a:gd name="T19" fmla="*/ 21 h 38"/>
                <a:gd name="T20" fmla="*/ 0 w 16"/>
                <a:gd name="T21" fmla="*/ 27 h 38"/>
                <a:gd name="T22" fmla="*/ 0 w 16"/>
                <a:gd name="T23" fmla="*/ 32 h 38"/>
                <a:gd name="T24" fmla="*/ 5 w 16"/>
                <a:gd name="T25" fmla="*/ 32 h 38"/>
                <a:gd name="T26" fmla="*/ 5 w 16"/>
                <a:gd name="T27" fmla="*/ 38 h 38"/>
                <a:gd name="T28" fmla="*/ 11 w 16"/>
                <a:gd name="T29" fmla="*/ 38 h 38"/>
                <a:gd name="T30" fmla="*/ 11 w 16"/>
                <a:gd name="T31" fmla="*/ 38 h 38"/>
                <a:gd name="T32" fmla="*/ 16 w 16"/>
                <a:gd name="T33" fmla="*/ 38 h 38"/>
                <a:gd name="T34" fmla="*/ 16 w 16"/>
                <a:gd name="T35" fmla="*/ 0 h 3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38"/>
                <a:gd name="T56" fmla="*/ 16 w 16"/>
                <a:gd name="T57" fmla="*/ 38 h 3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38">
                  <a:moveTo>
                    <a:pt x="16" y="0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38"/>
                  </a:lnTo>
                  <a:lnTo>
                    <a:pt x="11" y="38"/>
                  </a:lnTo>
                  <a:lnTo>
                    <a:pt x="16" y="3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5" name="Rectangle 488"/>
            <p:cNvSpPr>
              <a:spLocks noChangeArrowheads="1"/>
            </p:cNvSpPr>
            <p:nvPr/>
          </p:nvSpPr>
          <p:spPr bwMode="auto">
            <a:xfrm>
              <a:off x="679710" y="1012813"/>
              <a:ext cx="120706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Memory Subsystem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726" name="Freeform 489"/>
            <p:cNvSpPr>
              <a:spLocks/>
            </p:cNvSpPr>
            <p:nvPr/>
          </p:nvSpPr>
          <p:spPr bwMode="auto">
            <a:xfrm>
              <a:off x="1822299" y="1501800"/>
              <a:ext cx="139940" cy="139930"/>
            </a:xfrm>
            <a:custGeom>
              <a:avLst/>
              <a:gdLst>
                <a:gd name="T0" fmla="*/ 91 w 91"/>
                <a:gd name="T1" fmla="*/ 48 h 91"/>
                <a:gd name="T2" fmla="*/ 0 w 91"/>
                <a:gd name="T3" fmla="*/ 91 h 91"/>
                <a:gd name="T4" fmla="*/ 0 w 91"/>
                <a:gd name="T5" fmla="*/ 0 h 91"/>
                <a:gd name="T6" fmla="*/ 91 w 91"/>
                <a:gd name="T7" fmla="*/ 48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91"/>
                <a:gd name="T14" fmla="*/ 91 w 9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91">
                  <a:moveTo>
                    <a:pt x="91" y="48"/>
                  </a:moveTo>
                  <a:lnTo>
                    <a:pt x="0" y="91"/>
                  </a:lnTo>
                  <a:lnTo>
                    <a:pt x="0" y="0"/>
                  </a:lnTo>
                  <a:lnTo>
                    <a:pt x="9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7" name="Freeform 490"/>
            <p:cNvSpPr>
              <a:spLocks/>
            </p:cNvSpPr>
            <p:nvPr/>
          </p:nvSpPr>
          <p:spPr bwMode="auto">
            <a:xfrm>
              <a:off x="1822299" y="1543317"/>
              <a:ext cx="32294" cy="56895"/>
            </a:xfrm>
            <a:custGeom>
              <a:avLst/>
              <a:gdLst>
                <a:gd name="T0" fmla="*/ 0 w 21"/>
                <a:gd name="T1" fmla="*/ 37 h 37"/>
                <a:gd name="T2" fmla="*/ 5 w 21"/>
                <a:gd name="T3" fmla="*/ 37 h 37"/>
                <a:gd name="T4" fmla="*/ 11 w 21"/>
                <a:gd name="T5" fmla="*/ 37 h 37"/>
                <a:gd name="T6" fmla="*/ 11 w 21"/>
                <a:gd name="T7" fmla="*/ 32 h 37"/>
                <a:gd name="T8" fmla="*/ 16 w 21"/>
                <a:gd name="T9" fmla="*/ 32 h 37"/>
                <a:gd name="T10" fmla="*/ 16 w 21"/>
                <a:gd name="T11" fmla="*/ 32 h 37"/>
                <a:gd name="T12" fmla="*/ 16 w 21"/>
                <a:gd name="T13" fmla="*/ 27 h 37"/>
                <a:gd name="T14" fmla="*/ 21 w 21"/>
                <a:gd name="T15" fmla="*/ 21 h 37"/>
                <a:gd name="T16" fmla="*/ 21 w 21"/>
                <a:gd name="T17" fmla="*/ 21 h 37"/>
                <a:gd name="T18" fmla="*/ 21 w 21"/>
                <a:gd name="T19" fmla="*/ 16 h 37"/>
                <a:gd name="T20" fmla="*/ 16 w 21"/>
                <a:gd name="T21" fmla="*/ 10 h 37"/>
                <a:gd name="T22" fmla="*/ 16 w 21"/>
                <a:gd name="T23" fmla="*/ 10 h 37"/>
                <a:gd name="T24" fmla="*/ 16 w 21"/>
                <a:gd name="T25" fmla="*/ 5 h 37"/>
                <a:gd name="T26" fmla="*/ 11 w 21"/>
                <a:gd name="T27" fmla="*/ 5 h 37"/>
                <a:gd name="T28" fmla="*/ 11 w 21"/>
                <a:gd name="T29" fmla="*/ 5 h 37"/>
                <a:gd name="T30" fmla="*/ 5 w 21"/>
                <a:gd name="T31" fmla="*/ 0 h 37"/>
                <a:gd name="T32" fmla="*/ 0 w 21"/>
                <a:gd name="T33" fmla="*/ 0 h 37"/>
                <a:gd name="T34" fmla="*/ 0 w 21"/>
                <a:gd name="T35" fmla="*/ 37 h 3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1"/>
                <a:gd name="T55" fmla="*/ 0 h 37"/>
                <a:gd name="T56" fmla="*/ 21 w 21"/>
                <a:gd name="T57" fmla="*/ 37 h 3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1" h="37">
                  <a:moveTo>
                    <a:pt x="0" y="37"/>
                  </a:moveTo>
                  <a:lnTo>
                    <a:pt x="5" y="37"/>
                  </a:lnTo>
                  <a:lnTo>
                    <a:pt x="11" y="37"/>
                  </a:lnTo>
                  <a:lnTo>
                    <a:pt x="11" y="32"/>
                  </a:lnTo>
                  <a:lnTo>
                    <a:pt x="16" y="32"/>
                  </a:lnTo>
                  <a:lnTo>
                    <a:pt x="16" y="27"/>
                  </a:lnTo>
                  <a:lnTo>
                    <a:pt x="21" y="21"/>
                  </a:lnTo>
                  <a:lnTo>
                    <a:pt x="21" y="16"/>
                  </a:lnTo>
                  <a:lnTo>
                    <a:pt x="16" y="10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28" name="Rectangle 491"/>
            <p:cNvSpPr>
              <a:spLocks noChangeArrowheads="1"/>
            </p:cNvSpPr>
            <p:nvPr/>
          </p:nvSpPr>
          <p:spPr bwMode="auto">
            <a:xfrm>
              <a:off x="1763862" y="1543317"/>
              <a:ext cx="58437" cy="5689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29" name="Freeform 492"/>
            <p:cNvSpPr>
              <a:spLocks/>
            </p:cNvSpPr>
            <p:nvPr/>
          </p:nvSpPr>
          <p:spPr bwMode="auto">
            <a:xfrm>
              <a:off x="1623922" y="1501800"/>
              <a:ext cx="139940" cy="139930"/>
            </a:xfrm>
            <a:custGeom>
              <a:avLst/>
              <a:gdLst>
                <a:gd name="T0" fmla="*/ 0 w 91"/>
                <a:gd name="T1" fmla="*/ 48 h 91"/>
                <a:gd name="T2" fmla="*/ 91 w 91"/>
                <a:gd name="T3" fmla="*/ 91 h 91"/>
                <a:gd name="T4" fmla="*/ 91 w 91"/>
                <a:gd name="T5" fmla="*/ 0 h 91"/>
                <a:gd name="T6" fmla="*/ 0 w 91"/>
                <a:gd name="T7" fmla="*/ 48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91"/>
                <a:gd name="T14" fmla="*/ 91 w 9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91">
                  <a:moveTo>
                    <a:pt x="0" y="48"/>
                  </a:moveTo>
                  <a:lnTo>
                    <a:pt x="91" y="91"/>
                  </a:lnTo>
                  <a:lnTo>
                    <a:pt x="91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0" name="Freeform 493"/>
            <p:cNvSpPr>
              <a:spLocks/>
            </p:cNvSpPr>
            <p:nvPr/>
          </p:nvSpPr>
          <p:spPr bwMode="auto">
            <a:xfrm>
              <a:off x="1739257" y="1543317"/>
              <a:ext cx="24605" cy="56895"/>
            </a:xfrm>
            <a:custGeom>
              <a:avLst/>
              <a:gdLst>
                <a:gd name="T0" fmla="*/ 16 w 16"/>
                <a:gd name="T1" fmla="*/ 0 h 37"/>
                <a:gd name="T2" fmla="*/ 11 w 16"/>
                <a:gd name="T3" fmla="*/ 0 h 37"/>
                <a:gd name="T4" fmla="*/ 11 w 16"/>
                <a:gd name="T5" fmla="*/ 5 h 37"/>
                <a:gd name="T6" fmla="*/ 5 w 16"/>
                <a:gd name="T7" fmla="*/ 5 h 37"/>
                <a:gd name="T8" fmla="*/ 5 w 16"/>
                <a:gd name="T9" fmla="*/ 5 h 37"/>
                <a:gd name="T10" fmla="*/ 0 w 16"/>
                <a:gd name="T11" fmla="*/ 10 h 37"/>
                <a:gd name="T12" fmla="*/ 0 w 16"/>
                <a:gd name="T13" fmla="*/ 10 h 37"/>
                <a:gd name="T14" fmla="*/ 0 w 16"/>
                <a:gd name="T15" fmla="*/ 16 h 37"/>
                <a:gd name="T16" fmla="*/ 0 w 16"/>
                <a:gd name="T17" fmla="*/ 21 h 37"/>
                <a:gd name="T18" fmla="*/ 0 w 16"/>
                <a:gd name="T19" fmla="*/ 21 h 37"/>
                <a:gd name="T20" fmla="*/ 0 w 16"/>
                <a:gd name="T21" fmla="*/ 27 h 37"/>
                <a:gd name="T22" fmla="*/ 0 w 16"/>
                <a:gd name="T23" fmla="*/ 32 h 37"/>
                <a:gd name="T24" fmla="*/ 5 w 16"/>
                <a:gd name="T25" fmla="*/ 32 h 37"/>
                <a:gd name="T26" fmla="*/ 5 w 16"/>
                <a:gd name="T27" fmla="*/ 32 h 37"/>
                <a:gd name="T28" fmla="*/ 11 w 16"/>
                <a:gd name="T29" fmla="*/ 37 h 37"/>
                <a:gd name="T30" fmla="*/ 11 w 16"/>
                <a:gd name="T31" fmla="*/ 37 h 37"/>
                <a:gd name="T32" fmla="*/ 16 w 16"/>
                <a:gd name="T33" fmla="*/ 37 h 37"/>
                <a:gd name="T34" fmla="*/ 16 w 16"/>
                <a:gd name="T35" fmla="*/ 0 h 3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37"/>
                <a:gd name="T56" fmla="*/ 16 w 16"/>
                <a:gd name="T57" fmla="*/ 37 h 3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37">
                  <a:moveTo>
                    <a:pt x="16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5" y="5"/>
                  </a:lnTo>
                  <a:lnTo>
                    <a:pt x="0" y="10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11" y="37"/>
                  </a:lnTo>
                  <a:lnTo>
                    <a:pt x="16" y="37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1" name="Line 579"/>
            <p:cNvSpPr>
              <a:spLocks noChangeShapeType="1"/>
            </p:cNvSpPr>
            <p:nvPr/>
          </p:nvSpPr>
          <p:spPr bwMode="auto">
            <a:xfrm>
              <a:off x="322939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2" name="Line 580"/>
            <p:cNvSpPr>
              <a:spLocks noChangeShapeType="1"/>
            </p:cNvSpPr>
            <p:nvPr/>
          </p:nvSpPr>
          <p:spPr bwMode="auto">
            <a:xfrm>
              <a:off x="489022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3" name="Line 581"/>
            <p:cNvSpPr>
              <a:spLocks noChangeShapeType="1"/>
            </p:cNvSpPr>
            <p:nvPr/>
          </p:nvSpPr>
          <p:spPr bwMode="auto">
            <a:xfrm>
              <a:off x="653567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4" name="Line 582"/>
            <p:cNvSpPr>
              <a:spLocks noChangeShapeType="1"/>
            </p:cNvSpPr>
            <p:nvPr/>
          </p:nvSpPr>
          <p:spPr bwMode="auto">
            <a:xfrm>
              <a:off x="819650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5" name="Line 583"/>
            <p:cNvSpPr>
              <a:spLocks noChangeShapeType="1"/>
            </p:cNvSpPr>
            <p:nvPr/>
          </p:nvSpPr>
          <p:spPr bwMode="auto">
            <a:xfrm>
              <a:off x="985733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6" name="Line 584"/>
            <p:cNvSpPr>
              <a:spLocks noChangeShapeType="1"/>
            </p:cNvSpPr>
            <p:nvPr/>
          </p:nvSpPr>
          <p:spPr bwMode="auto">
            <a:xfrm>
              <a:off x="1151816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7" name="Line 585"/>
            <p:cNvSpPr>
              <a:spLocks noChangeShapeType="1"/>
            </p:cNvSpPr>
            <p:nvPr/>
          </p:nvSpPr>
          <p:spPr bwMode="auto">
            <a:xfrm>
              <a:off x="1316361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8" name="Line 586"/>
            <p:cNvSpPr>
              <a:spLocks noChangeShapeType="1"/>
            </p:cNvSpPr>
            <p:nvPr/>
          </p:nvSpPr>
          <p:spPr bwMode="auto">
            <a:xfrm>
              <a:off x="1482444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39" name="Line 587"/>
            <p:cNvSpPr>
              <a:spLocks noChangeShapeType="1"/>
            </p:cNvSpPr>
            <p:nvPr/>
          </p:nvSpPr>
          <p:spPr bwMode="auto">
            <a:xfrm>
              <a:off x="1648527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0" name="Line 588"/>
            <p:cNvSpPr>
              <a:spLocks noChangeShapeType="1"/>
            </p:cNvSpPr>
            <p:nvPr/>
          </p:nvSpPr>
          <p:spPr bwMode="auto">
            <a:xfrm>
              <a:off x="1813072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1" name="Line 589"/>
            <p:cNvSpPr>
              <a:spLocks noChangeShapeType="1"/>
            </p:cNvSpPr>
            <p:nvPr/>
          </p:nvSpPr>
          <p:spPr bwMode="auto">
            <a:xfrm>
              <a:off x="1979155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2" name="Line 590"/>
            <p:cNvSpPr>
              <a:spLocks noChangeShapeType="1"/>
            </p:cNvSpPr>
            <p:nvPr/>
          </p:nvSpPr>
          <p:spPr bwMode="auto">
            <a:xfrm>
              <a:off x="2145238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3" name="Line 591"/>
            <p:cNvSpPr>
              <a:spLocks noChangeShapeType="1"/>
            </p:cNvSpPr>
            <p:nvPr/>
          </p:nvSpPr>
          <p:spPr bwMode="auto">
            <a:xfrm>
              <a:off x="2311321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4" name="Line 592"/>
            <p:cNvSpPr>
              <a:spLocks noChangeShapeType="1"/>
            </p:cNvSpPr>
            <p:nvPr/>
          </p:nvSpPr>
          <p:spPr bwMode="auto">
            <a:xfrm>
              <a:off x="2475866" y="980521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5" name="Line 593"/>
            <p:cNvSpPr>
              <a:spLocks noChangeShapeType="1"/>
            </p:cNvSpPr>
            <p:nvPr/>
          </p:nvSpPr>
          <p:spPr bwMode="auto">
            <a:xfrm>
              <a:off x="2634260" y="997436"/>
              <a:ext cx="1538" cy="98412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6" name="Line 594"/>
            <p:cNvSpPr>
              <a:spLocks noChangeShapeType="1"/>
            </p:cNvSpPr>
            <p:nvPr/>
          </p:nvSpPr>
          <p:spPr bwMode="auto">
            <a:xfrm>
              <a:off x="2634260" y="1161969"/>
              <a:ext cx="1538" cy="99950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7" name="Line 595"/>
            <p:cNvSpPr>
              <a:spLocks noChangeShapeType="1"/>
            </p:cNvSpPr>
            <p:nvPr/>
          </p:nvSpPr>
          <p:spPr bwMode="auto">
            <a:xfrm>
              <a:off x="2634260" y="1328040"/>
              <a:ext cx="1538" cy="98412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8" name="Line 596"/>
            <p:cNvSpPr>
              <a:spLocks noChangeShapeType="1"/>
            </p:cNvSpPr>
            <p:nvPr/>
          </p:nvSpPr>
          <p:spPr bwMode="auto">
            <a:xfrm>
              <a:off x="2634260" y="1492573"/>
              <a:ext cx="1538" cy="99950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49" name="Freeform 597"/>
            <p:cNvSpPr>
              <a:spLocks/>
            </p:cNvSpPr>
            <p:nvPr/>
          </p:nvSpPr>
          <p:spPr bwMode="auto">
            <a:xfrm>
              <a:off x="2551219" y="1658644"/>
              <a:ext cx="83041" cy="24603"/>
            </a:xfrm>
            <a:custGeom>
              <a:avLst/>
              <a:gdLst>
                <a:gd name="T0" fmla="*/ 54 w 54"/>
                <a:gd name="T1" fmla="*/ 0 h 16"/>
                <a:gd name="T2" fmla="*/ 54 w 54"/>
                <a:gd name="T3" fmla="*/ 16 h 16"/>
                <a:gd name="T4" fmla="*/ 54 w 54"/>
                <a:gd name="T5" fmla="*/ 16 h 16"/>
                <a:gd name="T6" fmla="*/ 0 w 54"/>
                <a:gd name="T7" fmla="*/ 16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6"/>
                <a:gd name="T14" fmla="*/ 54 w 5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6">
                  <a:moveTo>
                    <a:pt x="54" y="0"/>
                  </a:moveTo>
                  <a:lnTo>
                    <a:pt x="54" y="16"/>
                  </a:lnTo>
                  <a:lnTo>
                    <a:pt x="0" y="16"/>
                  </a:lnTo>
                </a:path>
              </a:pathLst>
            </a:custGeom>
            <a:noFill/>
            <a:ln w="0">
              <a:solidFill>
                <a:srgbClr val="24211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0" name="Line 598"/>
            <p:cNvSpPr>
              <a:spLocks noChangeShapeType="1"/>
            </p:cNvSpPr>
            <p:nvPr/>
          </p:nvSpPr>
          <p:spPr bwMode="auto">
            <a:xfrm flipH="1">
              <a:off x="2385136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1" name="Line 599"/>
            <p:cNvSpPr>
              <a:spLocks noChangeShapeType="1"/>
            </p:cNvSpPr>
            <p:nvPr/>
          </p:nvSpPr>
          <p:spPr bwMode="auto">
            <a:xfrm flipH="1">
              <a:off x="2219053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2" name="Line 600"/>
            <p:cNvSpPr>
              <a:spLocks noChangeShapeType="1"/>
            </p:cNvSpPr>
            <p:nvPr/>
          </p:nvSpPr>
          <p:spPr bwMode="auto">
            <a:xfrm flipH="1">
              <a:off x="2054508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3" name="Line 601"/>
            <p:cNvSpPr>
              <a:spLocks noChangeShapeType="1"/>
            </p:cNvSpPr>
            <p:nvPr/>
          </p:nvSpPr>
          <p:spPr bwMode="auto">
            <a:xfrm flipH="1">
              <a:off x="1888425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4" name="Line 602"/>
            <p:cNvSpPr>
              <a:spLocks noChangeShapeType="1"/>
            </p:cNvSpPr>
            <p:nvPr/>
          </p:nvSpPr>
          <p:spPr bwMode="auto">
            <a:xfrm flipH="1">
              <a:off x="1722342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5" name="Line 603"/>
            <p:cNvSpPr>
              <a:spLocks noChangeShapeType="1"/>
            </p:cNvSpPr>
            <p:nvPr/>
          </p:nvSpPr>
          <p:spPr bwMode="auto">
            <a:xfrm flipH="1">
              <a:off x="1556259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6" name="Line 604"/>
            <p:cNvSpPr>
              <a:spLocks noChangeShapeType="1"/>
            </p:cNvSpPr>
            <p:nvPr/>
          </p:nvSpPr>
          <p:spPr bwMode="auto">
            <a:xfrm flipH="1">
              <a:off x="1391713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7" name="Line 605"/>
            <p:cNvSpPr>
              <a:spLocks noChangeShapeType="1"/>
            </p:cNvSpPr>
            <p:nvPr/>
          </p:nvSpPr>
          <p:spPr bwMode="auto">
            <a:xfrm flipH="1">
              <a:off x="1225630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8" name="Line 606"/>
            <p:cNvSpPr>
              <a:spLocks noChangeShapeType="1"/>
            </p:cNvSpPr>
            <p:nvPr/>
          </p:nvSpPr>
          <p:spPr bwMode="auto">
            <a:xfrm flipH="1">
              <a:off x="1059547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59" name="Line 607"/>
            <p:cNvSpPr>
              <a:spLocks noChangeShapeType="1"/>
            </p:cNvSpPr>
            <p:nvPr/>
          </p:nvSpPr>
          <p:spPr bwMode="auto">
            <a:xfrm flipH="1">
              <a:off x="895002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0" name="Line 608"/>
            <p:cNvSpPr>
              <a:spLocks noChangeShapeType="1"/>
            </p:cNvSpPr>
            <p:nvPr/>
          </p:nvSpPr>
          <p:spPr bwMode="auto">
            <a:xfrm flipH="1">
              <a:off x="728919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1" name="Line 609"/>
            <p:cNvSpPr>
              <a:spLocks noChangeShapeType="1"/>
            </p:cNvSpPr>
            <p:nvPr/>
          </p:nvSpPr>
          <p:spPr bwMode="auto">
            <a:xfrm flipH="1">
              <a:off x="562836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2" name="Line 610"/>
            <p:cNvSpPr>
              <a:spLocks noChangeShapeType="1"/>
            </p:cNvSpPr>
            <p:nvPr/>
          </p:nvSpPr>
          <p:spPr bwMode="auto">
            <a:xfrm flipH="1">
              <a:off x="396753" y="1683248"/>
              <a:ext cx="107646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3" name="Freeform 611"/>
            <p:cNvSpPr>
              <a:spLocks/>
            </p:cNvSpPr>
            <p:nvPr/>
          </p:nvSpPr>
          <p:spPr bwMode="auto">
            <a:xfrm>
              <a:off x="322939" y="1592524"/>
              <a:ext cx="16916" cy="90724"/>
            </a:xfrm>
            <a:custGeom>
              <a:avLst/>
              <a:gdLst>
                <a:gd name="T0" fmla="*/ 11 w 11"/>
                <a:gd name="T1" fmla="*/ 59 h 59"/>
                <a:gd name="T2" fmla="*/ 0 w 11"/>
                <a:gd name="T3" fmla="*/ 59 h 59"/>
                <a:gd name="T4" fmla="*/ 0 w 11"/>
                <a:gd name="T5" fmla="*/ 59 h 59"/>
                <a:gd name="T6" fmla="*/ 0 w 11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"/>
                <a:gd name="T13" fmla="*/ 0 h 59"/>
                <a:gd name="T14" fmla="*/ 11 w 11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" h="59">
                  <a:moveTo>
                    <a:pt x="11" y="59"/>
                  </a:moveTo>
                  <a:lnTo>
                    <a:pt x="0" y="5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24211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4" name="Line 612"/>
            <p:cNvSpPr>
              <a:spLocks noChangeShapeType="1"/>
            </p:cNvSpPr>
            <p:nvPr/>
          </p:nvSpPr>
          <p:spPr bwMode="auto">
            <a:xfrm flipV="1">
              <a:off x="322939" y="1426453"/>
              <a:ext cx="1538" cy="99950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5" name="Line 613"/>
            <p:cNvSpPr>
              <a:spLocks noChangeShapeType="1"/>
            </p:cNvSpPr>
            <p:nvPr/>
          </p:nvSpPr>
          <p:spPr bwMode="auto">
            <a:xfrm flipV="1">
              <a:off x="322939" y="1261919"/>
              <a:ext cx="1538" cy="98412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6" name="Line 614"/>
            <p:cNvSpPr>
              <a:spLocks noChangeShapeType="1"/>
            </p:cNvSpPr>
            <p:nvPr/>
          </p:nvSpPr>
          <p:spPr bwMode="auto">
            <a:xfrm flipV="1">
              <a:off x="322939" y="1095848"/>
              <a:ext cx="1538" cy="99950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7" name="Line 615"/>
            <p:cNvSpPr>
              <a:spLocks noChangeShapeType="1"/>
            </p:cNvSpPr>
            <p:nvPr/>
          </p:nvSpPr>
          <p:spPr bwMode="auto">
            <a:xfrm flipV="1">
              <a:off x="322939" y="980521"/>
              <a:ext cx="1538" cy="49206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8" name="Line 682"/>
            <p:cNvSpPr>
              <a:spLocks noChangeShapeType="1"/>
            </p:cNvSpPr>
            <p:nvPr/>
          </p:nvSpPr>
          <p:spPr bwMode="auto">
            <a:xfrm>
              <a:off x="24605" y="1311125"/>
              <a:ext cx="447501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69" name="Freeform 683"/>
            <p:cNvSpPr>
              <a:spLocks/>
            </p:cNvSpPr>
            <p:nvPr/>
          </p:nvSpPr>
          <p:spPr bwMode="auto">
            <a:xfrm>
              <a:off x="24605" y="1278834"/>
              <a:ext cx="66126" cy="66121"/>
            </a:xfrm>
            <a:custGeom>
              <a:avLst/>
              <a:gdLst>
                <a:gd name="T0" fmla="*/ 0 w 43"/>
                <a:gd name="T1" fmla="*/ 21 h 43"/>
                <a:gd name="T2" fmla="*/ 43 w 43"/>
                <a:gd name="T3" fmla="*/ 0 h 43"/>
                <a:gd name="T4" fmla="*/ 43 w 43"/>
                <a:gd name="T5" fmla="*/ 43 h 43"/>
                <a:gd name="T6" fmla="*/ 0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0" y="21"/>
                  </a:moveTo>
                  <a:lnTo>
                    <a:pt x="43" y="0"/>
                  </a:lnTo>
                  <a:lnTo>
                    <a:pt x="43" y="4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0" name="Freeform 684"/>
            <p:cNvSpPr>
              <a:spLocks/>
            </p:cNvSpPr>
            <p:nvPr/>
          </p:nvSpPr>
          <p:spPr bwMode="auto">
            <a:xfrm>
              <a:off x="405981" y="1278834"/>
              <a:ext cx="66126" cy="66121"/>
            </a:xfrm>
            <a:custGeom>
              <a:avLst/>
              <a:gdLst>
                <a:gd name="T0" fmla="*/ 43 w 43"/>
                <a:gd name="T1" fmla="*/ 21 h 43"/>
                <a:gd name="T2" fmla="*/ 0 w 43"/>
                <a:gd name="T3" fmla="*/ 0 h 43"/>
                <a:gd name="T4" fmla="*/ 0 w 43"/>
                <a:gd name="T5" fmla="*/ 43 h 43"/>
                <a:gd name="T6" fmla="*/ 43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1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72" name="Rectangle 775"/>
            <p:cNvSpPr>
              <a:spLocks noChangeArrowheads="1"/>
            </p:cNvSpPr>
            <p:nvPr/>
          </p:nvSpPr>
          <p:spPr bwMode="auto">
            <a:xfrm>
              <a:off x="2235969" y="1815489"/>
              <a:ext cx="1159505" cy="1148658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3" name="Rectangle 776"/>
            <p:cNvSpPr>
              <a:spLocks noChangeArrowheads="1"/>
            </p:cNvSpPr>
            <p:nvPr/>
          </p:nvSpPr>
          <p:spPr bwMode="auto">
            <a:xfrm>
              <a:off x="2194448" y="1873921"/>
              <a:ext cx="1167194" cy="1148658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4" name="Rectangle 777"/>
            <p:cNvSpPr>
              <a:spLocks noChangeArrowheads="1"/>
            </p:cNvSpPr>
            <p:nvPr/>
          </p:nvSpPr>
          <p:spPr bwMode="auto">
            <a:xfrm>
              <a:off x="2152928" y="1923128"/>
              <a:ext cx="1168732" cy="1157884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5" name="Rectangle 778"/>
            <p:cNvSpPr>
              <a:spLocks noChangeArrowheads="1"/>
            </p:cNvSpPr>
            <p:nvPr/>
          </p:nvSpPr>
          <p:spPr bwMode="auto">
            <a:xfrm>
              <a:off x="2120634" y="1981560"/>
              <a:ext cx="1159505" cy="1156346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6" name="Rectangle 779"/>
            <p:cNvSpPr>
              <a:spLocks noChangeArrowheads="1"/>
            </p:cNvSpPr>
            <p:nvPr/>
          </p:nvSpPr>
          <p:spPr bwMode="auto">
            <a:xfrm>
              <a:off x="2079113" y="2038455"/>
              <a:ext cx="1159505" cy="1150195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7" name="Rectangle 780"/>
            <p:cNvSpPr>
              <a:spLocks noChangeArrowheads="1"/>
            </p:cNvSpPr>
            <p:nvPr/>
          </p:nvSpPr>
          <p:spPr bwMode="auto">
            <a:xfrm>
              <a:off x="2045281" y="2089199"/>
              <a:ext cx="1159505" cy="1156346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8" name="Rectangle 781"/>
            <p:cNvSpPr>
              <a:spLocks noChangeArrowheads="1"/>
            </p:cNvSpPr>
            <p:nvPr/>
          </p:nvSpPr>
          <p:spPr bwMode="auto">
            <a:xfrm>
              <a:off x="2003760" y="2138405"/>
              <a:ext cx="1159505" cy="1157884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79" name="Rectangle 782"/>
            <p:cNvSpPr>
              <a:spLocks noChangeArrowheads="1"/>
            </p:cNvSpPr>
            <p:nvPr/>
          </p:nvSpPr>
          <p:spPr bwMode="auto">
            <a:xfrm>
              <a:off x="1954551" y="2195300"/>
              <a:ext cx="1159505" cy="1157884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0" name="Rectangle 783"/>
            <p:cNvSpPr>
              <a:spLocks noChangeArrowheads="1"/>
            </p:cNvSpPr>
            <p:nvPr/>
          </p:nvSpPr>
          <p:spPr bwMode="auto">
            <a:xfrm>
              <a:off x="1954551" y="2195300"/>
              <a:ext cx="1159505" cy="1157884"/>
            </a:xfrm>
            <a:prstGeom prst="rect">
              <a:avLst/>
            </a:prstGeom>
            <a:solidFill>
              <a:schemeClr val="bg1"/>
            </a:solidFill>
            <a:ln w="6" cap="rnd">
              <a:solidFill>
                <a:srgbClr val="121214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1" name="Rectangle 784"/>
            <p:cNvSpPr>
              <a:spLocks noChangeArrowheads="1"/>
            </p:cNvSpPr>
            <p:nvPr/>
          </p:nvSpPr>
          <p:spPr bwMode="auto">
            <a:xfrm>
              <a:off x="2294406" y="2336768"/>
              <a:ext cx="605895" cy="2152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300" b="1" dirty="0">
                  <a:solidFill>
                    <a:srgbClr val="24211D"/>
                  </a:solidFill>
                </a:rPr>
                <a:t>C66x™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2" name="Rectangle 785"/>
            <p:cNvSpPr>
              <a:spLocks noChangeArrowheads="1"/>
            </p:cNvSpPr>
            <p:nvPr/>
          </p:nvSpPr>
          <p:spPr bwMode="auto">
            <a:xfrm>
              <a:off x="2243658" y="2510527"/>
              <a:ext cx="713542" cy="21527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300" b="1" dirty="0">
                  <a:solidFill>
                    <a:srgbClr val="24211D"/>
                  </a:solidFill>
                </a:rPr>
                <a:t>CorePac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3" name="Rectangle 786"/>
            <p:cNvSpPr>
              <a:spLocks noChangeArrowheads="1"/>
            </p:cNvSpPr>
            <p:nvPr/>
          </p:nvSpPr>
          <p:spPr bwMode="auto">
            <a:xfrm>
              <a:off x="2186759" y="2956458"/>
              <a:ext cx="218008" cy="12311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800" b="1" dirty="0">
                  <a:solidFill>
                    <a:srgbClr val="000000"/>
                  </a:solidFill>
                </a:rPr>
                <a:t> </a:t>
              </a:r>
              <a:r>
                <a:rPr lang="en-US" sz="800" b="1" dirty="0" smtClean="0">
                  <a:solidFill>
                    <a:srgbClr val="000000"/>
                  </a:solidFill>
                </a:rPr>
                <a:t>L1P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4" name="Rectangle 787"/>
            <p:cNvSpPr>
              <a:spLocks noChangeArrowheads="1"/>
            </p:cNvSpPr>
            <p:nvPr/>
          </p:nvSpPr>
          <p:spPr bwMode="auto">
            <a:xfrm>
              <a:off x="1969870" y="3054326"/>
              <a:ext cx="575956" cy="1288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750" b="1" dirty="0" smtClean="0">
                  <a:solidFill>
                    <a:srgbClr val="000000"/>
                  </a:solidFill>
                </a:rPr>
                <a:t>Cache/RAM</a:t>
              </a:r>
              <a:endParaRPr lang="en-US" sz="750" dirty="0">
                <a:solidFill>
                  <a:srgbClr val="000000"/>
                </a:solidFill>
              </a:endParaRPr>
            </a:p>
          </p:txBody>
        </p:sp>
        <p:sp>
          <p:nvSpPr>
            <p:cNvPr id="785" name="Rectangle 788"/>
            <p:cNvSpPr>
              <a:spLocks noChangeArrowheads="1"/>
            </p:cNvSpPr>
            <p:nvPr/>
          </p:nvSpPr>
          <p:spPr bwMode="auto">
            <a:xfrm>
              <a:off x="2766250" y="2948245"/>
              <a:ext cx="193964" cy="12311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800" b="1" dirty="0" smtClean="0">
                  <a:solidFill>
                    <a:srgbClr val="000000"/>
                  </a:solidFill>
                </a:rPr>
                <a:t>L1D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86" name="Rectangle 789"/>
            <p:cNvSpPr>
              <a:spLocks noChangeArrowheads="1"/>
            </p:cNvSpPr>
            <p:nvPr/>
          </p:nvSpPr>
          <p:spPr bwMode="auto">
            <a:xfrm>
              <a:off x="2549623" y="3054871"/>
              <a:ext cx="575956" cy="12881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750" b="1" dirty="0" smtClean="0">
                  <a:solidFill>
                    <a:srgbClr val="000000"/>
                  </a:solidFill>
                </a:rPr>
                <a:t>Cache/RAM</a:t>
              </a:r>
              <a:endParaRPr lang="en-US" sz="750" dirty="0">
                <a:solidFill>
                  <a:srgbClr val="000000"/>
                </a:solidFill>
              </a:endParaRPr>
            </a:p>
          </p:txBody>
        </p:sp>
        <p:sp>
          <p:nvSpPr>
            <p:cNvPr id="788" name="Line 791"/>
            <p:cNvSpPr>
              <a:spLocks noChangeShapeType="1"/>
            </p:cNvSpPr>
            <p:nvPr/>
          </p:nvSpPr>
          <p:spPr bwMode="auto">
            <a:xfrm>
              <a:off x="1954551" y="2924167"/>
              <a:ext cx="1159505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89" name="Line 792"/>
            <p:cNvSpPr>
              <a:spLocks noChangeShapeType="1"/>
            </p:cNvSpPr>
            <p:nvPr/>
          </p:nvSpPr>
          <p:spPr bwMode="auto">
            <a:xfrm>
              <a:off x="1954551" y="3188650"/>
              <a:ext cx="1159505" cy="1538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0" name="Line 793"/>
            <p:cNvSpPr>
              <a:spLocks noChangeShapeType="1"/>
            </p:cNvSpPr>
            <p:nvPr/>
          </p:nvSpPr>
          <p:spPr bwMode="auto">
            <a:xfrm>
              <a:off x="2534303" y="2924167"/>
              <a:ext cx="1538" cy="264483"/>
            </a:xfrm>
            <a:prstGeom prst="line">
              <a:avLst/>
            </a:prstGeom>
            <a:noFill/>
            <a:ln w="0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1" name="AutoShape 418"/>
            <p:cNvSpPr>
              <a:spLocks noChangeAspect="1" noChangeArrowheads="1" noTextEdit="1"/>
            </p:cNvSpPr>
            <p:nvPr/>
          </p:nvSpPr>
          <p:spPr bwMode="auto">
            <a:xfrm>
              <a:off x="0" y="914400"/>
              <a:ext cx="5350025" cy="544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92" name="Rectangle 420"/>
            <p:cNvSpPr>
              <a:spLocks noChangeArrowheads="1"/>
            </p:cNvSpPr>
            <p:nvPr/>
          </p:nvSpPr>
          <p:spPr bwMode="auto">
            <a:xfrm>
              <a:off x="249124" y="931315"/>
              <a:ext cx="5083985" cy="5151276"/>
            </a:xfrm>
            <a:prstGeom prst="rect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3" name="Rectangle 421"/>
            <p:cNvSpPr>
              <a:spLocks noChangeArrowheads="1"/>
            </p:cNvSpPr>
            <p:nvPr/>
          </p:nvSpPr>
          <p:spPr bwMode="auto">
            <a:xfrm>
              <a:off x="721519" y="4543359"/>
              <a:ext cx="2558619" cy="1530006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4" name="Rectangle 422"/>
            <p:cNvSpPr>
              <a:spLocks noChangeArrowheads="1"/>
            </p:cNvSpPr>
            <p:nvPr/>
          </p:nvSpPr>
          <p:spPr bwMode="auto">
            <a:xfrm>
              <a:off x="4112091" y="939003"/>
              <a:ext cx="1242547" cy="2712493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5" name="Rectangle 424"/>
            <p:cNvSpPr>
              <a:spLocks noChangeArrowheads="1"/>
            </p:cNvSpPr>
            <p:nvPr/>
          </p:nvSpPr>
          <p:spPr bwMode="auto">
            <a:xfrm>
              <a:off x="4298166" y="3287063"/>
              <a:ext cx="653567" cy="232192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6" name="Rectangle 425"/>
            <p:cNvSpPr>
              <a:spLocks noChangeArrowheads="1"/>
            </p:cNvSpPr>
            <p:nvPr/>
          </p:nvSpPr>
          <p:spPr bwMode="auto">
            <a:xfrm>
              <a:off x="4298166" y="2608940"/>
              <a:ext cx="653567" cy="232192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7" name="Rectangle 434"/>
            <p:cNvSpPr>
              <a:spLocks noChangeArrowheads="1"/>
            </p:cNvSpPr>
            <p:nvPr/>
          </p:nvSpPr>
          <p:spPr bwMode="auto">
            <a:xfrm>
              <a:off x="4298166" y="1923128"/>
              <a:ext cx="653567" cy="232192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8" name="Rectangle 435"/>
            <p:cNvSpPr>
              <a:spLocks noChangeArrowheads="1"/>
            </p:cNvSpPr>
            <p:nvPr/>
          </p:nvSpPr>
          <p:spPr bwMode="auto">
            <a:xfrm>
              <a:off x="4298166" y="1584835"/>
              <a:ext cx="653567" cy="230654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799" name="Rectangle 436"/>
            <p:cNvSpPr>
              <a:spLocks noChangeArrowheads="1"/>
            </p:cNvSpPr>
            <p:nvPr/>
          </p:nvSpPr>
          <p:spPr bwMode="auto">
            <a:xfrm>
              <a:off x="4298166" y="2948770"/>
              <a:ext cx="653567" cy="230654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800" name="Freeform 437"/>
            <p:cNvSpPr>
              <a:spLocks/>
            </p:cNvSpPr>
            <p:nvPr/>
          </p:nvSpPr>
          <p:spPr bwMode="auto">
            <a:xfrm>
              <a:off x="4182830" y="1634041"/>
              <a:ext cx="107646" cy="115327"/>
            </a:xfrm>
            <a:custGeom>
              <a:avLst/>
              <a:gdLst>
                <a:gd name="T0" fmla="*/ 0 w 70"/>
                <a:gd name="T1" fmla="*/ 75 h 75"/>
                <a:gd name="T2" fmla="*/ 70 w 70"/>
                <a:gd name="T3" fmla="*/ 37 h 75"/>
                <a:gd name="T4" fmla="*/ 0 w 70"/>
                <a:gd name="T5" fmla="*/ 0 h 75"/>
                <a:gd name="T6" fmla="*/ 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0" y="75"/>
                  </a:moveTo>
                  <a:lnTo>
                    <a:pt x="70" y="37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1" name="Freeform 438"/>
            <p:cNvSpPr>
              <a:spLocks/>
            </p:cNvSpPr>
            <p:nvPr/>
          </p:nvSpPr>
          <p:spPr bwMode="auto">
            <a:xfrm>
              <a:off x="4190519" y="1683248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6 h 16"/>
                <a:gd name="T4" fmla="*/ 5 w 5"/>
                <a:gd name="T5" fmla="*/ 11 h 16"/>
                <a:gd name="T6" fmla="*/ 5 w 5"/>
                <a:gd name="T7" fmla="*/ 11 h 16"/>
                <a:gd name="T8" fmla="*/ 5 w 5"/>
                <a:gd name="T9" fmla="*/ 5 h 16"/>
                <a:gd name="T10" fmla="*/ 5 w 5"/>
                <a:gd name="T11" fmla="*/ 5 h 16"/>
                <a:gd name="T12" fmla="*/ 5 w 5"/>
                <a:gd name="T13" fmla="*/ 0 h 16"/>
                <a:gd name="T14" fmla="*/ 5 w 5"/>
                <a:gd name="T15" fmla="*/ 0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6"/>
                  </a:lnTo>
                  <a:lnTo>
                    <a:pt x="5" y="11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2" name="Rectangle 439"/>
            <p:cNvSpPr>
              <a:spLocks noChangeArrowheads="1"/>
            </p:cNvSpPr>
            <p:nvPr/>
          </p:nvSpPr>
          <p:spPr bwMode="auto">
            <a:xfrm>
              <a:off x="3950622" y="1683248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803" name="Freeform 440"/>
            <p:cNvSpPr>
              <a:spLocks/>
            </p:cNvSpPr>
            <p:nvPr/>
          </p:nvSpPr>
          <p:spPr bwMode="auto">
            <a:xfrm>
              <a:off x="3850664" y="1634041"/>
              <a:ext cx="107646" cy="115327"/>
            </a:xfrm>
            <a:custGeom>
              <a:avLst/>
              <a:gdLst>
                <a:gd name="T0" fmla="*/ 70 w 70"/>
                <a:gd name="T1" fmla="*/ 75 h 75"/>
                <a:gd name="T2" fmla="*/ 0 w 70"/>
                <a:gd name="T3" fmla="*/ 37 h 75"/>
                <a:gd name="T4" fmla="*/ 70 w 70"/>
                <a:gd name="T5" fmla="*/ 0 h 75"/>
                <a:gd name="T6" fmla="*/ 7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70" y="75"/>
                  </a:moveTo>
                  <a:lnTo>
                    <a:pt x="0" y="37"/>
                  </a:lnTo>
                  <a:lnTo>
                    <a:pt x="70" y="0"/>
                  </a:lnTo>
                  <a:lnTo>
                    <a:pt x="7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4" name="Freeform 441"/>
            <p:cNvSpPr>
              <a:spLocks/>
            </p:cNvSpPr>
            <p:nvPr/>
          </p:nvSpPr>
          <p:spPr bwMode="auto">
            <a:xfrm>
              <a:off x="3933706" y="1683248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0 h 16"/>
                <a:gd name="T4" fmla="*/ 5 w 11"/>
                <a:gd name="T5" fmla="*/ 0 h 16"/>
                <a:gd name="T6" fmla="*/ 5 w 11"/>
                <a:gd name="T7" fmla="*/ 5 h 16"/>
                <a:gd name="T8" fmla="*/ 0 w 11"/>
                <a:gd name="T9" fmla="*/ 5 h 16"/>
                <a:gd name="T10" fmla="*/ 5 w 11"/>
                <a:gd name="T11" fmla="*/ 11 h 16"/>
                <a:gd name="T12" fmla="*/ 5 w 11"/>
                <a:gd name="T13" fmla="*/ 11 h 16"/>
                <a:gd name="T14" fmla="*/ 5 w 11"/>
                <a:gd name="T15" fmla="*/ 16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5" name="Rectangle 442"/>
            <p:cNvSpPr>
              <a:spLocks noChangeArrowheads="1"/>
            </p:cNvSpPr>
            <p:nvPr/>
          </p:nvSpPr>
          <p:spPr bwMode="auto">
            <a:xfrm>
              <a:off x="4130744" y="954380"/>
              <a:ext cx="122950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Application-Specific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806" name="Rectangle 443"/>
            <p:cNvSpPr>
              <a:spLocks noChangeArrowheads="1"/>
            </p:cNvSpPr>
            <p:nvPr/>
          </p:nvSpPr>
          <p:spPr bwMode="auto">
            <a:xfrm>
              <a:off x="4296827" y="1092347"/>
              <a:ext cx="85921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Coprocessors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807" name="Freeform 444"/>
            <p:cNvSpPr>
              <a:spLocks/>
            </p:cNvSpPr>
            <p:nvPr/>
          </p:nvSpPr>
          <p:spPr bwMode="auto">
            <a:xfrm>
              <a:off x="4182830" y="1981560"/>
              <a:ext cx="107646" cy="115327"/>
            </a:xfrm>
            <a:custGeom>
              <a:avLst/>
              <a:gdLst>
                <a:gd name="T0" fmla="*/ 0 w 70"/>
                <a:gd name="T1" fmla="*/ 75 h 75"/>
                <a:gd name="T2" fmla="*/ 70 w 70"/>
                <a:gd name="T3" fmla="*/ 37 h 75"/>
                <a:gd name="T4" fmla="*/ 0 w 70"/>
                <a:gd name="T5" fmla="*/ 0 h 75"/>
                <a:gd name="T6" fmla="*/ 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0" y="75"/>
                  </a:moveTo>
                  <a:lnTo>
                    <a:pt x="70" y="37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8" name="Freeform 445"/>
            <p:cNvSpPr>
              <a:spLocks/>
            </p:cNvSpPr>
            <p:nvPr/>
          </p:nvSpPr>
          <p:spPr bwMode="auto">
            <a:xfrm>
              <a:off x="4190519" y="2021540"/>
              <a:ext cx="7689" cy="26141"/>
            </a:xfrm>
            <a:custGeom>
              <a:avLst/>
              <a:gdLst>
                <a:gd name="T0" fmla="*/ 0 w 5"/>
                <a:gd name="T1" fmla="*/ 17 h 17"/>
                <a:gd name="T2" fmla="*/ 5 w 5"/>
                <a:gd name="T3" fmla="*/ 17 h 17"/>
                <a:gd name="T4" fmla="*/ 5 w 5"/>
                <a:gd name="T5" fmla="*/ 17 h 17"/>
                <a:gd name="T6" fmla="*/ 5 w 5"/>
                <a:gd name="T7" fmla="*/ 11 h 17"/>
                <a:gd name="T8" fmla="*/ 5 w 5"/>
                <a:gd name="T9" fmla="*/ 11 h 17"/>
                <a:gd name="T10" fmla="*/ 5 w 5"/>
                <a:gd name="T11" fmla="*/ 6 h 17"/>
                <a:gd name="T12" fmla="*/ 5 w 5"/>
                <a:gd name="T13" fmla="*/ 6 h 17"/>
                <a:gd name="T14" fmla="*/ 5 w 5"/>
                <a:gd name="T15" fmla="*/ 0 h 17"/>
                <a:gd name="T16" fmla="*/ 0 w 5"/>
                <a:gd name="T17" fmla="*/ 0 h 17"/>
                <a:gd name="T18" fmla="*/ 0 w 5"/>
                <a:gd name="T19" fmla="*/ 17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7"/>
                <a:gd name="T32" fmla="*/ 5 w 5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7">
                  <a:moveTo>
                    <a:pt x="0" y="17"/>
                  </a:moveTo>
                  <a:lnTo>
                    <a:pt x="5" y="17"/>
                  </a:lnTo>
                  <a:lnTo>
                    <a:pt x="5" y="11"/>
                  </a:lnTo>
                  <a:lnTo>
                    <a:pt x="5" y="6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09" name="Rectangle 446"/>
            <p:cNvSpPr>
              <a:spLocks noChangeArrowheads="1"/>
            </p:cNvSpPr>
            <p:nvPr/>
          </p:nvSpPr>
          <p:spPr bwMode="auto">
            <a:xfrm>
              <a:off x="3950622" y="2021540"/>
              <a:ext cx="239898" cy="2614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810" name="Freeform 447"/>
            <p:cNvSpPr>
              <a:spLocks/>
            </p:cNvSpPr>
            <p:nvPr/>
          </p:nvSpPr>
          <p:spPr bwMode="auto">
            <a:xfrm>
              <a:off x="3850664" y="1981560"/>
              <a:ext cx="107646" cy="115327"/>
            </a:xfrm>
            <a:custGeom>
              <a:avLst/>
              <a:gdLst>
                <a:gd name="T0" fmla="*/ 70 w 70"/>
                <a:gd name="T1" fmla="*/ 75 h 75"/>
                <a:gd name="T2" fmla="*/ 0 w 70"/>
                <a:gd name="T3" fmla="*/ 37 h 75"/>
                <a:gd name="T4" fmla="*/ 70 w 70"/>
                <a:gd name="T5" fmla="*/ 0 h 75"/>
                <a:gd name="T6" fmla="*/ 7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70" y="75"/>
                  </a:moveTo>
                  <a:lnTo>
                    <a:pt x="0" y="37"/>
                  </a:lnTo>
                  <a:lnTo>
                    <a:pt x="70" y="0"/>
                  </a:lnTo>
                  <a:lnTo>
                    <a:pt x="7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1" name="Freeform 448"/>
            <p:cNvSpPr>
              <a:spLocks/>
            </p:cNvSpPr>
            <p:nvPr/>
          </p:nvSpPr>
          <p:spPr bwMode="auto">
            <a:xfrm>
              <a:off x="3933706" y="2021540"/>
              <a:ext cx="16916" cy="26141"/>
            </a:xfrm>
            <a:custGeom>
              <a:avLst/>
              <a:gdLst>
                <a:gd name="T0" fmla="*/ 11 w 11"/>
                <a:gd name="T1" fmla="*/ 0 h 17"/>
                <a:gd name="T2" fmla="*/ 5 w 11"/>
                <a:gd name="T3" fmla="*/ 0 h 17"/>
                <a:gd name="T4" fmla="*/ 5 w 11"/>
                <a:gd name="T5" fmla="*/ 6 h 17"/>
                <a:gd name="T6" fmla="*/ 5 w 11"/>
                <a:gd name="T7" fmla="*/ 6 h 17"/>
                <a:gd name="T8" fmla="*/ 0 w 11"/>
                <a:gd name="T9" fmla="*/ 11 h 17"/>
                <a:gd name="T10" fmla="*/ 5 w 11"/>
                <a:gd name="T11" fmla="*/ 11 h 17"/>
                <a:gd name="T12" fmla="*/ 5 w 11"/>
                <a:gd name="T13" fmla="*/ 17 h 17"/>
                <a:gd name="T14" fmla="*/ 5 w 11"/>
                <a:gd name="T15" fmla="*/ 17 h 17"/>
                <a:gd name="T16" fmla="*/ 11 w 11"/>
                <a:gd name="T17" fmla="*/ 17 h 17"/>
                <a:gd name="T18" fmla="*/ 11 w 11"/>
                <a:gd name="T19" fmla="*/ 0 h 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7"/>
                <a:gd name="T32" fmla="*/ 11 w 11"/>
                <a:gd name="T33" fmla="*/ 17 h 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7">
                  <a:moveTo>
                    <a:pt x="11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5" y="17"/>
                  </a:lnTo>
                  <a:lnTo>
                    <a:pt x="11" y="1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2" name="Freeform 449"/>
            <p:cNvSpPr>
              <a:spLocks/>
            </p:cNvSpPr>
            <p:nvPr/>
          </p:nvSpPr>
          <p:spPr bwMode="auto">
            <a:xfrm>
              <a:off x="4182830" y="2667372"/>
              <a:ext cx="107646" cy="115327"/>
            </a:xfrm>
            <a:custGeom>
              <a:avLst/>
              <a:gdLst>
                <a:gd name="T0" fmla="*/ 0 w 70"/>
                <a:gd name="T1" fmla="*/ 75 h 75"/>
                <a:gd name="T2" fmla="*/ 70 w 70"/>
                <a:gd name="T3" fmla="*/ 38 h 75"/>
                <a:gd name="T4" fmla="*/ 0 w 70"/>
                <a:gd name="T5" fmla="*/ 0 h 75"/>
                <a:gd name="T6" fmla="*/ 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0" y="75"/>
                  </a:moveTo>
                  <a:lnTo>
                    <a:pt x="70" y="38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4" name="Freeform 450"/>
            <p:cNvSpPr>
              <a:spLocks/>
            </p:cNvSpPr>
            <p:nvPr/>
          </p:nvSpPr>
          <p:spPr bwMode="auto">
            <a:xfrm>
              <a:off x="4190519" y="2708890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6 h 16"/>
                <a:gd name="T4" fmla="*/ 5 w 5"/>
                <a:gd name="T5" fmla="*/ 16 h 16"/>
                <a:gd name="T6" fmla="*/ 5 w 5"/>
                <a:gd name="T7" fmla="*/ 11 h 16"/>
                <a:gd name="T8" fmla="*/ 5 w 5"/>
                <a:gd name="T9" fmla="*/ 11 h 16"/>
                <a:gd name="T10" fmla="*/ 5 w 5"/>
                <a:gd name="T11" fmla="*/ 5 h 16"/>
                <a:gd name="T12" fmla="*/ 5 w 5"/>
                <a:gd name="T13" fmla="*/ 5 h 16"/>
                <a:gd name="T14" fmla="*/ 5 w 5"/>
                <a:gd name="T15" fmla="*/ 5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6"/>
                  </a:lnTo>
                  <a:lnTo>
                    <a:pt x="5" y="11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5" name="Rectangle 451"/>
            <p:cNvSpPr>
              <a:spLocks noChangeArrowheads="1"/>
            </p:cNvSpPr>
            <p:nvPr/>
          </p:nvSpPr>
          <p:spPr bwMode="auto">
            <a:xfrm>
              <a:off x="3950622" y="2708890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06" name="Freeform 452"/>
            <p:cNvSpPr>
              <a:spLocks/>
            </p:cNvSpPr>
            <p:nvPr/>
          </p:nvSpPr>
          <p:spPr bwMode="auto">
            <a:xfrm>
              <a:off x="3850664" y="2667372"/>
              <a:ext cx="107646" cy="115327"/>
            </a:xfrm>
            <a:custGeom>
              <a:avLst/>
              <a:gdLst>
                <a:gd name="T0" fmla="*/ 70 w 70"/>
                <a:gd name="T1" fmla="*/ 75 h 75"/>
                <a:gd name="T2" fmla="*/ 0 w 70"/>
                <a:gd name="T3" fmla="*/ 38 h 75"/>
                <a:gd name="T4" fmla="*/ 70 w 70"/>
                <a:gd name="T5" fmla="*/ 0 h 75"/>
                <a:gd name="T6" fmla="*/ 7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70" y="75"/>
                  </a:moveTo>
                  <a:lnTo>
                    <a:pt x="0" y="38"/>
                  </a:lnTo>
                  <a:lnTo>
                    <a:pt x="70" y="0"/>
                  </a:lnTo>
                  <a:lnTo>
                    <a:pt x="7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7" name="Freeform 453"/>
            <p:cNvSpPr>
              <a:spLocks/>
            </p:cNvSpPr>
            <p:nvPr/>
          </p:nvSpPr>
          <p:spPr bwMode="auto">
            <a:xfrm>
              <a:off x="3933706" y="2708890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5 h 16"/>
                <a:gd name="T4" fmla="*/ 5 w 11"/>
                <a:gd name="T5" fmla="*/ 5 h 16"/>
                <a:gd name="T6" fmla="*/ 5 w 11"/>
                <a:gd name="T7" fmla="*/ 5 h 16"/>
                <a:gd name="T8" fmla="*/ 0 w 11"/>
                <a:gd name="T9" fmla="*/ 11 h 16"/>
                <a:gd name="T10" fmla="*/ 5 w 11"/>
                <a:gd name="T11" fmla="*/ 11 h 16"/>
                <a:gd name="T12" fmla="*/ 5 w 11"/>
                <a:gd name="T13" fmla="*/ 16 h 16"/>
                <a:gd name="T14" fmla="*/ 5 w 11"/>
                <a:gd name="T15" fmla="*/ 16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8" name="Freeform 454"/>
            <p:cNvSpPr>
              <a:spLocks/>
            </p:cNvSpPr>
            <p:nvPr/>
          </p:nvSpPr>
          <p:spPr bwMode="auto">
            <a:xfrm>
              <a:off x="4182830" y="3014891"/>
              <a:ext cx="107646" cy="107639"/>
            </a:xfrm>
            <a:custGeom>
              <a:avLst/>
              <a:gdLst>
                <a:gd name="T0" fmla="*/ 0 w 70"/>
                <a:gd name="T1" fmla="*/ 70 h 70"/>
                <a:gd name="T2" fmla="*/ 70 w 70"/>
                <a:gd name="T3" fmla="*/ 32 h 70"/>
                <a:gd name="T4" fmla="*/ 0 w 70"/>
                <a:gd name="T5" fmla="*/ 0 h 70"/>
                <a:gd name="T6" fmla="*/ 0 w 7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0" y="70"/>
                  </a:moveTo>
                  <a:lnTo>
                    <a:pt x="70" y="32"/>
                  </a:lnTo>
                  <a:lnTo>
                    <a:pt x="0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09" name="Freeform 455"/>
            <p:cNvSpPr>
              <a:spLocks/>
            </p:cNvSpPr>
            <p:nvPr/>
          </p:nvSpPr>
          <p:spPr bwMode="auto">
            <a:xfrm>
              <a:off x="4190519" y="3056409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6 h 16"/>
                <a:gd name="T4" fmla="*/ 5 w 5"/>
                <a:gd name="T5" fmla="*/ 10 h 16"/>
                <a:gd name="T6" fmla="*/ 5 w 5"/>
                <a:gd name="T7" fmla="*/ 10 h 16"/>
                <a:gd name="T8" fmla="*/ 5 w 5"/>
                <a:gd name="T9" fmla="*/ 5 h 16"/>
                <a:gd name="T10" fmla="*/ 5 w 5"/>
                <a:gd name="T11" fmla="*/ 5 h 16"/>
                <a:gd name="T12" fmla="*/ 5 w 5"/>
                <a:gd name="T13" fmla="*/ 5 h 16"/>
                <a:gd name="T14" fmla="*/ 5 w 5"/>
                <a:gd name="T15" fmla="*/ 0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0" name="Rectangle 456"/>
            <p:cNvSpPr>
              <a:spLocks noChangeArrowheads="1"/>
            </p:cNvSpPr>
            <p:nvPr/>
          </p:nvSpPr>
          <p:spPr bwMode="auto">
            <a:xfrm>
              <a:off x="3950622" y="3056409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11" name="Freeform 457"/>
            <p:cNvSpPr>
              <a:spLocks/>
            </p:cNvSpPr>
            <p:nvPr/>
          </p:nvSpPr>
          <p:spPr bwMode="auto">
            <a:xfrm>
              <a:off x="3850664" y="3014891"/>
              <a:ext cx="107646" cy="107639"/>
            </a:xfrm>
            <a:custGeom>
              <a:avLst/>
              <a:gdLst>
                <a:gd name="T0" fmla="*/ 70 w 70"/>
                <a:gd name="T1" fmla="*/ 70 h 70"/>
                <a:gd name="T2" fmla="*/ 0 w 70"/>
                <a:gd name="T3" fmla="*/ 32 h 70"/>
                <a:gd name="T4" fmla="*/ 70 w 70"/>
                <a:gd name="T5" fmla="*/ 0 h 70"/>
                <a:gd name="T6" fmla="*/ 70 w 7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70" y="70"/>
                  </a:moveTo>
                  <a:lnTo>
                    <a:pt x="0" y="32"/>
                  </a:lnTo>
                  <a:lnTo>
                    <a:pt x="70" y="0"/>
                  </a:lnTo>
                  <a:lnTo>
                    <a:pt x="7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2" name="Freeform 458"/>
            <p:cNvSpPr>
              <a:spLocks/>
            </p:cNvSpPr>
            <p:nvPr/>
          </p:nvSpPr>
          <p:spPr bwMode="auto">
            <a:xfrm>
              <a:off x="3933706" y="3056409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0 h 16"/>
                <a:gd name="T4" fmla="*/ 5 w 11"/>
                <a:gd name="T5" fmla="*/ 5 h 16"/>
                <a:gd name="T6" fmla="*/ 5 w 11"/>
                <a:gd name="T7" fmla="*/ 5 h 16"/>
                <a:gd name="T8" fmla="*/ 0 w 11"/>
                <a:gd name="T9" fmla="*/ 5 h 16"/>
                <a:gd name="T10" fmla="*/ 5 w 11"/>
                <a:gd name="T11" fmla="*/ 10 h 16"/>
                <a:gd name="T12" fmla="*/ 5 w 11"/>
                <a:gd name="T13" fmla="*/ 10 h 16"/>
                <a:gd name="T14" fmla="*/ 5 w 11"/>
                <a:gd name="T15" fmla="*/ 16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3" name="Rectangle 459"/>
            <p:cNvSpPr>
              <a:spLocks noChangeArrowheads="1"/>
            </p:cNvSpPr>
            <p:nvPr/>
          </p:nvSpPr>
          <p:spPr bwMode="auto">
            <a:xfrm>
              <a:off x="4298166" y="2270647"/>
              <a:ext cx="653567" cy="230654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14" name="Freeform 460"/>
            <p:cNvSpPr>
              <a:spLocks/>
            </p:cNvSpPr>
            <p:nvPr/>
          </p:nvSpPr>
          <p:spPr bwMode="auto">
            <a:xfrm>
              <a:off x="4182830" y="2327541"/>
              <a:ext cx="107646" cy="116865"/>
            </a:xfrm>
            <a:custGeom>
              <a:avLst/>
              <a:gdLst>
                <a:gd name="T0" fmla="*/ 0 w 70"/>
                <a:gd name="T1" fmla="*/ 76 h 76"/>
                <a:gd name="T2" fmla="*/ 70 w 70"/>
                <a:gd name="T3" fmla="*/ 38 h 76"/>
                <a:gd name="T4" fmla="*/ 0 w 70"/>
                <a:gd name="T5" fmla="*/ 0 h 76"/>
                <a:gd name="T6" fmla="*/ 0 w 70"/>
                <a:gd name="T7" fmla="*/ 76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6"/>
                <a:gd name="T14" fmla="*/ 70 w 70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6">
                  <a:moveTo>
                    <a:pt x="0" y="76"/>
                  </a:moveTo>
                  <a:lnTo>
                    <a:pt x="70" y="38"/>
                  </a:lnTo>
                  <a:lnTo>
                    <a:pt x="0" y="0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5" name="Freeform 461"/>
            <p:cNvSpPr>
              <a:spLocks/>
            </p:cNvSpPr>
            <p:nvPr/>
          </p:nvSpPr>
          <p:spPr bwMode="auto">
            <a:xfrm>
              <a:off x="4190519" y="2378285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0 h 16"/>
                <a:gd name="T4" fmla="*/ 5 w 5"/>
                <a:gd name="T5" fmla="*/ 10 h 16"/>
                <a:gd name="T6" fmla="*/ 5 w 5"/>
                <a:gd name="T7" fmla="*/ 10 h 16"/>
                <a:gd name="T8" fmla="*/ 5 w 5"/>
                <a:gd name="T9" fmla="*/ 5 h 16"/>
                <a:gd name="T10" fmla="*/ 5 w 5"/>
                <a:gd name="T11" fmla="*/ 5 h 16"/>
                <a:gd name="T12" fmla="*/ 5 w 5"/>
                <a:gd name="T13" fmla="*/ 0 h 16"/>
                <a:gd name="T14" fmla="*/ 5 w 5"/>
                <a:gd name="T15" fmla="*/ 0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6" name="Rectangle 462"/>
            <p:cNvSpPr>
              <a:spLocks noChangeArrowheads="1"/>
            </p:cNvSpPr>
            <p:nvPr/>
          </p:nvSpPr>
          <p:spPr bwMode="auto">
            <a:xfrm>
              <a:off x="3950622" y="2378285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17" name="Freeform 463"/>
            <p:cNvSpPr>
              <a:spLocks/>
            </p:cNvSpPr>
            <p:nvPr/>
          </p:nvSpPr>
          <p:spPr bwMode="auto">
            <a:xfrm>
              <a:off x="3850664" y="2327541"/>
              <a:ext cx="107646" cy="116865"/>
            </a:xfrm>
            <a:custGeom>
              <a:avLst/>
              <a:gdLst>
                <a:gd name="T0" fmla="*/ 70 w 70"/>
                <a:gd name="T1" fmla="*/ 76 h 76"/>
                <a:gd name="T2" fmla="*/ 0 w 70"/>
                <a:gd name="T3" fmla="*/ 38 h 76"/>
                <a:gd name="T4" fmla="*/ 70 w 70"/>
                <a:gd name="T5" fmla="*/ 0 h 76"/>
                <a:gd name="T6" fmla="*/ 70 w 70"/>
                <a:gd name="T7" fmla="*/ 76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6"/>
                <a:gd name="T14" fmla="*/ 70 w 70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6">
                  <a:moveTo>
                    <a:pt x="70" y="76"/>
                  </a:moveTo>
                  <a:lnTo>
                    <a:pt x="0" y="38"/>
                  </a:lnTo>
                  <a:lnTo>
                    <a:pt x="70" y="0"/>
                  </a:lnTo>
                  <a:lnTo>
                    <a:pt x="70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8" name="Freeform 464"/>
            <p:cNvSpPr>
              <a:spLocks/>
            </p:cNvSpPr>
            <p:nvPr/>
          </p:nvSpPr>
          <p:spPr bwMode="auto">
            <a:xfrm>
              <a:off x="3933706" y="2378285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0 h 16"/>
                <a:gd name="T4" fmla="*/ 5 w 11"/>
                <a:gd name="T5" fmla="*/ 0 h 16"/>
                <a:gd name="T6" fmla="*/ 5 w 11"/>
                <a:gd name="T7" fmla="*/ 5 h 16"/>
                <a:gd name="T8" fmla="*/ 0 w 11"/>
                <a:gd name="T9" fmla="*/ 5 h 16"/>
                <a:gd name="T10" fmla="*/ 5 w 11"/>
                <a:gd name="T11" fmla="*/ 10 h 16"/>
                <a:gd name="T12" fmla="*/ 5 w 11"/>
                <a:gd name="T13" fmla="*/ 10 h 16"/>
                <a:gd name="T14" fmla="*/ 5 w 11"/>
                <a:gd name="T15" fmla="*/ 10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10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19" name="Rectangle 495"/>
            <p:cNvSpPr>
              <a:spLocks noChangeArrowheads="1"/>
            </p:cNvSpPr>
            <p:nvPr/>
          </p:nvSpPr>
          <p:spPr bwMode="auto">
            <a:xfrm>
              <a:off x="2959088" y="4709430"/>
              <a:ext cx="256814" cy="84265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0" name="Rectangle 500"/>
            <p:cNvSpPr>
              <a:spLocks noChangeArrowheads="1"/>
            </p:cNvSpPr>
            <p:nvPr/>
          </p:nvSpPr>
          <p:spPr bwMode="auto">
            <a:xfrm rot="16200000">
              <a:off x="3045208" y="4943153"/>
              <a:ext cx="99950" cy="173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 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1" name="Rectangle 508"/>
            <p:cNvSpPr>
              <a:spLocks noChangeArrowheads="1"/>
            </p:cNvSpPr>
            <p:nvPr/>
          </p:nvSpPr>
          <p:spPr bwMode="auto">
            <a:xfrm rot="16200000">
              <a:off x="1858755" y="5016093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2" name="Rectangle 511"/>
            <p:cNvSpPr>
              <a:spLocks noChangeArrowheads="1"/>
            </p:cNvSpPr>
            <p:nvPr/>
          </p:nvSpPr>
          <p:spPr bwMode="auto">
            <a:xfrm rot="16200000">
              <a:off x="1808813" y="4926239"/>
              <a:ext cx="99950" cy="173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 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3" name="Rectangle 528"/>
            <p:cNvSpPr>
              <a:spLocks noChangeArrowheads="1"/>
            </p:cNvSpPr>
            <p:nvPr/>
          </p:nvSpPr>
          <p:spPr bwMode="auto">
            <a:xfrm rot="16200000">
              <a:off x="2726846" y="4876163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4" name="Rectangle 535"/>
            <p:cNvSpPr>
              <a:spLocks noChangeArrowheads="1"/>
            </p:cNvSpPr>
            <p:nvPr/>
          </p:nvSpPr>
          <p:spPr bwMode="auto">
            <a:xfrm rot="16200000">
              <a:off x="2834493" y="5079138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5" name="Freeform 555"/>
            <p:cNvSpPr>
              <a:spLocks/>
            </p:cNvSpPr>
            <p:nvPr/>
          </p:nvSpPr>
          <p:spPr bwMode="auto">
            <a:xfrm>
              <a:off x="2951399" y="3906754"/>
              <a:ext cx="115335" cy="107639"/>
            </a:xfrm>
            <a:custGeom>
              <a:avLst/>
              <a:gdLst>
                <a:gd name="T0" fmla="*/ 75 w 75"/>
                <a:gd name="T1" fmla="*/ 70 h 70"/>
                <a:gd name="T2" fmla="*/ 37 w 75"/>
                <a:gd name="T3" fmla="*/ 0 h 70"/>
                <a:gd name="T4" fmla="*/ 0 w 75"/>
                <a:gd name="T5" fmla="*/ 70 h 70"/>
                <a:gd name="T6" fmla="*/ 75 w 75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70"/>
                  </a:moveTo>
                  <a:lnTo>
                    <a:pt x="37" y="0"/>
                  </a:lnTo>
                  <a:lnTo>
                    <a:pt x="0" y="7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6" name="Freeform 556"/>
            <p:cNvSpPr>
              <a:spLocks/>
            </p:cNvSpPr>
            <p:nvPr/>
          </p:nvSpPr>
          <p:spPr bwMode="auto">
            <a:xfrm>
              <a:off x="3000608" y="3989789"/>
              <a:ext cx="24605" cy="16915"/>
            </a:xfrm>
            <a:custGeom>
              <a:avLst/>
              <a:gdLst>
                <a:gd name="T0" fmla="*/ 16 w 16"/>
                <a:gd name="T1" fmla="*/ 11 h 11"/>
                <a:gd name="T2" fmla="*/ 11 w 16"/>
                <a:gd name="T3" fmla="*/ 6 h 11"/>
                <a:gd name="T4" fmla="*/ 11 w 16"/>
                <a:gd name="T5" fmla="*/ 6 h 11"/>
                <a:gd name="T6" fmla="*/ 11 w 16"/>
                <a:gd name="T7" fmla="*/ 0 h 11"/>
                <a:gd name="T8" fmla="*/ 5 w 16"/>
                <a:gd name="T9" fmla="*/ 0 h 11"/>
                <a:gd name="T10" fmla="*/ 5 w 16"/>
                <a:gd name="T11" fmla="*/ 0 h 11"/>
                <a:gd name="T12" fmla="*/ 0 w 16"/>
                <a:gd name="T13" fmla="*/ 6 h 11"/>
                <a:gd name="T14" fmla="*/ 0 w 16"/>
                <a:gd name="T15" fmla="*/ 6 h 11"/>
                <a:gd name="T16" fmla="*/ 0 w 16"/>
                <a:gd name="T17" fmla="*/ 11 h 11"/>
                <a:gd name="T18" fmla="*/ 16 w 16"/>
                <a:gd name="T19" fmla="*/ 11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11"/>
                <a:gd name="T32" fmla="*/ 16 w 16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11">
                  <a:moveTo>
                    <a:pt x="16" y="11"/>
                  </a:moveTo>
                  <a:lnTo>
                    <a:pt x="11" y="6"/>
                  </a:lnTo>
                  <a:lnTo>
                    <a:pt x="11" y="0"/>
                  </a:lnTo>
                  <a:lnTo>
                    <a:pt x="5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7" name="Rectangle 557"/>
            <p:cNvSpPr>
              <a:spLocks noChangeArrowheads="1"/>
            </p:cNvSpPr>
            <p:nvPr/>
          </p:nvSpPr>
          <p:spPr bwMode="auto">
            <a:xfrm>
              <a:off x="3000608" y="4006704"/>
              <a:ext cx="24605" cy="5950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28" name="Freeform 558"/>
            <p:cNvSpPr>
              <a:spLocks/>
            </p:cNvSpPr>
            <p:nvPr/>
          </p:nvSpPr>
          <p:spPr bwMode="auto">
            <a:xfrm>
              <a:off x="2951399" y="4584877"/>
              <a:ext cx="115335" cy="107639"/>
            </a:xfrm>
            <a:custGeom>
              <a:avLst/>
              <a:gdLst>
                <a:gd name="T0" fmla="*/ 75 w 75"/>
                <a:gd name="T1" fmla="*/ 0 h 70"/>
                <a:gd name="T2" fmla="*/ 37 w 75"/>
                <a:gd name="T3" fmla="*/ 70 h 70"/>
                <a:gd name="T4" fmla="*/ 0 w 75"/>
                <a:gd name="T5" fmla="*/ 0 h 70"/>
                <a:gd name="T6" fmla="*/ 75 w 75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0"/>
                  </a:moveTo>
                  <a:lnTo>
                    <a:pt x="37" y="70"/>
                  </a:lnTo>
                  <a:lnTo>
                    <a:pt x="0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29" name="Freeform 559"/>
            <p:cNvSpPr>
              <a:spLocks/>
            </p:cNvSpPr>
            <p:nvPr/>
          </p:nvSpPr>
          <p:spPr bwMode="auto">
            <a:xfrm>
              <a:off x="3000608" y="4601791"/>
              <a:ext cx="24605" cy="7688"/>
            </a:xfrm>
            <a:custGeom>
              <a:avLst/>
              <a:gdLst>
                <a:gd name="T0" fmla="*/ 0 w 16"/>
                <a:gd name="T1" fmla="*/ 0 h 5"/>
                <a:gd name="T2" fmla="*/ 0 w 16"/>
                <a:gd name="T3" fmla="*/ 0 h 5"/>
                <a:gd name="T4" fmla="*/ 0 w 16"/>
                <a:gd name="T5" fmla="*/ 5 h 5"/>
                <a:gd name="T6" fmla="*/ 5 w 16"/>
                <a:gd name="T7" fmla="*/ 5 h 5"/>
                <a:gd name="T8" fmla="*/ 5 w 16"/>
                <a:gd name="T9" fmla="*/ 5 h 5"/>
                <a:gd name="T10" fmla="*/ 11 w 16"/>
                <a:gd name="T11" fmla="*/ 5 h 5"/>
                <a:gd name="T12" fmla="*/ 11 w 16"/>
                <a:gd name="T13" fmla="*/ 5 h 5"/>
                <a:gd name="T14" fmla="*/ 11 w 16"/>
                <a:gd name="T15" fmla="*/ 0 h 5"/>
                <a:gd name="T16" fmla="*/ 16 w 16"/>
                <a:gd name="T17" fmla="*/ 0 h 5"/>
                <a:gd name="T18" fmla="*/ 0 w 16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5"/>
                <a:gd name="T32" fmla="*/ 16 w 16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0" name="Freeform 560"/>
            <p:cNvSpPr>
              <a:spLocks/>
            </p:cNvSpPr>
            <p:nvPr/>
          </p:nvSpPr>
          <p:spPr bwMode="auto">
            <a:xfrm>
              <a:off x="2643838" y="3906754"/>
              <a:ext cx="107646" cy="107639"/>
            </a:xfrm>
            <a:custGeom>
              <a:avLst/>
              <a:gdLst>
                <a:gd name="T0" fmla="*/ 70 w 70"/>
                <a:gd name="T1" fmla="*/ 70 h 70"/>
                <a:gd name="T2" fmla="*/ 33 w 70"/>
                <a:gd name="T3" fmla="*/ 0 h 70"/>
                <a:gd name="T4" fmla="*/ 0 w 70"/>
                <a:gd name="T5" fmla="*/ 70 h 70"/>
                <a:gd name="T6" fmla="*/ 70 w 7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70" y="70"/>
                  </a:moveTo>
                  <a:lnTo>
                    <a:pt x="33" y="0"/>
                  </a:lnTo>
                  <a:lnTo>
                    <a:pt x="0" y="70"/>
                  </a:lnTo>
                  <a:lnTo>
                    <a:pt x="7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1" name="Freeform 561"/>
            <p:cNvSpPr>
              <a:spLocks/>
            </p:cNvSpPr>
            <p:nvPr/>
          </p:nvSpPr>
          <p:spPr bwMode="auto">
            <a:xfrm>
              <a:off x="2685358" y="3989789"/>
              <a:ext cx="24605" cy="16915"/>
            </a:xfrm>
            <a:custGeom>
              <a:avLst/>
              <a:gdLst>
                <a:gd name="T0" fmla="*/ 16 w 16"/>
                <a:gd name="T1" fmla="*/ 11 h 11"/>
                <a:gd name="T2" fmla="*/ 16 w 16"/>
                <a:gd name="T3" fmla="*/ 6 h 11"/>
                <a:gd name="T4" fmla="*/ 11 w 16"/>
                <a:gd name="T5" fmla="*/ 6 h 11"/>
                <a:gd name="T6" fmla="*/ 11 w 16"/>
                <a:gd name="T7" fmla="*/ 0 h 11"/>
                <a:gd name="T8" fmla="*/ 6 w 16"/>
                <a:gd name="T9" fmla="*/ 0 h 11"/>
                <a:gd name="T10" fmla="*/ 6 w 16"/>
                <a:gd name="T11" fmla="*/ 0 h 11"/>
                <a:gd name="T12" fmla="*/ 6 w 16"/>
                <a:gd name="T13" fmla="*/ 6 h 11"/>
                <a:gd name="T14" fmla="*/ 0 w 16"/>
                <a:gd name="T15" fmla="*/ 6 h 11"/>
                <a:gd name="T16" fmla="*/ 0 w 16"/>
                <a:gd name="T17" fmla="*/ 11 h 11"/>
                <a:gd name="T18" fmla="*/ 16 w 16"/>
                <a:gd name="T19" fmla="*/ 11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11"/>
                <a:gd name="T32" fmla="*/ 16 w 16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11">
                  <a:moveTo>
                    <a:pt x="16" y="11"/>
                  </a:moveTo>
                  <a:lnTo>
                    <a:pt x="16" y="6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2" name="Rectangle 562"/>
            <p:cNvSpPr>
              <a:spLocks noChangeArrowheads="1"/>
            </p:cNvSpPr>
            <p:nvPr/>
          </p:nvSpPr>
          <p:spPr bwMode="auto">
            <a:xfrm>
              <a:off x="2685358" y="4006704"/>
              <a:ext cx="24605" cy="5950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33" name="Freeform 563"/>
            <p:cNvSpPr>
              <a:spLocks/>
            </p:cNvSpPr>
            <p:nvPr/>
          </p:nvSpPr>
          <p:spPr bwMode="auto">
            <a:xfrm>
              <a:off x="2643838" y="4584877"/>
              <a:ext cx="107646" cy="107639"/>
            </a:xfrm>
            <a:custGeom>
              <a:avLst/>
              <a:gdLst>
                <a:gd name="T0" fmla="*/ 70 w 70"/>
                <a:gd name="T1" fmla="*/ 0 h 70"/>
                <a:gd name="T2" fmla="*/ 33 w 70"/>
                <a:gd name="T3" fmla="*/ 70 h 70"/>
                <a:gd name="T4" fmla="*/ 0 w 70"/>
                <a:gd name="T5" fmla="*/ 0 h 70"/>
                <a:gd name="T6" fmla="*/ 70 w 70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70" y="0"/>
                  </a:moveTo>
                  <a:lnTo>
                    <a:pt x="33" y="70"/>
                  </a:lnTo>
                  <a:lnTo>
                    <a:pt x="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4" name="Freeform 564"/>
            <p:cNvSpPr>
              <a:spLocks/>
            </p:cNvSpPr>
            <p:nvPr/>
          </p:nvSpPr>
          <p:spPr bwMode="auto">
            <a:xfrm>
              <a:off x="2685358" y="4601791"/>
              <a:ext cx="24605" cy="7688"/>
            </a:xfrm>
            <a:custGeom>
              <a:avLst/>
              <a:gdLst>
                <a:gd name="T0" fmla="*/ 0 w 16"/>
                <a:gd name="T1" fmla="*/ 0 h 5"/>
                <a:gd name="T2" fmla="*/ 0 w 16"/>
                <a:gd name="T3" fmla="*/ 0 h 5"/>
                <a:gd name="T4" fmla="*/ 6 w 16"/>
                <a:gd name="T5" fmla="*/ 5 h 5"/>
                <a:gd name="T6" fmla="*/ 6 w 16"/>
                <a:gd name="T7" fmla="*/ 5 h 5"/>
                <a:gd name="T8" fmla="*/ 6 w 16"/>
                <a:gd name="T9" fmla="*/ 5 h 5"/>
                <a:gd name="T10" fmla="*/ 11 w 16"/>
                <a:gd name="T11" fmla="*/ 5 h 5"/>
                <a:gd name="T12" fmla="*/ 11 w 16"/>
                <a:gd name="T13" fmla="*/ 5 h 5"/>
                <a:gd name="T14" fmla="*/ 16 w 16"/>
                <a:gd name="T15" fmla="*/ 0 h 5"/>
                <a:gd name="T16" fmla="*/ 16 w 16"/>
                <a:gd name="T17" fmla="*/ 0 h 5"/>
                <a:gd name="T18" fmla="*/ 0 w 16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5"/>
                <a:gd name="T32" fmla="*/ 16 w 16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5">
                  <a:moveTo>
                    <a:pt x="0" y="0"/>
                  </a:moveTo>
                  <a:lnTo>
                    <a:pt x="0" y="0"/>
                  </a:lnTo>
                  <a:lnTo>
                    <a:pt x="6" y="5"/>
                  </a:lnTo>
                  <a:lnTo>
                    <a:pt x="11" y="5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5" name="Line 565"/>
            <p:cNvSpPr>
              <a:spLocks noChangeShapeType="1"/>
            </p:cNvSpPr>
            <p:nvPr/>
          </p:nvSpPr>
          <p:spPr bwMode="auto">
            <a:xfrm>
              <a:off x="2454687" y="3906754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6" name="Freeform 566"/>
            <p:cNvSpPr>
              <a:spLocks/>
            </p:cNvSpPr>
            <p:nvPr/>
          </p:nvSpPr>
          <p:spPr bwMode="auto">
            <a:xfrm>
              <a:off x="2420856" y="3906754"/>
              <a:ext cx="66126" cy="66121"/>
            </a:xfrm>
            <a:custGeom>
              <a:avLst/>
              <a:gdLst>
                <a:gd name="T0" fmla="*/ 22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2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7" name="Freeform 567"/>
            <p:cNvSpPr>
              <a:spLocks/>
            </p:cNvSpPr>
            <p:nvPr/>
          </p:nvSpPr>
          <p:spPr bwMode="auto">
            <a:xfrm>
              <a:off x="2420856" y="4626394"/>
              <a:ext cx="66126" cy="66121"/>
            </a:xfrm>
            <a:custGeom>
              <a:avLst/>
              <a:gdLst>
                <a:gd name="T0" fmla="*/ 22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2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8" name="Line 568"/>
            <p:cNvSpPr>
              <a:spLocks noChangeShapeType="1"/>
            </p:cNvSpPr>
            <p:nvPr/>
          </p:nvSpPr>
          <p:spPr bwMode="auto">
            <a:xfrm>
              <a:off x="2147126" y="3906754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39" name="Freeform 569"/>
            <p:cNvSpPr>
              <a:spLocks/>
            </p:cNvSpPr>
            <p:nvPr/>
          </p:nvSpPr>
          <p:spPr bwMode="auto">
            <a:xfrm>
              <a:off x="2114832" y="3906754"/>
              <a:ext cx="66126" cy="66121"/>
            </a:xfrm>
            <a:custGeom>
              <a:avLst/>
              <a:gdLst>
                <a:gd name="T0" fmla="*/ 21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1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0" name="Freeform 570"/>
            <p:cNvSpPr>
              <a:spLocks/>
            </p:cNvSpPr>
            <p:nvPr/>
          </p:nvSpPr>
          <p:spPr bwMode="auto">
            <a:xfrm>
              <a:off x="2114832" y="4626394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1" name="Freeform 571"/>
            <p:cNvSpPr>
              <a:spLocks/>
            </p:cNvSpPr>
            <p:nvPr/>
          </p:nvSpPr>
          <p:spPr bwMode="auto">
            <a:xfrm>
              <a:off x="1774977" y="3906754"/>
              <a:ext cx="115335" cy="107639"/>
            </a:xfrm>
            <a:custGeom>
              <a:avLst/>
              <a:gdLst>
                <a:gd name="T0" fmla="*/ 75 w 75"/>
                <a:gd name="T1" fmla="*/ 70 h 70"/>
                <a:gd name="T2" fmla="*/ 38 w 75"/>
                <a:gd name="T3" fmla="*/ 0 h 70"/>
                <a:gd name="T4" fmla="*/ 0 w 75"/>
                <a:gd name="T5" fmla="*/ 70 h 70"/>
                <a:gd name="T6" fmla="*/ 75 w 75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70"/>
                  </a:moveTo>
                  <a:lnTo>
                    <a:pt x="38" y="0"/>
                  </a:lnTo>
                  <a:lnTo>
                    <a:pt x="0" y="7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2" name="Freeform 572"/>
            <p:cNvSpPr>
              <a:spLocks/>
            </p:cNvSpPr>
            <p:nvPr/>
          </p:nvSpPr>
          <p:spPr bwMode="auto">
            <a:xfrm>
              <a:off x="1824187" y="3989789"/>
              <a:ext cx="24605" cy="16915"/>
            </a:xfrm>
            <a:custGeom>
              <a:avLst/>
              <a:gdLst>
                <a:gd name="T0" fmla="*/ 16 w 16"/>
                <a:gd name="T1" fmla="*/ 11 h 11"/>
                <a:gd name="T2" fmla="*/ 11 w 16"/>
                <a:gd name="T3" fmla="*/ 6 h 11"/>
                <a:gd name="T4" fmla="*/ 11 w 16"/>
                <a:gd name="T5" fmla="*/ 6 h 11"/>
                <a:gd name="T6" fmla="*/ 11 w 16"/>
                <a:gd name="T7" fmla="*/ 0 h 11"/>
                <a:gd name="T8" fmla="*/ 6 w 16"/>
                <a:gd name="T9" fmla="*/ 0 h 11"/>
                <a:gd name="T10" fmla="*/ 6 w 16"/>
                <a:gd name="T11" fmla="*/ 0 h 11"/>
                <a:gd name="T12" fmla="*/ 0 w 16"/>
                <a:gd name="T13" fmla="*/ 6 h 11"/>
                <a:gd name="T14" fmla="*/ 0 w 16"/>
                <a:gd name="T15" fmla="*/ 6 h 11"/>
                <a:gd name="T16" fmla="*/ 0 w 16"/>
                <a:gd name="T17" fmla="*/ 11 h 11"/>
                <a:gd name="T18" fmla="*/ 16 w 16"/>
                <a:gd name="T19" fmla="*/ 11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11"/>
                <a:gd name="T32" fmla="*/ 16 w 16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11">
                  <a:moveTo>
                    <a:pt x="16" y="11"/>
                  </a:moveTo>
                  <a:lnTo>
                    <a:pt x="11" y="6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3" name="Rectangle 573"/>
            <p:cNvSpPr>
              <a:spLocks noChangeArrowheads="1"/>
            </p:cNvSpPr>
            <p:nvPr/>
          </p:nvSpPr>
          <p:spPr bwMode="auto">
            <a:xfrm>
              <a:off x="1824187" y="4006704"/>
              <a:ext cx="24605" cy="5950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44" name="Freeform 574"/>
            <p:cNvSpPr>
              <a:spLocks/>
            </p:cNvSpPr>
            <p:nvPr/>
          </p:nvSpPr>
          <p:spPr bwMode="auto">
            <a:xfrm>
              <a:off x="1774977" y="4584877"/>
              <a:ext cx="115335" cy="107639"/>
            </a:xfrm>
            <a:custGeom>
              <a:avLst/>
              <a:gdLst>
                <a:gd name="T0" fmla="*/ 75 w 75"/>
                <a:gd name="T1" fmla="*/ 0 h 70"/>
                <a:gd name="T2" fmla="*/ 38 w 75"/>
                <a:gd name="T3" fmla="*/ 70 h 70"/>
                <a:gd name="T4" fmla="*/ 0 w 75"/>
                <a:gd name="T5" fmla="*/ 0 h 70"/>
                <a:gd name="T6" fmla="*/ 75 w 75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0"/>
                  </a:moveTo>
                  <a:lnTo>
                    <a:pt x="38" y="70"/>
                  </a:lnTo>
                  <a:lnTo>
                    <a:pt x="0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5" name="Freeform 575"/>
            <p:cNvSpPr>
              <a:spLocks/>
            </p:cNvSpPr>
            <p:nvPr/>
          </p:nvSpPr>
          <p:spPr bwMode="auto">
            <a:xfrm>
              <a:off x="1824187" y="4601791"/>
              <a:ext cx="24605" cy="7688"/>
            </a:xfrm>
            <a:custGeom>
              <a:avLst/>
              <a:gdLst>
                <a:gd name="T0" fmla="*/ 0 w 16"/>
                <a:gd name="T1" fmla="*/ 0 h 5"/>
                <a:gd name="T2" fmla="*/ 0 w 16"/>
                <a:gd name="T3" fmla="*/ 0 h 5"/>
                <a:gd name="T4" fmla="*/ 0 w 16"/>
                <a:gd name="T5" fmla="*/ 5 h 5"/>
                <a:gd name="T6" fmla="*/ 6 w 16"/>
                <a:gd name="T7" fmla="*/ 5 h 5"/>
                <a:gd name="T8" fmla="*/ 6 w 16"/>
                <a:gd name="T9" fmla="*/ 5 h 5"/>
                <a:gd name="T10" fmla="*/ 11 w 16"/>
                <a:gd name="T11" fmla="*/ 5 h 5"/>
                <a:gd name="T12" fmla="*/ 11 w 16"/>
                <a:gd name="T13" fmla="*/ 5 h 5"/>
                <a:gd name="T14" fmla="*/ 11 w 16"/>
                <a:gd name="T15" fmla="*/ 0 h 5"/>
                <a:gd name="T16" fmla="*/ 16 w 16"/>
                <a:gd name="T17" fmla="*/ 0 h 5"/>
                <a:gd name="T18" fmla="*/ 0 w 16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6"/>
                <a:gd name="T31" fmla="*/ 0 h 5"/>
                <a:gd name="T32" fmla="*/ 16 w 16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6"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6" y="5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6" name="Line 576"/>
            <p:cNvSpPr>
              <a:spLocks noChangeShapeType="1"/>
            </p:cNvSpPr>
            <p:nvPr/>
          </p:nvSpPr>
          <p:spPr bwMode="auto">
            <a:xfrm>
              <a:off x="1525853" y="3906754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7" name="Freeform 577"/>
            <p:cNvSpPr>
              <a:spLocks/>
            </p:cNvSpPr>
            <p:nvPr/>
          </p:nvSpPr>
          <p:spPr bwMode="auto">
            <a:xfrm>
              <a:off x="1493559" y="3906754"/>
              <a:ext cx="66126" cy="66121"/>
            </a:xfrm>
            <a:custGeom>
              <a:avLst/>
              <a:gdLst>
                <a:gd name="T0" fmla="*/ 21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1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8" name="Freeform 578"/>
            <p:cNvSpPr>
              <a:spLocks/>
            </p:cNvSpPr>
            <p:nvPr/>
          </p:nvSpPr>
          <p:spPr bwMode="auto">
            <a:xfrm>
              <a:off x="1493559" y="4626394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49" name="Line 632"/>
            <p:cNvSpPr>
              <a:spLocks noChangeShapeType="1"/>
            </p:cNvSpPr>
            <p:nvPr/>
          </p:nvSpPr>
          <p:spPr bwMode="auto">
            <a:xfrm>
              <a:off x="3166692" y="4403429"/>
              <a:ext cx="1538" cy="28908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0" name="Freeform 633"/>
            <p:cNvSpPr>
              <a:spLocks/>
            </p:cNvSpPr>
            <p:nvPr/>
          </p:nvSpPr>
          <p:spPr bwMode="auto">
            <a:xfrm>
              <a:off x="3132860" y="4626394"/>
              <a:ext cx="66126" cy="66121"/>
            </a:xfrm>
            <a:custGeom>
              <a:avLst/>
              <a:gdLst>
                <a:gd name="T0" fmla="*/ 22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2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1" name="Line 634"/>
            <p:cNvSpPr>
              <a:spLocks noChangeShapeType="1"/>
            </p:cNvSpPr>
            <p:nvPr/>
          </p:nvSpPr>
          <p:spPr bwMode="auto">
            <a:xfrm flipV="1">
              <a:off x="2851442" y="4278876"/>
              <a:ext cx="1538" cy="4136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2" name="Freeform 635"/>
            <p:cNvSpPr>
              <a:spLocks/>
            </p:cNvSpPr>
            <p:nvPr/>
          </p:nvSpPr>
          <p:spPr bwMode="auto">
            <a:xfrm>
              <a:off x="2817610" y="4626394"/>
              <a:ext cx="67663" cy="66121"/>
            </a:xfrm>
            <a:custGeom>
              <a:avLst/>
              <a:gdLst>
                <a:gd name="T0" fmla="*/ 22 w 44"/>
                <a:gd name="T1" fmla="*/ 43 h 43"/>
                <a:gd name="T2" fmla="*/ 0 w 44"/>
                <a:gd name="T3" fmla="*/ 0 h 43"/>
                <a:gd name="T4" fmla="*/ 44 w 44"/>
                <a:gd name="T5" fmla="*/ 0 h 43"/>
                <a:gd name="T6" fmla="*/ 22 w 44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3"/>
                <a:gd name="T14" fmla="*/ 44 w 44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3">
                  <a:moveTo>
                    <a:pt x="22" y="43"/>
                  </a:moveTo>
                  <a:lnTo>
                    <a:pt x="0" y="0"/>
                  </a:lnTo>
                  <a:lnTo>
                    <a:pt x="44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3" name="Line 636"/>
            <p:cNvSpPr>
              <a:spLocks noChangeShapeType="1"/>
            </p:cNvSpPr>
            <p:nvPr/>
          </p:nvSpPr>
          <p:spPr bwMode="auto">
            <a:xfrm>
              <a:off x="2850356" y="4279106"/>
              <a:ext cx="1034141" cy="13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4" name="Freeform 637"/>
            <p:cNvSpPr>
              <a:spLocks/>
            </p:cNvSpPr>
            <p:nvPr/>
          </p:nvSpPr>
          <p:spPr bwMode="auto">
            <a:xfrm>
              <a:off x="3825515" y="4246584"/>
              <a:ext cx="66126" cy="66121"/>
            </a:xfrm>
            <a:custGeom>
              <a:avLst/>
              <a:gdLst>
                <a:gd name="T0" fmla="*/ 43 w 43"/>
                <a:gd name="T1" fmla="*/ 21 h 43"/>
                <a:gd name="T2" fmla="*/ 0 w 43"/>
                <a:gd name="T3" fmla="*/ 0 h 43"/>
                <a:gd name="T4" fmla="*/ 0 w 43"/>
                <a:gd name="T5" fmla="*/ 43 h 43"/>
                <a:gd name="T6" fmla="*/ 43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1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5" name="Line 638"/>
            <p:cNvSpPr>
              <a:spLocks noChangeShapeType="1"/>
            </p:cNvSpPr>
            <p:nvPr/>
          </p:nvSpPr>
          <p:spPr bwMode="auto">
            <a:xfrm flipV="1">
              <a:off x="3164681" y="4397822"/>
              <a:ext cx="719816" cy="27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6" name="Freeform 639"/>
            <p:cNvSpPr>
              <a:spLocks/>
            </p:cNvSpPr>
            <p:nvPr/>
          </p:nvSpPr>
          <p:spPr bwMode="auto">
            <a:xfrm>
              <a:off x="3825515" y="4371137"/>
              <a:ext cx="66126" cy="66121"/>
            </a:xfrm>
            <a:custGeom>
              <a:avLst/>
              <a:gdLst>
                <a:gd name="T0" fmla="*/ 43 w 43"/>
                <a:gd name="T1" fmla="*/ 21 h 43"/>
                <a:gd name="T2" fmla="*/ 0 w 43"/>
                <a:gd name="T3" fmla="*/ 0 h 43"/>
                <a:gd name="T4" fmla="*/ 0 w 43"/>
                <a:gd name="T5" fmla="*/ 43 h 43"/>
                <a:gd name="T6" fmla="*/ 43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1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7" name="Line 648"/>
            <p:cNvSpPr>
              <a:spLocks noChangeShapeType="1"/>
            </p:cNvSpPr>
            <p:nvPr/>
          </p:nvSpPr>
          <p:spPr bwMode="auto">
            <a:xfrm>
              <a:off x="1202914" y="3906753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8" name="Freeform 649"/>
            <p:cNvSpPr>
              <a:spLocks/>
            </p:cNvSpPr>
            <p:nvPr/>
          </p:nvSpPr>
          <p:spPr bwMode="auto">
            <a:xfrm>
              <a:off x="1170620" y="3906753"/>
              <a:ext cx="73815" cy="66121"/>
            </a:xfrm>
            <a:custGeom>
              <a:avLst/>
              <a:gdLst>
                <a:gd name="T0" fmla="*/ 21 w 48"/>
                <a:gd name="T1" fmla="*/ 0 h 43"/>
                <a:gd name="T2" fmla="*/ 48 w 48"/>
                <a:gd name="T3" fmla="*/ 43 h 43"/>
                <a:gd name="T4" fmla="*/ 0 w 48"/>
                <a:gd name="T5" fmla="*/ 43 h 43"/>
                <a:gd name="T6" fmla="*/ 21 w 48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0"/>
                  </a:moveTo>
                  <a:lnTo>
                    <a:pt x="48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59" name="Freeform 650"/>
            <p:cNvSpPr>
              <a:spLocks/>
            </p:cNvSpPr>
            <p:nvPr/>
          </p:nvSpPr>
          <p:spPr bwMode="auto">
            <a:xfrm>
              <a:off x="1170620" y="4626394"/>
              <a:ext cx="73815" cy="66121"/>
            </a:xfrm>
            <a:custGeom>
              <a:avLst/>
              <a:gdLst>
                <a:gd name="T0" fmla="*/ 21 w 48"/>
                <a:gd name="T1" fmla="*/ 43 h 43"/>
                <a:gd name="T2" fmla="*/ 48 w 48"/>
                <a:gd name="T3" fmla="*/ 0 h 43"/>
                <a:gd name="T4" fmla="*/ 0 w 48"/>
                <a:gd name="T5" fmla="*/ 0 h 43"/>
                <a:gd name="T6" fmla="*/ 21 w 48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43"/>
                  </a:moveTo>
                  <a:lnTo>
                    <a:pt x="48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0" name="Line 651"/>
            <p:cNvSpPr>
              <a:spLocks noChangeShapeType="1"/>
            </p:cNvSpPr>
            <p:nvPr/>
          </p:nvSpPr>
          <p:spPr bwMode="auto">
            <a:xfrm>
              <a:off x="3074423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1" name="Freeform 652"/>
            <p:cNvSpPr>
              <a:spLocks/>
            </p:cNvSpPr>
            <p:nvPr/>
          </p:nvSpPr>
          <p:spPr bwMode="auto">
            <a:xfrm>
              <a:off x="3042130" y="5569001"/>
              <a:ext cx="66126" cy="66121"/>
            </a:xfrm>
            <a:custGeom>
              <a:avLst/>
              <a:gdLst>
                <a:gd name="T0" fmla="*/ 21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1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2" name="Freeform 653"/>
            <p:cNvSpPr>
              <a:spLocks/>
            </p:cNvSpPr>
            <p:nvPr/>
          </p:nvSpPr>
          <p:spPr bwMode="auto">
            <a:xfrm>
              <a:off x="3042130" y="6288642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3" name="Line 654"/>
            <p:cNvSpPr>
              <a:spLocks noChangeShapeType="1"/>
            </p:cNvSpPr>
            <p:nvPr/>
          </p:nvSpPr>
          <p:spPr bwMode="auto">
            <a:xfrm>
              <a:off x="2768400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4" name="Freeform 655"/>
            <p:cNvSpPr>
              <a:spLocks/>
            </p:cNvSpPr>
            <p:nvPr/>
          </p:nvSpPr>
          <p:spPr bwMode="auto">
            <a:xfrm>
              <a:off x="2736106" y="5569001"/>
              <a:ext cx="73815" cy="66121"/>
            </a:xfrm>
            <a:custGeom>
              <a:avLst/>
              <a:gdLst>
                <a:gd name="T0" fmla="*/ 21 w 48"/>
                <a:gd name="T1" fmla="*/ 0 h 43"/>
                <a:gd name="T2" fmla="*/ 48 w 48"/>
                <a:gd name="T3" fmla="*/ 43 h 43"/>
                <a:gd name="T4" fmla="*/ 0 w 48"/>
                <a:gd name="T5" fmla="*/ 43 h 43"/>
                <a:gd name="T6" fmla="*/ 21 w 48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0"/>
                  </a:moveTo>
                  <a:lnTo>
                    <a:pt x="48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5" name="Freeform 656"/>
            <p:cNvSpPr>
              <a:spLocks/>
            </p:cNvSpPr>
            <p:nvPr/>
          </p:nvSpPr>
          <p:spPr bwMode="auto">
            <a:xfrm>
              <a:off x="2736106" y="6288642"/>
              <a:ext cx="73815" cy="66121"/>
            </a:xfrm>
            <a:custGeom>
              <a:avLst/>
              <a:gdLst>
                <a:gd name="T0" fmla="*/ 21 w 48"/>
                <a:gd name="T1" fmla="*/ 43 h 43"/>
                <a:gd name="T2" fmla="*/ 48 w 48"/>
                <a:gd name="T3" fmla="*/ 0 h 43"/>
                <a:gd name="T4" fmla="*/ 0 w 48"/>
                <a:gd name="T5" fmla="*/ 0 h 43"/>
                <a:gd name="T6" fmla="*/ 21 w 48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43"/>
                  </a:moveTo>
                  <a:lnTo>
                    <a:pt x="48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6" name="Line 657"/>
            <p:cNvSpPr>
              <a:spLocks noChangeShapeType="1"/>
            </p:cNvSpPr>
            <p:nvPr/>
          </p:nvSpPr>
          <p:spPr bwMode="auto">
            <a:xfrm>
              <a:off x="2454688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7" name="Freeform 658"/>
            <p:cNvSpPr>
              <a:spLocks/>
            </p:cNvSpPr>
            <p:nvPr/>
          </p:nvSpPr>
          <p:spPr bwMode="auto">
            <a:xfrm>
              <a:off x="2420856" y="5569001"/>
              <a:ext cx="66126" cy="66121"/>
            </a:xfrm>
            <a:custGeom>
              <a:avLst/>
              <a:gdLst>
                <a:gd name="T0" fmla="*/ 22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2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8" name="Freeform 659"/>
            <p:cNvSpPr>
              <a:spLocks/>
            </p:cNvSpPr>
            <p:nvPr/>
          </p:nvSpPr>
          <p:spPr bwMode="auto">
            <a:xfrm>
              <a:off x="2420856" y="6288642"/>
              <a:ext cx="66126" cy="66121"/>
            </a:xfrm>
            <a:custGeom>
              <a:avLst/>
              <a:gdLst>
                <a:gd name="T0" fmla="*/ 22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2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69" name="Line 660"/>
            <p:cNvSpPr>
              <a:spLocks noChangeShapeType="1"/>
            </p:cNvSpPr>
            <p:nvPr/>
          </p:nvSpPr>
          <p:spPr bwMode="auto">
            <a:xfrm>
              <a:off x="2147127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0" name="Freeform 661"/>
            <p:cNvSpPr>
              <a:spLocks/>
            </p:cNvSpPr>
            <p:nvPr/>
          </p:nvSpPr>
          <p:spPr bwMode="auto">
            <a:xfrm>
              <a:off x="2114833" y="5569001"/>
              <a:ext cx="66126" cy="66121"/>
            </a:xfrm>
            <a:custGeom>
              <a:avLst/>
              <a:gdLst>
                <a:gd name="T0" fmla="*/ 21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1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1" name="Freeform 662"/>
            <p:cNvSpPr>
              <a:spLocks/>
            </p:cNvSpPr>
            <p:nvPr/>
          </p:nvSpPr>
          <p:spPr bwMode="auto">
            <a:xfrm>
              <a:off x="2114833" y="6288642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2" name="Line 663"/>
            <p:cNvSpPr>
              <a:spLocks noChangeShapeType="1"/>
            </p:cNvSpPr>
            <p:nvPr/>
          </p:nvSpPr>
          <p:spPr bwMode="auto">
            <a:xfrm>
              <a:off x="1833415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3" name="Freeform 664"/>
            <p:cNvSpPr>
              <a:spLocks/>
            </p:cNvSpPr>
            <p:nvPr/>
          </p:nvSpPr>
          <p:spPr bwMode="auto">
            <a:xfrm>
              <a:off x="1799583" y="5569001"/>
              <a:ext cx="66126" cy="66121"/>
            </a:xfrm>
            <a:custGeom>
              <a:avLst/>
              <a:gdLst>
                <a:gd name="T0" fmla="*/ 22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2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4" name="Freeform 665"/>
            <p:cNvSpPr>
              <a:spLocks/>
            </p:cNvSpPr>
            <p:nvPr/>
          </p:nvSpPr>
          <p:spPr bwMode="auto">
            <a:xfrm>
              <a:off x="1799583" y="6288642"/>
              <a:ext cx="66126" cy="66121"/>
            </a:xfrm>
            <a:custGeom>
              <a:avLst/>
              <a:gdLst>
                <a:gd name="T0" fmla="*/ 22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2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5" name="Line 666"/>
            <p:cNvSpPr>
              <a:spLocks noChangeShapeType="1"/>
            </p:cNvSpPr>
            <p:nvPr/>
          </p:nvSpPr>
          <p:spPr bwMode="auto">
            <a:xfrm>
              <a:off x="1525854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6" name="Freeform 667"/>
            <p:cNvSpPr>
              <a:spLocks/>
            </p:cNvSpPr>
            <p:nvPr/>
          </p:nvSpPr>
          <p:spPr bwMode="auto">
            <a:xfrm>
              <a:off x="1493560" y="5569001"/>
              <a:ext cx="66126" cy="66121"/>
            </a:xfrm>
            <a:custGeom>
              <a:avLst/>
              <a:gdLst>
                <a:gd name="T0" fmla="*/ 21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1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7" name="Freeform 668"/>
            <p:cNvSpPr>
              <a:spLocks/>
            </p:cNvSpPr>
            <p:nvPr/>
          </p:nvSpPr>
          <p:spPr bwMode="auto">
            <a:xfrm>
              <a:off x="1493560" y="6288642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8" name="Line 669"/>
            <p:cNvSpPr>
              <a:spLocks noChangeShapeType="1"/>
            </p:cNvSpPr>
            <p:nvPr/>
          </p:nvSpPr>
          <p:spPr bwMode="auto">
            <a:xfrm>
              <a:off x="1202914" y="5569001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79" name="Freeform 670"/>
            <p:cNvSpPr>
              <a:spLocks/>
            </p:cNvSpPr>
            <p:nvPr/>
          </p:nvSpPr>
          <p:spPr bwMode="auto">
            <a:xfrm>
              <a:off x="1170620" y="5569001"/>
              <a:ext cx="73815" cy="66121"/>
            </a:xfrm>
            <a:custGeom>
              <a:avLst/>
              <a:gdLst>
                <a:gd name="T0" fmla="*/ 21 w 48"/>
                <a:gd name="T1" fmla="*/ 0 h 43"/>
                <a:gd name="T2" fmla="*/ 48 w 48"/>
                <a:gd name="T3" fmla="*/ 43 h 43"/>
                <a:gd name="T4" fmla="*/ 0 w 48"/>
                <a:gd name="T5" fmla="*/ 43 h 43"/>
                <a:gd name="T6" fmla="*/ 21 w 48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0"/>
                  </a:moveTo>
                  <a:lnTo>
                    <a:pt x="48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0" name="Freeform 671"/>
            <p:cNvSpPr>
              <a:spLocks/>
            </p:cNvSpPr>
            <p:nvPr/>
          </p:nvSpPr>
          <p:spPr bwMode="auto">
            <a:xfrm>
              <a:off x="1170620" y="6288642"/>
              <a:ext cx="73815" cy="66121"/>
            </a:xfrm>
            <a:custGeom>
              <a:avLst/>
              <a:gdLst>
                <a:gd name="T0" fmla="*/ 21 w 48"/>
                <a:gd name="T1" fmla="*/ 43 h 43"/>
                <a:gd name="T2" fmla="*/ 48 w 48"/>
                <a:gd name="T3" fmla="*/ 0 h 43"/>
                <a:gd name="T4" fmla="*/ 0 w 48"/>
                <a:gd name="T5" fmla="*/ 0 h 43"/>
                <a:gd name="T6" fmla="*/ 21 w 48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43"/>
                  </a:moveTo>
                  <a:lnTo>
                    <a:pt x="48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1" name="Rectangle 685"/>
            <p:cNvSpPr>
              <a:spLocks noChangeArrowheads="1"/>
            </p:cNvSpPr>
            <p:nvPr/>
          </p:nvSpPr>
          <p:spPr bwMode="auto">
            <a:xfrm>
              <a:off x="3337038" y="4709430"/>
              <a:ext cx="1988382" cy="1363935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82" name="Line 686"/>
            <p:cNvSpPr>
              <a:spLocks noChangeShapeType="1"/>
            </p:cNvSpPr>
            <p:nvPr/>
          </p:nvSpPr>
          <p:spPr bwMode="auto">
            <a:xfrm flipH="1">
              <a:off x="3776850" y="5279915"/>
              <a:ext cx="239898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3" name="Freeform 687"/>
            <p:cNvSpPr>
              <a:spLocks/>
            </p:cNvSpPr>
            <p:nvPr/>
          </p:nvSpPr>
          <p:spPr bwMode="auto">
            <a:xfrm>
              <a:off x="3950622" y="5246085"/>
              <a:ext cx="66126" cy="66121"/>
            </a:xfrm>
            <a:custGeom>
              <a:avLst/>
              <a:gdLst>
                <a:gd name="T0" fmla="*/ 43 w 43"/>
                <a:gd name="T1" fmla="*/ 22 h 43"/>
                <a:gd name="T2" fmla="*/ 0 w 43"/>
                <a:gd name="T3" fmla="*/ 43 h 43"/>
                <a:gd name="T4" fmla="*/ 0 w 43"/>
                <a:gd name="T5" fmla="*/ 0 h 43"/>
                <a:gd name="T6" fmla="*/ 43 w 43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2"/>
                  </a:moveTo>
                  <a:lnTo>
                    <a:pt x="0" y="43"/>
                  </a:lnTo>
                  <a:lnTo>
                    <a:pt x="0" y="0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4" name="Freeform 688"/>
            <p:cNvSpPr>
              <a:spLocks/>
            </p:cNvSpPr>
            <p:nvPr/>
          </p:nvSpPr>
          <p:spPr bwMode="auto">
            <a:xfrm>
              <a:off x="3776850" y="5246085"/>
              <a:ext cx="73815" cy="66121"/>
            </a:xfrm>
            <a:custGeom>
              <a:avLst/>
              <a:gdLst>
                <a:gd name="T0" fmla="*/ 0 w 48"/>
                <a:gd name="T1" fmla="*/ 22 h 43"/>
                <a:gd name="T2" fmla="*/ 48 w 48"/>
                <a:gd name="T3" fmla="*/ 43 h 43"/>
                <a:gd name="T4" fmla="*/ 48 w 48"/>
                <a:gd name="T5" fmla="*/ 0 h 43"/>
                <a:gd name="T6" fmla="*/ 0 w 48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0" y="22"/>
                  </a:moveTo>
                  <a:lnTo>
                    <a:pt x="48" y="43"/>
                  </a:lnTo>
                  <a:lnTo>
                    <a:pt x="48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85" name="Rectangle 689"/>
            <p:cNvSpPr>
              <a:spLocks noChangeArrowheads="1"/>
            </p:cNvSpPr>
            <p:nvPr/>
          </p:nvSpPr>
          <p:spPr bwMode="auto">
            <a:xfrm>
              <a:off x="3904887" y="5850399"/>
              <a:ext cx="1328890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Network Coprocessor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286" name="Rectangle 690"/>
            <p:cNvSpPr>
              <a:spLocks noChangeArrowheads="1"/>
            </p:cNvSpPr>
            <p:nvPr/>
          </p:nvSpPr>
          <p:spPr bwMode="auto">
            <a:xfrm>
              <a:off x="4033664" y="4949310"/>
              <a:ext cx="247587" cy="6366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87" name="Rectangle 691"/>
            <p:cNvSpPr>
              <a:spLocks noChangeArrowheads="1"/>
            </p:cNvSpPr>
            <p:nvPr/>
          </p:nvSpPr>
          <p:spPr bwMode="auto">
            <a:xfrm>
              <a:off x="4033664" y="4949310"/>
              <a:ext cx="247587" cy="636605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88" name="Rectangle 695"/>
            <p:cNvSpPr>
              <a:spLocks noChangeArrowheads="1"/>
            </p:cNvSpPr>
            <p:nvPr/>
          </p:nvSpPr>
          <p:spPr bwMode="auto">
            <a:xfrm rot="16200000">
              <a:off x="4168958" y="5060687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89" name="Rectangle 698"/>
            <p:cNvSpPr>
              <a:spLocks noChangeArrowheads="1"/>
            </p:cNvSpPr>
            <p:nvPr/>
          </p:nvSpPr>
          <p:spPr bwMode="auto">
            <a:xfrm>
              <a:off x="3444684" y="4817069"/>
              <a:ext cx="322939" cy="644294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0" name="Rectangle 710"/>
            <p:cNvSpPr>
              <a:spLocks noChangeArrowheads="1"/>
            </p:cNvSpPr>
            <p:nvPr/>
          </p:nvSpPr>
          <p:spPr bwMode="auto">
            <a:xfrm rot="16200000">
              <a:off x="3689163" y="4928445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1" name="Rectangle 713"/>
            <p:cNvSpPr>
              <a:spLocks noChangeArrowheads="1"/>
            </p:cNvSpPr>
            <p:nvPr/>
          </p:nvSpPr>
          <p:spPr bwMode="auto">
            <a:xfrm>
              <a:off x="3453911" y="5635122"/>
              <a:ext cx="313712" cy="330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2" name="Rectangle 714"/>
            <p:cNvSpPr>
              <a:spLocks noChangeArrowheads="1"/>
            </p:cNvSpPr>
            <p:nvPr/>
          </p:nvSpPr>
          <p:spPr bwMode="auto">
            <a:xfrm>
              <a:off x="3453911" y="5635122"/>
              <a:ext cx="313712" cy="33060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3" name="Rectangle 717"/>
            <p:cNvSpPr>
              <a:spLocks noChangeArrowheads="1"/>
            </p:cNvSpPr>
            <p:nvPr/>
          </p:nvSpPr>
          <p:spPr bwMode="auto">
            <a:xfrm rot="16200000">
              <a:off x="3569213" y="5581964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4" name="Rectangle 721"/>
            <p:cNvSpPr>
              <a:spLocks noChangeArrowheads="1"/>
            </p:cNvSpPr>
            <p:nvPr/>
          </p:nvSpPr>
          <p:spPr bwMode="auto">
            <a:xfrm rot="16200000">
              <a:off x="3667666" y="5642801"/>
              <a:ext cx="0" cy="26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5" name="Line 722"/>
            <p:cNvSpPr>
              <a:spLocks noChangeShapeType="1"/>
            </p:cNvSpPr>
            <p:nvPr/>
          </p:nvSpPr>
          <p:spPr bwMode="auto">
            <a:xfrm>
              <a:off x="3603078" y="5470589"/>
              <a:ext cx="1538" cy="1476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96" name="Freeform 723"/>
            <p:cNvSpPr>
              <a:spLocks/>
            </p:cNvSpPr>
            <p:nvPr/>
          </p:nvSpPr>
          <p:spPr bwMode="auto">
            <a:xfrm>
              <a:off x="3569246" y="5470589"/>
              <a:ext cx="58437" cy="56895"/>
            </a:xfrm>
            <a:custGeom>
              <a:avLst/>
              <a:gdLst>
                <a:gd name="T0" fmla="*/ 38 w 38"/>
                <a:gd name="T1" fmla="*/ 37 h 37"/>
                <a:gd name="T2" fmla="*/ 22 w 38"/>
                <a:gd name="T3" fmla="*/ 0 h 37"/>
                <a:gd name="T4" fmla="*/ 0 w 38"/>
                <a:gd name="T5" fmla="*/ 37 h 37"/>
                <a:gd name="T6" fmla="*/ 38 w 38"/>
                <a:gd name="T7" fmla="*/ 37 h 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37"/>
                <a:gd name="T14" fmla="*/ 38 w 38"/>
                <a:gd name="T15" fmla="*/ 37 h 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37">
                  <a:moveTo>
                    <a:pt x="38" y="37"/>
                  </a:moveTo>
                  <a:lnTo>
                    <a:pt x="22" y="0"/>
                  </a:lnTo>
                  <a:lnTo>
                    <a:pt x="0" y="37"/>
                  </a:lnTo>
                  <a:lnTo>
                    <a:pt x="38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97" name="Freeform 724"/>
            <p:cNvSpPr>
              <a:spLocks/>
            </p:cNvSpPr>
            <p:nvPr/>
          </p:nvSpPr>
          <p:spPr bwMode="auto">
            <a:xfrm>
              <a:off x="3569246" y="5569001"/>
              <a:ext cx="58437" cy="49206"/>
            </a:xfrm>
            <a:custGeom>
              <a:avLst/>
              <a:gdLst>
                <a:gd name="T0" fmla="*/ 38 w 38"/>
                <a:gd name="T1" fmla="*/ 0 h 32"/>
                <a:gd name="T2" fmla="*/ 22 w 38"/>
                <a:gd name="T3" fmla="*/ 32 h 32"/>
                <a:gd name="T4" fmla="*/ 0 w 38"/>
                <a:gd name="T5" fmla="*/ 0 h 32"/>
                <a:gd name="T6" fmla="*/ 38 w 38"/>
                <a:gd name="T7" fmla="*/ 0 h 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"/>
                <a:gd name="T13" fmla="*/ 0 h 32"/>
                <a:gd name="T14" fmla="*/ 38 w 38"/>
                <a:gd name="T15" fmla="*/ 32 h 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" h="32">
                  <a:moveTo>
                    <a:pt x="38" y="0"/>
                  </a:moveTo>
                  <a:lnTo>
                    <a:pt x="22" y="32"/>
                  </a:lnTo>
                  <a:lnTo>
                    <a:pt x="0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98" name="Rectangle 725"/>
            <p:cNvSpPr>
              <a:spLocks noChangeArrowheads="1"/>
            </p:cNvSpPr>
            <p:nvPr/>
          </p:nvSpPr>
          <p:spPr bwMode="auto">
            <a:xfrm>
              <a:off x="4579584" y="5304518"/>
              <a:ext cx="645878" cy="306001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299" name="Line 728"/>
            <p:cNvSpPr>
              <a:spLocks noChangeShapeType="1"/>
            </p:cNvSpPr>
            <p:nvPr/>
          </p:nvSpPr>
          <p:spPr bwMode="auto">
            <a:xfrm flipH="1">
              <a:off x="4298166" y="5453674"/>
              <a:ext cx="264503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0" name="Freeform 729"/>
            <p:cNvSpPr>
              <a:spLocks/>
            </p:cNvSpPr>
            <p:nvPr/>
          </p:nvSpPr>
          <p:spPr bwMode="auto">
            <a:xfrm>
              <a:off x="4496543" y="5419845"/>
              <a:ext cx="66126" cy="66121"/>
            </a:xfrm>
            <a:custGeom>
              <a:avLst/>
              <a:gdLst>
                <a:gd name="T0" fmla="*/ 43 w 43"/>
                <a:gd name="T1" fmla="*/ 22 h 43"/>
                <a:gd name="T2" fmla="*/ 0 w 43"/>
                <a:gd name="T3" fmla="*/ 43 h 43"/>
                <a:gd name="T4" fmla="*/ 0 w 43"/>
                <a:gd name="T5" fmla="*/ 0 h 43"/>
                <a:gd name="T6" fmla="*/ 43 w 43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2"/>
                  </a:moveTo>
                  <a:lnTo>
                    <a:pt x="0" y="43"/>
                  </a:lnTo>
                  <a:lnTo>
                    <a:pt x="0" y="0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1" name="Freeform 730"/>
            <p:cNvSpPr>
              <a:spLocks/>
            </p:cNvSpPr>
            <p:nvPr/>
          </p:nvSpPr>
          <p:spPr bwMode="auto">
            <a:xfrm>
              <a:off x="4298166" y="5419845"/>
              <a:ext cx="66126" cy="66121"/>
            </a:xfrm>
            <a:custGeom>
              <a:avLst/>
              <a:gdLst>
                <a:gd name="T0" fmla="*/ 0 w 43"/>
                <a:gd name="T1" fmla="*/ 22 h 43"/>
                <a:gd name="T2" fmla="*/ 43 w 43"/>
                <a:gd name="T3" fmla="*/ 43 h 43"/>
                <a:gd name="T4" fmla="*/ 43 w 43"/>
                <a:gd name="T5" fmla="*/ 0 h 43"/>
                <a:gd name="T6" fmla="*/ 0 w 43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0" y="22"/>
                  </a:moveTo>
                  <a:lnTo>
                    <a:pt x="43" y="43"/>
                  </a:lnTo>
                  <a:lnTo>
                    <a:pt x="4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2" name="Line 731"/>
            <p:cNvSpPr>
              <a:spLocks noChangeShapeType="1"/>
            </p:cNvSpPr>
            <p:nvPr/>
          </p:nvSpPr>
          <p:spPr bwMode="auto">
            <a:xfrm flipH="1">
              <a:off x="4298166" y="5098467"/>
              <a:ext cx="273729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3" name="Freeform 732"/>
            <p:cNvSpPr>
              <a:spLocks/>
            </p:cNvSpPr>
            <p:nvPr/>
          </p:nvSpPr>
          <p:spPr bwMode="auto">
            <a:xfrm>
              <a:off x="4496543" y="5064637"/>
              <a:ext cx="75352" cy="66121"/>
            </a:xfrm>
            <a:custGeom>
              <a:avLst/>
              <a:gdLst>
                <a:gd name="T0" fmla="*/ 49 w 49"/>
                <a:gd name="T1" fmla="*/ 22 h 43"/>
                <a:gd name="T2" fmla="*/ 0 w 49"/>
                <a:gd name="T3" fmla="*/ 43 h 43"/>
                <a:gd name="T4" fmla="*/ 0 w 49"/>
                <a:gd name="T5" fmla="*/ 0 h 43"/>
                <a:gd name="T6" fmla="*/ 49 w 49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43"/>
                <a:gd name="T14" fmla="*/ 49 w 4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43">
                  <a:moveTo>
                    <a:pt x="49" y="22"/>
                  </a:moveTo>
                  <a:lnTo>
                    <a:pt x="0" y="43"/>
                  </a:lnTo>
                  <a:lnTo>
                    <a:pt x="0" y="0"/>
                  </a:lnTo>
                  <a:lnTo>
                    <a:pt x="49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4" name="Freeform 733"/>
            <p:cNvSpPr>
              <a:spLocks/>
            </p:cNvSpPr>
            <p:nvPr/>
          </p:nvSpPr>
          <p:spPr bwMode="auto">
            <a:xfrm>
              <a:off x="4298166" y="5064637"/>
              <a:ext cx="66126" cy="66121"/>
            </a:xfrm>
            <a:custGeom>
              <a:avLst/>
              <a:gdLst>
                <a:gd name="T0" fmla="*/ 0 w 43"/>
                <a:gd name="T1" fmla="*/ 22 h 43"/>
                <a:gd name="T2" fmla="*/ 43 w 43"/>
                <a:gd name="T3" fmla="*/ 43 h 43"/>
                <a:gd name="T4" fmla="*/ 43 w 43"/>
                <a:gd name="T5" fmla="*/ 0 h 43"/>
                <a:gd name="T6" fmla="*/ 0 w 43"/>
                <a:gd name="T7" fmla="*/ 22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0" y="22"/>
                  </a:moveTo>
                  <a:lnTo>
                    <a:pt x="43" y="43"/>
                  </a:lnTo>
                  <a:lnTo>
                    <a:pt x="4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5" name="Freeform 736"/>
            <p:cNvSpPr>
              <a:spLocks/>
            </p:cNvSpPr>
            <p:nvPr/>
          </p:nvSpPr>
          <p:spPr bwMode="auto">
            <a:xfrm>
              <a:off x="3588614" y="4625465"/>
              <a:ext cx="66126" cy="66121"/>
            </a:xfrm>
            <a:custGeom>
              <a:avLst/>
              <a:gdLst>
                <a:gd name="T0" fmla="*/ 21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1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1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6" name="Line 737"/>
            <p:cNvSpPr>
              <a:spLocks noChangeShapeType="1"/>
            </p:cNvSpPr>
            <p:nvPr/>
          </p:nvSpPr>
          <p:spPr bwMode="auto">
            <a:xfrm flipV="1">
              <a:off x="3610767" y="5982641"/>
              <a:ext cx="1538" cy="3721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7" name="Freeform 738"/>
            <p:cNvSpPr>
              <a:spLocks/>
            </p:cNvSpPr>
            <p:nvPr/>
          </p:nvSpPr>
          <p:spPr bwMode="auto">
            <a:xfrm>
              <a:off x="3576935" y="6288642"/>
              <a:ext cx="67663" cy="66121"/>
            </a:xfrm>
            <a:custGeom>
              <a:avLst/>
              <a:gdLst>
                <a:gd name="T0" fmla="*/ 22 w 44"/>
                <a:gd name="T1" fmla="*/ 43 h 43"/>
                <a:gd name="T2" fmla="*/ 0 w 44"/>
                <a:gd name="T3" fmla="*/ 0 h 43"/>
                <a:gd name="T4" fmla="*/ 44 w 44"/>
                <a:gd name="T5" fmla="*/ 0 h 43"/>
                <a:gd name="T6" fmla="*/ 22 w 44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3"/>
                <a:gd name="T14" fmla="*/ 44 w 44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3">
                  <a:moveTo>
                    <a:pt x="22" y="43"/>
                  </a:moveTo>
                  <a:lnTo>
                    <a:pt x="0" y="0"/>
                  </a:lnTo>
                  <a:lnTo>
                    <a:pt x="44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8" name="Freeform 739"/>
            <p:cNvSpPr>
              <a:spLocks/>
            </p:cNvSpPr>
            <p:nvPr/>
          </p:nvSpPr>
          <p:spPr bwMode="auto">
            <a:xfrm>
              <a:off x="3576935" y="5982641"/>
              <a:ext cx="67663" cy="73809"/>
            </a:xfrm>
            <a:custGeom>
              <a:avLst/>
              <a:gdLst>
                <a:gd name="T0" fmla="*/ 22 w 44"/>
                <a:gd name="T1" fmla="*/ 0 h 48"/>
                <a:gd name="T2" fmla="*/ 0 w 44"/>
                <a:gd name="T3" fmla="*/ 48 h 48"/>
                <a:gd name="T4" fmla="*/ 44 w 44"/>
                <a:gd name="T5" fmla="*/ 48 h 48"/>
                <a:gd name="T6" fmla="*/ 22 w 44"/>
                <a:gd name="T7" fmla="*/ 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8"/>
                <a:gd name="T14" fmla="*/ 44 w 44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8">
                  <a:moveTo>
                    <a:pt x="22" y="0"/>
                  </a:moveTo>
                  <a:lnTo>
                    <a:pt x="0" y="48"/>
                  </a:lnTo>
                  <a:lnTo>
                    <a:pt x="44" y="4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09" name="Rectangle 740"/>
            <p:cNvSpPr>
              <a:spLocks noChangeArrowheads="1"/>
            </p:cNvSpPr>
            <p:nvPr/>
          </p:nvSpPr>
          <p:spPr bwMode="auto">
            <a:xfrm>
              <a:off x="4579584" y="4941622"/>
              <a:ext cx="645878" cy="304463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10" name="Rectangle 754"/>
            <p:cNvSpPr>
              <a:spLocks noChangeArrowheads="1"/>
            </p:cNvSpPr>
            <p:nvPr/>
          </p:nvSpPr>
          <p:spPr bwMode="auto">
            <a:xfrm>
              <a:off x="1044170" y="3436219"/>
              <a:ext cx="0" cy="267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11" name="Freeform 756"/>
            <p:cNvSpPr>
              <a:spLocks/>
            </p:cNvSpPr>
            <p:nvPr/>
          </p:nvSpPr>
          <p:spPr bwMode="auto">
            <a:xfrm>
              <a:off x="4182831" y="3353184"/>
              <a:ext cx="107646" cy="115327"/>
            </a:xfrm>
            <a:custGeom>
              <a:avLst/>
              <a:gdLst>
                <a:gd name="T0" fmla="*/ 0 w 70"/>
                <a:gd name="T1" fmla="*/ 75 h 75"/>
                <a:gd name="T2" fmla="*/ 70 w 70"/>
                <a:gd name="T3" fmla="*/ 38 h 75"/>
                <a:gd name="T4" fmla="*/ 0 w 70"/>
                <a:gd name="T5" fmla="*/ 0 h 75"/>
                <a:gd name="T6" fmla="*/ 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0" y="75"/>
                  </a:moveTo>
                  <a:lnTo>
                    <a:pt x="70" y="38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2" name="Freeform 757"/>
            <p:cNvSpPr>
              <a:spLocks/>
            </p:cNvSpPr>
            <p:nvPr/>
          </p:nvSpPr>
          <p:spPr bwMode="auto">
            <a:xfrm>
              <a:off x="4190520" y="3394701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6 h 16"/>
                <a:gd name="T4" fmla="*/ 5 w 5"/>
                <a:gd name="T5" fmla="*/ 16 h 16"/>
                <a:gd name="T6" fmla="*/ 5 w 5"/>
                <a:gd name="T7" fmla="*/ 11 h 16"/>
                <a:gd name="T8" fmla="*/ 5 w 5"/>
                <a:gd name="T9" fmla="*/ 11 h 16"/>
                <a:gd name="T10" fmla="*/ 5 w 5"/>
                <a:gd name="T11" fmla="*/ 5 h 16"/>
                <a:gd name="T12" fmla="*/ 5 w 5"/>
                <a:gd name="T13" fmla="*/ 5 h 16"/>
                <a:gd name="T14" fmla="*/ 5 w 5"/>
                <a:gd name="T15" fmla="*/ 5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6"/>
                  </a:lnTo>
                  <a:lnTo>
                    <a:pt x="5" y="11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3" name="Rectangle 758"/>
            <p:cNvSpPr>
              <a:spLocks noChangeArrowheads="1"/>
            </p:cNvSpPr>
            <p:nvPr/>
          </p:nvSpPr>
          <p:spPr bwMode="auto">
            <a:xfrm>
              <a:off x="3950622" y="3394701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14" name="Freeform 759"/>
            <p:cNvSpPr>
              <a:spLocks/>
            </p:cNvSpPr>
            <p:nvPr/>
          </p:nvSpPr>
          <p:spPr bwMode="auto">
            <a:xfrm>
              <a:off x="3850665" y="3353184"/>
              <a:ext cx="107646" cy="115327"/>
            </a:xfrm>
            <a:custGeom>
              <a:avLst/>
              <a:gdLst>
                <a:gd name="T0" fmla="*/ 70 w 70"/>
                <a:gd name="T1" fmla="*/ 75 h 75"/>
                <a:gd name="T2" fmla="*/ 0 w 70"/>
                <a:gd name="T3" fmla="*/ 38 h 75"/>
                <a:gd name="T4" fmla="*/ 70 w 70"/>
                <a:gd name="T5" fmla="*/ 0 h 75"/>
                <a:gd name="T6" fmla="*/ 7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70" y="75"/>
                  </a:moveTo>
                  <a:lnTo>
                    <a:pt x="0" y="38"/>
                  </a:lnTo>
                  <a:lnTo>
                    <a:pt x="70" y="0"/>
                  </a:lnTo>
                  <a:lnTo>
                    <a:pt x="7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5" name="Freeform 760"/>
            <p:cNvSpPr>
              <a:spLocks/>
            </p:cNvSpPr>
            <p:nvPr/>
          </p:nvSpPr>
          <p:spPr bwMode="auto">
            <a:xfrm>
              <a:off x="3933706" y="3394701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5 h 16"/>
                <a:gd name="T4" fmla="*/ 5 w 11"/>
                <a:gd name="T5" fmla="*/ 5 h 16"/>
                <a:gd name="T6" fmla="*/ 5 w 11"/>
                <a:gd name="T7" fmla="*/ 5 h 16"/>
                <a:gd name="T8" fmla="*/ 0 w 11"/>
                <a:gd name="T9" fmla="*/ 11 h 16"/>
                <a:gd name="T10" fmla="*/ 5 w 11"/>
                <a:gd name="T11" fmla="*/ 11 h 16"/>
                <a:gd name="T12" fmla="*/ 5 w 11"/>
                <a:gd name="T13" fmla="*/ 16 h 16"/>
                <a:gd name="T14" fmla="*/ 5 w 11"/>
                <a:gd name="T15" fmla="*/ 16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6" name="Freeform 761"/>
            <p:cNvSpPr>
              <a:spLocks/>
            </p:cNvSpPr>
            <p:nvPr/>
          </p:nvSpPr>
          <p:spPr bwMode="auto">
            <a:xfrm>
              <a:off x="3776850" y="4105116"/>
              <a:ext cx="107646" cy="116865"/>
            </a:xfrm>
            <a:custGeom>
              <a:avLst/>
              <a:gdLst>
                <a:gd name="T0" fmla="*/ 0 w 70"/>
                <a:gd name="T1" fmla="*/ 76 h 76"/>
                <a:gd name="T2" fmla="*/ 70 w 70"/>
                <a:gd name="T3" fmla="*/ 38 h 76"/>
                <a:gd name="T4" fmla="*/ 0 w 70"/>
                <a:gd name="T5" fmla="*/ 0 h 76"/>
                <a:gd name="T6" fmla="*/ 0 w 70"/>
                <a:gd name="T7" fmla="*/ 76 h 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6"/>
                <a:gd name="T14" fmla="*/ 70 w 70"/>
                <a:gd name="T15" fmla="*/ 76 h 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6">
                  <a:moveTo>
                    <a:pt x="0" y="76"/>
                  </a:moveTo>
                  <a:lnTo>
                    <a:pt x="70" y="38"/>
                  </a:lnTo>
                  <a:lnTo>
                    <a:pt x="0" y="0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7" name="Freeform 762"/>
            <p:cNvSpPr>
              <a:spLocks/>
            </p:cNvSpPr>
            <p:nvPr/>
          </p:nvSpPr>
          <p:spPr bwMode="auto">
            <a:xfrm>
              <a:off x="3784539" y="4155860"/>
              <a:ext cx="16916" cy="15377"/>
            </a:xfrm>
            <a:custGeom>
              <a:avLst/>
              <a:gdLst>
                <a:gd name="T0" fmla="*/ 0 w 11"/>
                <a:gd name="T1" fmla="*/ 10 h 10"/>
                <a:gd name="T2" fmla="*/ 5 w 11"/>
                <a:gd name="T3" fmla="*/ 10 h 10"/>
                <a:gd name="T4" fmla="*/ 5 w 11"/>
                <a:gd name="T5" fmla="*/ 10 h 10"/>
                <a:gd name="T6" fmla="*/ 5 w 11"/>
                <a:gd name="T7" fmla="*/ 5 h 10"/>
                <a:gd name="T8" fmla="*/ 11 w 11"/>
                <a:gd name="T9" fmla="*/ 5 h 10"/>
                <a:gd name="T10" fmla="*/ 5 w 11"/>
                <a:gd name="T11" fmla="*/ 0 h 10"/>
                <a:gd name="T12" fmla="*/ 5 w 11"/>
                <a:gd name="T13" fmla="*/ 0 h 10"/>
                <a:gd name="T14" fmla="*/ 5 w 11"/>
                <a:gd name="T15" fmla="*/ 0 h 10"/>
                <a:gd name="T16" fmla="*/ 0 w 11"/>
                <a:gd name="T17" fmla="*/ 0 h 10"/>
                <a:gd name="T18" fmla="*/ 0 w 11"/>
                <a:gd name="T19" fmla="*/ 10 h 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0"/>
                <a:gd name="T32" fmla="*/ 11 w 11"/>
                <a:gd name="T33" fmla="*/ 10 h 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11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18" name="Rectangle 763"/>
            <p:cNvSpPr>
              <a:spLocks noChangeArrowheads="1"/>
            </p:cNvSpPr>
            <p:nvPr/>
          </p:nvSpPr>
          <p:spPr bwMode="auto">
            <a:xfrm>
              <a:off x="3618223" y="4155860"/>
              <a:ext cx="182880" cy="15377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19" name="Freeform 765"/>
            <p:cNvSpPr>
              <a:spLocks/>
            </p:cNvSpPr>
            <p:nvPr/>
          </p:nvSpPr>
          <p:spPr bwMode="auto">
            <a:xfrm>
              <a:off x="3574074" y="3906753"/>
              <a:ext cx="115335" cy="107639"/>
            </a:xfrm>
            <a:custGeom>
              <a:avLst/>
              <a:gdLst>
                <a:gd name="T0" fmla="*/ 75 w 75"/>
                <a:gd name="T1" fmla="*/ 70 h 70"/>
                <a:gd name="T2" fmla="*/ 38 w 75"/>
                <a:gd name="T3" fmla="*/ 0 h 70"/>
                <a:gd name="T4" fmla="*/ 0 w 75"/>
                <a:gd name="T5" fmla="*/ 70 h 70"/>
                <a:gd name="T6" fmla="*/ 75 w 75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70"/>
                  </a:moveTo>
                  <a:lnTo>
                    <a:pt x="38" y="0"/>
                  </a:lnTo>
                  <a:lnTo>
                    <a:pt x="0" y="7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0" name="Rectangle 767"/>
            <p:cNvSpPr>
              <a:spLocks noChangeArrowheads="1"/>
            </p:cNvSpPr>
            <p:nvPr/>
          </p:nvSpPr>
          <p:spPr bwMode="auto">
            <a:xfrm>
              <a:off x="3615595" y="3999015"/>
              <a:ext cx="24605" cy="16453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21" name="Line 769"/>
            <p:cNvSpPr>
              <a:spLocks noChangeShapeType="1"/>
            </p:cNvSpPr>
            <p:nvPr/>
          </p:nvSpPr>
          <p:spPr bwMode="auto">
            <a:xfrm>
              <a:off x="4662626" y="3543858"/>
              <a:ext cx="1538" cy="4213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2" name="Freeform 770"/>
            <p:cNvSpPr>
              <a:spLocks/>
            </p:cNvSpPr>
            <p:nvPr/>
          </p:nvSpPr>
          <p:spPr bwMode="auto">
            <a:xfrm>
              <a:off x="4628794" y="3543858"/>
              <a:ext cx="66126" cy="66121"/>
            </a:xfrm>
            <a:custGeom>
              <a:avLst/>
              <a:gdLst>
                <a:gd name="T0" fmla="*/ 22 w 43"/>
                <a:gd name="T1" fmla="*/ 0 h 43"/>
                <a:gd name="T2" fmla="*/ 43 w 43"/>
                <a:gd name="T3" fmla="*/ 43 h 43"/>
                <a:gd name="T4" fmla="*/ 0 w 43"/>
                <a:gd name="T5" fmla="*/ 43 h 43"/>
                <a:gd name="T6" fmla="*/ 22 w 43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0"/>
                  </a:moveTo>
                  <a:lnTo>
                    <a:pt x="43" y="43"/>
                  </a:lnTo>
                  <a:lnTo>
                    <a:pt x="0" y="4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3" name="Freeform 771"/>
            <p:cNvSpPr>
              <a:spLocks/>
            </p:cNvSpPr>
            <p:nvPr/>
          </p:nvSpPr>
          <p:spPr bwMode="auto">
            <a:xfrm>
              <a:off x="4628794" y="3899065"/>
              <a:ext cx="66126" cy="66121"/>
            </a:xfrm>
            <a:custGeom>
              <a:avLst/>
              <a:gdLst>
                <a:gd name="T0" fmla="*/ 22 w 43"/>
                <a:gd name="T1" fmla="*/ 43 h 43"/>
                <a:gd name="T2" fmla="*/ 43 w 43"/>
                <a:gd name="T3" fmla="*/ 0 h 43"/>
                <a:gd name="T4" fmla="*/ 0 w 43"/>
                <a:gd name="T5" fmla="*/ 0 h 43"/>
                <a:gd name="T6" fmla="*/ 22 w 4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22" y="43"/>
                  </a:moveTo>
                  <a:lnTo>
                    <a:pt x="43" y="0"/>
                  </a:lnTo>
                  <a:lnTo>
                    <a:pt x="0" y="0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4" name="Rectangle 802"/>
            <p:cNvSpPr>
              <a:spLocks noChangeArrowheads="1"/>
            </p:cNvSpPr>
            <p:nvPr/>
          </p:nvSpPr>
          <p:spPr bwMode="auto">
            <a:xfrm>
              <a:off x="4298166" y="1245004"/>
              <a:ext cx="653567" cy="232192"/>
            </a:xfrm>
            <a:prstGeom prst="rect">
              <a:avLst/>
            </a:prstGeom>
            <a:solidFill>
              <a:srgbClr val="DDDDDC"/>
            </a:solidFill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25" name="Freeform 803"/>
            <p:cNvSpPr>
              <a:spLocks/>
            </p:cNvSpPr>
            <p:nvPr/>
          </p:nvSpPr>
          <p:spPr bwMode="auto">
            <a:xfrm>
              <a:off x="4182831" y="1303437"/>
              <a:ext cx="107646" cy="107639"/>
            </a:xfrm>
            <a:custGeom>
              <a:avLst/>
              <a:gdLst>
                <a:gd name="T0" fmla="*/ 0 w 70"/>
                <a:gd name="T1" fmla="*/ 70 h 70"/>
                <a:gd name="T2" fmla="*/ 70 w 70"/>
                <a:gd name="T3" fmla="*/ 37 h 70"/>
                <a:gd name="T4" fmla="*/ 0 w 70"/>
                <a:gd name="T5" fmla="*/ 0 h 70"/>
                <a:gd name="T6" fmla="*/ 0 w 7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0" y="70"/>
                  </a:moveTo>
                  <a:lnTo>
                    <a:pt x="70" y="37"/>
                  </a:lnTo>
                  <a:lnTo>
                    <a:pt x="0" y="0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6" name="Freeform 804"/>
            <p:cNvSpPr>
              <a:spLocks/>
            </p:cNvSpPr>
            <p:nvPr/>
          </p:nvSpPr>
          <p:spPr bwMode="auto">
            <a:xfrm>
              <a:off x="4190520" y="1344955"/>
              <a:ext cx="7689" cy="24603"/>
            </a:xfrm>
            <a:custGeom>
              <a:avLst/>
              <a:gdLst>
                <a:gd name="T0" fmla="*/ 0 w 5"/>
                <a:gd name="T1" fmla="*/ 16 h 16"/>
                <a:gd name="T2" fmla="*/ 5 w 5"/>
                <a:gd name="T3" fmla="*/ 16 h 16"/>
                <a:gd name="T4" fmla="*/ 5 w 5"/>
                <a:gd name="T5" fmla="*/ 10 h 16"/>
                <a:gd name="T6" fmla="*/ 5 w 5"/>
                <a:gd name="T7" fmla="*/ 10 h 16"/>
                <a:gd name="T8" fmla="*/ 5 w 5"/>
                <a:gd name="T9" fmla="*/ 10 h 16"/>
                <a:gd name="T10" fmla="*/ 5 w 5"/>
                <a:gd name="T11" fmla="*/ 5 h 16"/>
                <a:gd name="T12" fmla="*/ 5 w 5"/>
                <a:gd name="T13" fmla="*/ 5 h 16"/>
                <a:gd name="T14" fmla="*/ 5 w 5"/>
                <a:gd name="T15" fmla="*/ 0 h 16"/>
                <a:gd name="T16" fmla="*/ 0 w 5"/>
                <a:gd name="T17" fmla="*/ 0 h 16"/>
                <a:gd name="T18" fmla="*/ 0 w 5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6"/>
                <a:gd name="T32" fmla="*/ 5 w 5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6">
                  <a:moveTo>
                    <a:pt x="0" y="16"/>
                  </a:move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7" name="Rectangle 805"/>
            <p:cNvSpPr>
              <a:spLocks noChangeArrowheads="1"/>
            </p:cNvSpPr>
            <p:nvPr/>
          </p:nvSpPr>
          <p:spPr bwMode="auto">
            <a:xfrm>
              <a:off x="3950622" y="1344955"/>
              <a:ext cx="239898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28" name="Freeform 806"/>
            <p:cNvSpPr>
              <a:spLocks/>
            </p:cNvSpPr>
            <p:nvPr/>
          </p:nvSpPr>
          <p:spPr bwMode="auto">
            <a:xfrm>
              <a:off x="3850665" y="1303437"/>
              <a:ext cx="107646" cy="107639"/>
            </a:xfrm>
            <a:custGeom>
              <a:avLst/>
              <a:gdLst>
                <a:gd name="T0" fmla="*/ 70 w 70"/>
                <a:gd name="T1" fmla="*/ 70 h 70"/>
                <a:gd name="T2" fmla="*/ 0 w 70"/>
                <a:gd name="T3" fmla="*/ 37 h 70"/>
                <a:gd name="T4" fmla="*/ 70 w 70"/>
                <a:gd name="T5" fmla="*/ 0 h 70"/>
                <a:gd name="T6" fmla="*/ 70 w 70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0"/>
                <a:gd name="T14" fmla="*/ 70 w 70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0">
                  <a:moveTo>
                    <a:pt x="70" y="70"/>
                  </a:moveTo>
                  <a:lnTo>
                    <a:pt x="0" y="37"/>
                  </a:lnTo>
                  <a:lnTo>
                    <a:pt x="70" y="0"/>
                  </a:lnTo>
                  <a:lnTo>
                    <a:pt x="7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29" name="Freeform 807"/>
            <p:cNvSpPr>
              <a:spLocks/>
            </p:cNvSpPr>
            <p:nvPr/>
          </p:nvSpPr>
          <p:spPr bwMode="auto">
            <a:xfrm>
              <a:off x="3933706" y="1344955"/>
              <a:ext cx="16916" cy="24603"/>
            </a:xfrm>
            <a:custGeom>
              <a:avLst/>
              <a:gdLst>
                <a:gd name="T0" fmla="*/ 11 w 11"/>
                <a:gd name="T1" fmla="*/ 0 h 16"/>
                <a:gd name="T2" fmla="*/ 5 w 11"/>
                <a:gd name="T3" fmla="*/ 0 h 16"/>
                <a:gd name="T4" fmla="*/ 5 w 11"/>
                <a:gd name="T5" fmla="*/ 5 h 16"/>
                <a:gd name="T6" fmla="*/ 5 w 11"/>
                <a:gd name="T7" fmla="*/ 5 h 16"/>
                <a:gd name="T8" fmla="*/ 0 w 11"/>
                <a:gd name="T9" fmla="*/ 10 h 16"/>
                <a:gd name="T10" fmla="*/ 5 w 11"/>
                <a:gd name="T11" fmla="*/ 10 h 16"/>
                <a:gd name="T12" fmla="*/ 5 w 11"/>
                <a:gd name="T13" fmla="*/ 10 h 16"/>
                <a:gd name="T14" fmla="*/ 5 w 11"/>
                <a:gd name="T15" fmla="*/ 16 h 16"/>
                <a:gd name="T16" fmla="*/ 11 w 11"/>
                <a:gd name="T17" fmla="*/ 16 h 16"/>
                <a:gd name="T18" fmla="*/ 11 w 11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16"/>
                <a:gd name="T32" fmla="*/ 11 w 11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16">
                  <a:moveTo>
                    <a:pt x="11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1" y="16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0" name="Rectangle 808"/>
            <p:cNvSpPr>
              <a:spLocks noChangeArrowheads="1"/>
            </p:cNvSpPr>
            <p:nvPr/>
          </p:nvSpPr>
          <p:spPr bwMode="auto">
            <a:xfrm>
              <a:off x="149167" y="3693014"/>
              <a:ext cx="802734" cy="1983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31" name="Rectangle 809"/>
            <p:cNvSpPr>
              <a:spLocks noChangeArrowheads="1"/>
            </p:cNvSpPr>
            <p:nvPr/>
          </p:nvSpPr>
          <p:spPr bwMode="auto">
            <a:xfrm>
              <a:off x="226894" y="3717617"/>
              <a:ext cx="662794" cy="1829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HyperLink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32" name="Line 810"/>
            <p:cNvSpPr>
              <a:spLocks noChangeShapeType="1"/>
            </p:cNvSpPr>
            <p:nvPr/>
          </p:nvSpPr>
          <p:spPr bwMode="auto">
            <a:xfrm flipH="1">
              <a:off x="16916" y="3626893"/>
              <a:ext cx="173772" cy="164533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3" name="Line 811"/>
            <p:cNvSpPr>
              <a:spLocks noChangeShapeType="1"/>
            </p:cNvSpPr>
            <p:nvPr/>
          </p:nvSpPr>
          <p:spPr bwMode="auto">
            <a:xfrm flipH="1" flipV="1">
              <a:off x="9772" y="3791426"/>
              <a:ext cx="173772" cy="156845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4" name="Line 812"/>
            <p:cNvSpPr>
              <a:spLocks noChangeShapeType="1"/>
            </p:cNvSpPr>
            <p:nvPr/>
          </p:nvSpPr>
          <p:spPr bwMode="auto">
            <a:xfrm flipV="1">
              <a:off x="190688" y="3634582"/>
              <a:ext cx="1538" cy="58432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5" name="Line 813"/>
            <p:cNvSpPr>
              <a:spLocks noChangeShapeType="1"/>
            </p:cNvSpPr>
            <p:nvPr/>
          </p:nvSpPr>
          <p:spPr bwMode="auto">
            <a:xfrm flipV="1">
              <a:off x="190688" y="3891377"/>
              <a:ext cx="1538" cy="56895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6" name="Rectangle 814"/>
            <p:cNvSpPr>
              <a:spLocks noChangeArrowheads="1"/>
            </p:cNvSpPr>
            <p:nvPr/>
          </p:nvSpPr>
          <p:spPr bwMode="auto">
            <a:xfrm>
              <a:off x="871538" y="3700158"/>
              <a:ext cx="2962211" cy="201168"/>
            </a:xfrm>
            <a:prstGeom prst="rect">
              <a:avLst/>
            </a:prstGeom>
            <a:solidFill>
              <a:srgbClr val="C1C0B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37" name="Line 815"/>
            <p:cNvSpPr>
              <a:spLocks noChangeShapeType="1"/>
            </p:cNvSpPr>
            <p:nvPr/>
          </p:nvSpPr>
          <p:spPr bwMode="auto">
            <a:xfrm flipH="1">
              <a:off x="1607007" y="3693014"/>
              <a:ext cx="2037592" cy="1538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8" name="Rectangle 816"/>
            <p:cNvSpPr>
              <a:spLocks noChangeArrowheads="1"/>
            </p:cNvSpPr>
            <p:nvPr/>
          </p:nvSpPr>
          <p:spPr bwMode="auto">
            <a:xfrm>
              <a:off x="3644599" y="1286522"/>
              <a:ext cx="189150" cy="2414180"/>
            </a:xfrm>
            <a:prstGeom prst="rect">
              <a:avLst/>
            </a:prstGeom>
            <a:solidFill>
              <a:srgbClr val="C1C0B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39" name="Rectangle 817"/>
            <p:cNvSpPr>
              <a:spLocks noChangeArrowheads="1"/>
            </p:cNvSpPr>
            <p:nvPr/>
          </p:nvSpPr>
          <p:spPr bwMode="auto">
            <a:xfrm>
              <a:off x="3644599" y="1294211"/>
              <a:ext cx="189150" cy="2414180"/>
            </a:xfrm>
            <a:prstGeom prst="rect">
              <a:avLst/>
            </a:prstGeom>
            <a:solidFill>
              <a:srgbClr val="C1C0B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40" name="Line 818"/>
            <p:cNvSpPr>
              <a:spLocks noChangeShapeType="1"/>
            </p:cNvSpPr>
            <p:nvPr/>
          </p:nvSpPr>
          <p:spPr bwMode="auto">
            <a:xfrm>
              <a:off x="3833749" y="1294211"/>
              <a:ext cx="1538" cy="2597166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1" name="Line 819"/>
            <p:cNvSpPr>
              <a:spLocks noChangeShapeType="1"/>
            </p:cNvSpPr>
            <p:nvPr/>
          </p:nvSpPr>
          <p:spPr bwMode="auto">
            <a:xfrm>
              <a:off x="3635372" y="1294211"/>
              <a:ext cx="1538" cy="2398803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2" name="Line 820"/>
            <p:cNvSpPr>
              <a:spLocks noChangeShapeType="1"/>
            </p:cNvSpPr>
            <p:nvPr/>
          </p:nvSpPr>
          <p:spPr bwMode="auto">
            <a:xfrm>
              <a:off x="3644599" y="1286522"/>
              <a:ext cx="198377" cy="1538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3" name="Rectangle 822"/>
            <p:cNvSpPr>
              <a:spLocks noChangeArrowheads="1"/>
            </p:cNvSpPr>
            <p:nvPr/>
          </p:nvSpPr>
          <p:spPr bwMode="auto">
            <a:xfrm>
              <a:off x="1408630" y="1484885"/>
              <a:ext cx="189150" cy="2223506"/>
            </a:xfrm>
            <a:prstGeom prst="rect">
              <a:avLst/>
            </a:prstGeom>
            <a:solidFill>
              <a:srgbClr val="C1C0B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44" name="Line 823"/>
            <p:cNvSpPr>
              <a:spLocks noChangeShapeType="1"/>
            </p:cNvSpPr>
            <p:nvPr/>
          </p:nvSpPr>
          <p:spPr bwMode="auto">
            <a:xfrm>
              <a:off x="1597780" y="1484885"/>
              <a:ext cx="1538" cy="2208129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5" name="Line 824"/>
            <p:cNvSpPr>
              <a:spLocks noChangeShapeType="1"/>
            </p:cNvSpPr>
            <p:nvPr/>
          </p:nvSpPr>
          <p:spPr bwMode="auto">
            <a:xfrm>
              <a:off x="1399403" y="1484885"/>
              <a:ext cx="1538" cy="2208129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6" name="Freeform 794"/>
            <p:cNvSpPr>
              <a:spLocks/>
            </p:cNvSpPr>
            <p:nvPr/>
          </p:nvSpPr>
          <p:spPr bwMode="auto">
            <a:xfrm>
              <a:off x="2874158" y="1286522"/>
              <a:ext cx="56899" cy="24603"/>
            </a:xfrm>
            <a:custGeom>
              <a:avLst/>
              <a:gdLst>
                <a:gd name="T0" fmla="*/ 37 w 37"/>
                <a:gd name="T1" fmla="*/ 16 h 16"/>
                <a:gd name="T2" fmla="*/ 37 w 37"/>
                <a:gd name="T3" fmla="*/ 11 h 16"/>
                <a:gd name="T4" fmla="*/ 37 w 37"/>
                <a:gd name="T5" fmla="*/ 11 h 16"/>
                <a:gd name="T6" fmla="*/ 37 w 37"/>
                <a:gd name="T7" fmla="*/ 5 h 16"/>
                <a:gd name="T8" fmla="*/ 32 w 37"/>
                <a:gd name="T9" fmla="*/ 5 h 16"/>
                <a:gd name="T10" fmla="*/ 32 w 37"/>
                <a:gd name="T11" fmla="*/ 0 h 16"/>
                <a:gd name="T12" fmla="*/ 27 w 37"/>
                <a:gd name="T13" fmla="*/ 0 h 16"/>
                <a:gd name="T14" fmla="*/ 21 w 37"/>
                <a:gd name="T15" fmla="*/ 0 h 16"/>
                <a:gd name="T16" fmla="*/ 21 w 37"/>
                <a:gd name="T17" fmla="*/ 0 h 16"/>
                <a:gd name="T18" fmla="*/ 16 w 37"/>
                <a:gd name="T19" fmla="*/ 0 h 16"/>
                <a:gd name="T20" fmla="*/ 10 w 37"/>
                <a:gd name="T21" fmla="*/ 0 h 16"/>
                <a:gd name="T22" fmla="*/ 10 w 37"/>
                <a:gd name="T23" fmla="*/ 0 h 16"/>
                <a:gd name="T24" fmla="*/ 5 w 37"/>
                <a:gd name="T25" fmla="*/ 5 h 16"/>
                <a:gd name="T26" fmla="*/ 5 w 37"/>
                <a:gd name="T27" fmla="*/ 5 h 16"/>
                <a:gd name="T28" fmla="*/ 5 w 37"/>
                <a:gd name="T29" fmla="*/ 11 h 16"/>
                <a:gd name="T30" fmla="*/ 0 w 37"/>
                <a:gd name="T31" fmla="*/ 11 h 16"/>
                <a:gd name="T32" fmla="*/ 0 w 37"/>
                <a:gd name="T33" fmla="*/ 16 h 16"/>
                <a:gd name="T34" fmla="*/ 37 w 37"/>
                <a:gd name="T35" fmla="*/ 16 h 1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"/>
                <a:gd name="T55" fmla="*/ 0 h 16"/>
                <a:gd name="T56" fmla="*/ 37 w 37"/>
                <a:gd name="T57" fmla="*/ 16 h 1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" h="16">
                  <a:moveTo>
                    <a:pt x="37" y="16"/>
                  </a:moveTo>
                  <a:lnTo>
                    <a:pt x="37" y="11"/>
                  </a:lnTo>
                  <a:lnTo>
                    <a:pt x="37" y="5"/>
                  </a:lnTo>
                  <a:lnTo>
                    <a:pt x="32" y="5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10" y="0"/>
                  </a:lnTo>
                  <a:lnTo>
                    <a:pt x="5" y="5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37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7" name="Rectangle 795"/>
            <p:cNvSpPr>
              <a:spLocks noChangeArrowheads="1"/>
            </p:cNvSpPr>
            <p:nvPr/>
          </p:nvSpPr>
          <p:spPr bwMode="auto">
            <a:xfrm>
              <a:off x="2874158" y="1311125"/>
              <a:ext cx="56899" cy="339830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48" name="Freeform 796"/>
            <p:cNvSpPr>
              <a:spLocks/>
            </p:cNvSpPr>
            <p:nvPr/>
          </p:nvSpPr>
          <p:spPr bwMode="auto">
            <a:xfrm>
              <a:off x="2832638" y="1650956"/>
              <a:ext cx="139940" cy="139930"/>
            </a:xfrm>
            <a:custGeom>
              <a:avLst/>
              <a:gdLst>
                <a:gd name="T0" fmla="*/ 48 w 91"/>
                <a:gd name="T1" fmla="*/ 91 h 91"/>
                <a:gd name="T2" fmla="*/ 91 w 91"/>
                <a:gd name="T3" fmla="*/ 0 h 91"/>
                <a:gd name="T4" fmla="*/ 0 w 91"/>
                <a:gd name="T5" fmla="*/ 0 h 91"/>
                <a:gd name="T6" fmla="*/ 48 w 91"/>
                <a:gd name="T7" fmla="*/ 91 h 9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1"/>
                <a:gd name="T13" fmla="*/ 0 h 91"/>
                <a:gd name="T14" fmla="*/ 91 w 91"/>
                <a:gd name="T15" fmla="*/ 91 h 9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1" h="91">
                  <a:moveTo>
                    <a:pt x="48" y="91"/>
                  </a:moveTo>
                  <a:lnTo>
                    <a:pt x="91" y="0"/>
                  </a:lnTo>
                  <a:lnTo>
                    <a:pt x="0" y="0"/>
                  </a:lnTo>
                  <a:lnTo>
                    <a:pt x="48" y="9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49" name="Freeform 797"/>
            <p:cNvSpPr>
              <a:spLocks/>
            </p:cNvSpPr>
            <p:nvPr/>
          </p:nvSpPr>
          <p:spPr bwMode="auto">
            <a:xfrm>
              <a:off x="2874158" y="1650956"/>
              <a:ext cx="56899" cy="32292"/>
            </a:xfrm>
            <a:custGeom>
              <a:avLst/>
              <a:gdLst>
                <a:gd name="T0" fmla="*/ 0 w 37"/>
                <a:gd name="T1" fmla="*/ 0 h 21"/>
                <a:gd name="T2" fmla="*/ 0 w 37"/>
                <a:gd name="T3" fmla="*/ 5 h 21"/>
                <a:gd name="T4" fmla="*/ 5 w 37"/>
                <a:gd name="T5" fmla="*/ 10 h 21"/>
                <a:gd name="T6" fmla="*/ 5 w 37"/>
                <a:gd name="T7" fmla="*/ 10 h 21"/>
                <a:gd name="T8" fmla="*/ 5 w 37"/>
                <a:gd name="T9" fmla="*/ 16 h 21"/>
                <a:gd name="T10" fmla="*/ 10 w 37"/>
                <a:gd name="T11" fmla="*/ 16 h 21"/>
                <a:gd name="T12" fmla="*/ 10 w 37"/>
                <a:gd name="T13" fmla="*/ 21 h 21"/>
                <a:gd name="T14" fmla="*/ 16 w 37"/>
                <a:gd name="T15" fmla="*/ 21 h 21"/>
                <a:gd name="T16" fmla="*/ 21 w 37"/>
                <a:gd name="T17" fmla="*/ 21 h 21"/>
                <a:gd name="T18" fmla="*/ 21 w 37"/>
                <a:gd name="T19" fmla="*/ 21 h 21"/>
                <a:gd name="T20" fmla="*/ 27 w 37"/>
                <a:gd name="T21" fmla="*/ 21 h 21"/>
                <a:gd name="T22" fmla="*/ 32 w 37"/>
                <a:gd name="T23" fmla="*/ 16 h 21"/>
                <a:gd name="T24" fmla="*/ 32 w 37"/>
                <a:gd name="T25" fmla="*/ 16 h 21"/>
                <a:gd name="T26" fmla="*/ 37 w 37"/>
                <a:gd name="T27" fmla="*/ 10 h 21"/>
                <a:gd name="T28" fmla="*/ 37 w 37"/>
                <a:gd name="T29" fmla="*/ 10 h 21"/>
                <a:gd name="T30" fmla="*/ 37 w 37"/>
                <a:gd name="T31" fmla="*/ 5 h 21"/>
                <a:gd name="T32" fmla="*/ 37 w 37"/>
                <a:gd name="T33" fmla="*/ 0 h 21"/>
                <a:gd name="T34" fmla="*/ 0 w 37"/>
                <a:gd name="T35" fmla="*/ 0 h 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"/>
                <a:gd name="T55" fmla="*/ 0 h 21"/>
                <a:gd name="T56" fmla="*/ 37 w 37"/>
                <a:gd name="T57" fmla="*/ 21 h 2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" h="21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16" y="21"/>
                  </a:lnTo>
                  <a:lnTo>
                    <a:pt x="21" y="21"/>
                  </a:lnTo>
                  <a:lnTo>
                    <a:pt x="27" y="21"/>
                  </a:lnTo>
                  <a:lnTo>
                    <a:pt x="32" y="16"/>
                  </a:lnTo>
                  <a:lnTo>
                    <a:pt x="37" y="10"/>
                  </a:lnTo>
                  <a:lnTo>
                    <a:pt x="37" y="5"/>
                  </a:lnTo>
                  <a:lnTo>
                    <a:pt x="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0" name="Freeform 798"/>
            <p:cNvSpPr>
              <a:spLocks/>
            </p:cNvSpPr>
            <p:nvPr/>
          </p:nvSpPr>
          <p:spPr bwMode="auto">
            <a:xfrm>
              <a:off x="2906452" y="1286522"/>
              <a:ext cx="24605" cy="49206"/>
            </a:xfrm>
            <a:custGeom>
              <a:avLst/>
              <a:gdLst>
                <a:gd name="T0" fmla="*/ 0 w 16"/>
                <a:gd name="T1" fmla="*/ 32 h 32"/>
                <a:gd name="T2" fmla="*/ 0 w 16"/>
                <a:gd name="T3" fmla="*/ 32 h 32"/>
                <a:gd name="T4" fmla="*/ 6 w 16"/>
                <a:gd name="T5" fmla="*/ 32 h 32"/>
                <a:gd name="T6" fmla="*/ 11 w 16"/>
                <a:gd name="T7" fmla="*/ 32 h 32"/>
                <a:gd name="T8" fmla="*/ 11 w 16"/>
                <a:gd name="T9" fmla="*/ 27 h 32"/>
                <a:gd name="T10" fmla="*/ 16 w 16"/>
                <a:gd name="T11" fmla="*/ 27 h 32"/>
                <a:gd name="T12" fmla="*/ 16 w 16"/>
                <a:gd name="T13" fmla="*/ 21 h 32"/>
                <a:gd name="T14" fmla="*/ 16 w 16"/>
                <a:gd name="T15" fmla="*/ 21 h 32"/>
                <a:gd name="T16" fmla="*/ 16 w 16"/>
                <a:gd name="T17" fmla="*/ 16 h 32"/>
                <a:gd name="T18" fmla="*/ 16 w 16"/>
                <a:gd name="T19" fmla="*/ 11 h 32"/>
                <a:gd name="T20" fmla="*/ 16 w 16"/>
                <a:gd name="T21" fmla="*/ 11 h 32"/>
                <a:gd name="T22" fmla="*/ 16 w 16"/>
                <a:gd name="T23" fmla="*/ 5 h 32"/>
                <a:gd name="T24" fmla="*/ 11 w 16"/>
                <a:gd name="T25" fmla="*/ 5 h 32"/>
                <a:gd name="T26" fmla="*/ 11 w 16"/>
                <a:gd name="T27" fmla="*/ 0 h 32"/>
                <a:gd name="T28" fmla="*/ 6 w 16"/>
                <a:gd name="T29" fmla="*/ 0 h 32"/>
                <a:gd name="T30" fmla="*/ 0 w 16"/>
                <a:gd name="T31" fmla="*/ 0 h 32"/>
                <a:gd name="T32" fmla="*/ 0 w 16"/>
                <a:gd name="T33" fmla="*/ 0 h 32"/>
                <a:gd name="T34" fmla="*/ 0 w 16"/>
                <a:gd name="T35" fmla="*/ 32 h 3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32"/>
                <a:gd name="T56" fmla="*/ 16 w 16"/>
                <a:gd name="T57" fmla="*/ 32 h 3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32">
                  <a:moveTo>
                    <a:pt x="0" y="32"/>
                  </a:moveTo>
                  <a:lnTo>
                    <a:pt x="0" y="32"/>
                  </a:lnTo>
                  <a:lnTo>
                    <a:pt x="6" y="32"/>
                  </a:lnTo>
                  <a:lnTo>
                    <a:pt x="11" y="32"/>
                  </a:lnTo>
                  <a:lnTo>
                    <a:pt x="11" y="27"/>
                  </a:lnTo>
                  <a:lnTo>
                    <a:pt x="16" y="27"/>
                  </a:lnTo>
                  <a:lnTo>
                    <a:pt x="16" y="21"/>
                  </a:lnTo>
                  <a:lnTo>
                    <a:pt x="16" y="16"/>
                  </a:lnTo>
                  <a:lnTo>
                    <a:pt x="16" y="11"/>
                  </a:lnTo>
                  <a:lnTo>
                    <a:pt x="16" y="5"/>
                  </a:lnTo>
                  <a:lnTo>
                    <a:pt x="11" y="5"/>
                  </a:ln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1" name="Rectangle 799"/>
            <p:cNvSpPr>
              <a:spLocks noChangeArrowheads="1"/>
            </p:cNvSpPr>
            <p:nvPr/>
          </p:nvSpPr>
          <p:spPr bwMode="auto">
            <a:xfrm>
              <a:off x="2791117" y="1286522"/>
              <a:ext cx="115335" cy="4920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52" name="Freeform 800"/>
            <p:cNvSpPr>
              <a:spLocks/>
            </p:cNvSpPr>
            <p:nvPr/>
          </p:nvSpPr>
          <p:spPr bwMode="auto">
            <a:xfrm>
              <a:off x="2649639" y="1237316"/>
              <a:ext cx="149167" cy="147619"/>
            </a:xfrm>
            <a:custGeom>
              <a:avLst/>
              <a:gdLst>
                <a:gd name="T0" fmla="*/ 0 w 97"/>
                <a:gd name="T1" fmla="*/ 48 h 96"/>
                <a:gd name="T2" fmla="*/ 97 w 97"/>
                <a:gd name="T3" fmla="*/ 96 h 96"/>
                <a:gd name="T4" fmla="*/ 97 w 97"/>
                <a:gd name="T5" fmla="*/ 0 h 96"/>
                <a:gd name="T6" fmla="*/ 0 w 97"/>
                <a:gd name="T7" fmla="*/ 48 h 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7"/>
                <a:gd name="T13" fmla="*/ 0 h 96"/>
                <a:gd name="T14" fmla="*/ 97 w 97"/>
                <a:gd name="T15" fmla="*/ 96 h 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7" h="96">
                  <a:moveTo>
                    <a:pt x="0" y="48"/>
                  </a:moveTo>
                  <a:lnTo>
                    <a:pt x="97" y="96"/>
                  </a:lnTo>
                  <a:lnTo>
                    <a:pt x="97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3" name="Freeform 801"/>
            <p:cNvSpPr>
              <a:spLocks/>
            </p:cNvSpPr>
            <p:nvPr/>
          </p:nvSpPr>
          <p:spPr bwMode="auto">
            <a:xfrm>
              <a:off x="2766512" y="1286522"/>
              <a:ext cx="24605" cy="49206"/>
            </a:xfrm>
            <a:custGeom>
              <a:avLst/>
              <a:gdLst>
                <a:gd name="T0" fmla="*/ 16 w 16"/>
                <a:gd name="T1" fmla="*/ 0 h 32"/>
                <a:gd name="T2" fmla="*/ 16 w 16"/>
                <a:gd name="T3" fmla="*/ 0 h 32"/>
                <a:gd name="T4" fmla="*/ 10 w 16"/>
                <a:gd name="T5" fmla="*/ 0 h 32"/>
                <a:gd name="T6" fmla="*/ 5 w 16"/>
                <a:gd name="T7" fmla="*/ 0 h 32"/>
                <a:gd name="T8" fmla="*/ 5 w 16"/>
                <a:gd name="T9" fmla="*/ 5 h 32"/>
                <a:gd name="T10" fmla="*/ 5 w 16"/>
                <a:gd name="T11" fmla="*/ 5 h 32"/>
                <a:gd name="T12" fmla="*/ 0 w 16"/>
                <a:gd name="T13" fmla="*/ 11 h 32"/>
                <a:gd name="T14" fmla="*/ 0 w 16"/>
                <a:gd name="T15" fmla="*/ 11 h 32"/>
                <a:gd name="T16" fmla="*/ 0 w 16"/>
                <a:gd name="T17" fmla="*/ 16 h 32"/>
                <a:gd name="T18" fmla="*/ 0 w 16"/>
                <a:gd name="T19" fmla="*/ 21 h 32"/>
                <a:gd name="T20" fmla="*/ 0 w 16"/>
                <a:gd name="T21" fmla="*/ 21 h 32"/>
                <a:gd name="T22" fmla="*/ 5 w 16"/>
                <a:gd name="T23" fmla="*/ 27 h 32"/>
                <a:gd name="T24" fmla="*/ 5 w 16"/>
                <a:gd name="T25" fmla="*/ 27 h 32"/>
                <a:gd name="T26" fmla="*/ 5 w 16"/>
                <a:gd name="T27" fmla="*/ 32 h 32"/>
                <a:gd name="T28" fmla="*/ 10 w 16"/>
                <a:gd name="T29" fmla="*/ 32 h 32"/>
                <a:gd name="T30" fmla="*/ 16 w 16"/>
                <a:gd name="T31" fmla="*/ 32 h 32"/>
                <a:gd name="T32" fmla="*/ 16 w 16"/>
                <a:gd name="T33" fmla="*/ 32 h 32"/>
                <a:gd name="T34" fmla="*/ 16 w 16"/>
                <a:gd name="T35" fmla="*/ 0 h 3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32"/>
                <a:gd name="T56" fmla="*/ 16 w 16"/>
                <a:gd name="T57" fmla="*/ 32 h 3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32">
                  <a:moveTo>
                    <a:pt x="16" y="0"/>
                  </a:moveTo>
                  <a:lnTo>
                    <a:pt x="16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5" y="2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6" y="3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4" name="Line 825"/>
            <p:cNvSpPr>
              <a:spLocks noChangeShapeType="1"/>
            </p:cNvSpPr>
            <p:nvPr/>
          </p:nvSpPr>
          <p:spPr bwMode="auto">
            <a:xfrm>
              <a:off x="1399403" y="1484885"/>
              <a:ext cx="198377" cy="1538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5" name="Rectangle 826"/>
            <p:cNvSpPr>
              <a:spLocks noChangeArrowheads="1"/>
            </p:cNvSpPr>
            <p:nvPr/>
          </p:nvSpPr>
          <p:spPr bwMode="auto">
            <a:xfrm>
              <a:off x="2202137" y="3716079"/>
              <a:ext cx="555148" cy="1737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24211D"/>
                  </a:solidFill>
                </a:rPr>
                <a:t>TeraNet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56" name="Line 827"/>
            <p:cNvSpPr>
              <a:spLocks noChangeShapeType="1"/>
            </p:cNvSpPr>
            <p:nvPr/>
          </p:nvSpPr>
          <p:spPr bwMode="auto">
            <a:xfrm flipH="1">
              <a:off x="190688" y="3693014"/>
              <a:ext cx="1208715" cy="1538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7" name="Line 828"/>
            <p:cNvSpPr>
              <a:spLocks noChangeShapeType="1"/>
            </p:cNvSpPr>
            <p:nvPr/>
          </p:nvSpPr>
          <p:spPr bwMode="auto">
            <a:xfrm flipH="1">
              <a:off x="190688" y="3891376"/>
              <a:ext cx="3643061" cy="1538"/>
            </a:xfrm>
            <a:prstGeom prst="line">
              <a:avLst/>
            </a:prstGeom>
            <a:noFill/>
            <a:ln w="6" cap="rnd">
              <a:solidFill>
                <a:srgbClr val="2421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8" name="Line 648"/>
            <p:cNvSpPr>
              <a:spLocks noChangeShapeType="1"/>
            </p:cNvSpPr>
            <p:nvPr/>
          </p:nvSpPr>
          <p:spPr bwMode="auto">
            <a:xfrm>
              <a:off x="898098" y="3909129"/>
              <a:ext cx="1538" cy="7857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59" name="Freeform 649"/>
            <p:cNvSpPr>
              <a:spLocks/>
            </p:cNvSpPr>
            <p:nvPr/>
          </p:nvSpPr>
          <p:spPr bwMode="auto">
            <a:xfrm>
              <a:off x="865804" y="3909129"/>
              <a:ext cx="73815" cy="66121"/>
            </a:xfrm>
            <a:custGeom>
              <a:avLst/>
              <a:gdLst>
                <a:gd name="T0" fmla="*/ 21 w 48"/>
                <a:gd name="T1" fmla="*/ 0 h 43"/>
                <a:gd name="T2" fmla="*/ 48 w 48"/>
                <a:gd name="T3" fmla="*/ 43 h 43"/>
                <a:gd name="T4" fmla="*/ 0 w 48"/>
                <a:gd name="T5" fmla="*/ 43 h 43"/>
                <a:gd name="T6" fmla="*/ 21 w 48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0"/>
                  </a:moveTo>
                  <a:lnTo>
                    <a:pt x="48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0" name="Freeform 650"/>
            <p:cNvSpPr>
              <a:spLocks/>
            </p:cNvSpPr>
            <p:nvPr/>
          </p:nvSpPr>
          <p:spPr bwMode="auto">
            <a:xfrm>
              <a:off x="865804" y="4628770"/>
              <a:ext cx="73815" cy="66121"/>
            </a:xfrm>
            <a:custGeom>
              <a:avLst/>
              <a:gdLst>
                <a:gd name="T0" fmla="*/ 21 w 48"/>
                <a:gd name="T1" fmla="*/ 43 h 43"/>
                <a:gd name="T2" fmla="*/ 48 w 48"/>
                <a:gd name="T3" fmla="*/ 0 h 43"/>
                <a:gd name="T4" fmla="*/ 0 w 48"/>
                <a:gd name="T5" fmla="*/ 0 h 43"/>
                <a:gd name="T6" fmla="*/ 21 w 48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43"/>
                  </a:moveTo>
                  <a:lnTo>
                    <a:pt x="48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1" name="Line 669"/>
            <p:cNvSpPr>
              <a:spLocks noChangeShapeType="1"/>
            </p:cNvSpPr>
            <p:nvPr/>
          </p:nvSpPr>
          <p:spPr bwMode="auto">
            <a:xfrm>
              <a:off x="893298" y="5591908"/>
              <a:ext cx="6338" cy="7652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2" name="Freeform 670"/>
            <p:cNvSpPr>
              <a:spLocks/>
            </p:cNvSpPr>
            <p:nvPr/>
          </p:nvSpPr>
          <p:spPr bwMode="auto">
            <a:xfrm>
              <a:off x="865804" y="5571377"/>
              <a:ext cx="73815" cy="66121"/>
            </a:xfrm>
            <a:custGeom>
              <a:avLst/>
              <a:gdLst>
                <a:gd name="T0" fmla="*/ 21 w 48"/>
                <a:gd name="T1" fmla="*/ 0 h 43"/>
                <a:gd name="T2" fmla="*/ 48 w 48"/>
                <a:gd name="T3" fmla="*/ 43 h 43"/>
                <a:gd name="T4" fmla="*/ 0 w 48"/>
                <a:gd name="T5" fmla="*/ 43 h 43"/>
                <a:gd name="T6" fmla="*/ 21 w 48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0"/>
                  </a:moveTo>
                  <a:lnTo>
                    <a:pt x="48" y="43"/>
                  </a:lnTo>
                  <a:lnTo>
                    <a:pt x="0" y="4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3" name="Freeform 671"/>
            <p:cNvSpPr>
              <a:spLocks/>
            </p:cNvSpPr>
            <p:nvPr/>
          </p:nvSpPr>
          <p:spPr bwMode="auto">
            <a:xfrm>
              <a:off x="865804" y="6291018"/>
              <a:ext cx="73815" cy="66121"/>
            </a:xfrm>
            <a:custGeom>
              <a:avLst/>
              <a:gdLst>
                <a:gd name="T0" fmla="*/ 21 w 48"/>
                <a:gd name="T1" fmla="*/ 43 h 43"/>
                <a:gd name="T2" fmla="*/ 48 w 48"/>
                <a:gd name="T3" fmla="*/ 0 h 43"/>
                <a:gd name="T4" fmla="*/ 0 w 48"/>
                <a:gd name="T5" fmla="*/ 0 h 43"/>
                <a:gd name="T6" fmla="*/ 21 w 48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43"/>
                <a:gd name="T14" fmla="*/ 48 w 48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43">
                  <a:moveTo>
                    <a:pt x="21" y="43"/>
                  </a:moveTo>
                  <a:lnTo>
                    <a:pt x="48" y="0"/>
                  </a:lnTo>
                  <a:lnTo>
                    <a:pt x="0" y="0"/>
                  </a:lnTo>
                  <a:lnTo>
                    <a:pt x="21" y="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4" name="Freeform 637"/>
            <p:cNvSpPr>
              <a:spLocks/>
            </p:cNvSpPr>
            <p:nvPr/>
          </p:nvSpPr>
          <p:spPr bwMode="auto">
            <a:xfrm>
              <a:off x="3827891" y="4470424"/>
              <a:ext cx="66126" cy="66121"/>
            </a:xfrm>
            <a:custGeom>
              <a:avLst/>
              <a:gdLst>
                <a:gd name="T0" fmla="*/ 43 w 43"/>
                <a:gd name="T1" fmla="*/ 21 h 43"/>
                <a:gd name="T2" fmla="*/ 0 w 43"/>
                <a:gd name="T3" fmla="*/ 0 h 43"/>
                <a:gd name="T4" fmla="*/ 0 w 43"/>
                <a:gd name="T5" fmla="*/ 43 h 43"/>
                <a:gd name="T6" fmla="*/ 43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43" y="21"/>
                  </a:moveTo>
                  <a:lnTo>
                    <a:pt x="0" y="0"/>
                  </a:lnTo>
                  <a:lnTo>
                    <a:pt x="0" y="43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5" name="Line 638"/>
            <p:cNvSpPr>
              <a:spLocks noChangeShapeType="1"/>
            </p:cNvSpPr>
            <p:nvPr/>
          </p:nvSpPr>
          <p:spPr bwMode="auto">
            <a:xfrm flipV="1">
              <a:off x="3624273" y="4500214"/>
              <a:ext cx="201168" cy="272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6" name="Freeform 555"/>
            <p:cNvSpPr>
              <a:spLocks/>
            </p:cNvSpPr>
            <p:nvPr/>
          </p:nvSpPr>
          <p:spPr bwMode="auto">
            <a:xfrm>
              <a:off x="3382415" y="3909130"/>
              <a:ext cx="115335" cy="107639"/>
            </a:xfrm>
            <a:custGeom>
              <a:avLst/>
              <a:gdLst>
                <a:gd name="T0" fmla="*/ 75 w 75"/>
                <a:gd name="T1" fmla="*/ 70 h 70"/>
                <a:gd name="T2" fmla="*/ 37 w 75"/>
                <a:gd name="T3" fmla="*/ 0 h 70"/>
                <a:gd name="T4" fmla="*/ 0 w 75"/>
                <a:gd name="T5" fmla="*/ 70 h 70"/>
                <a:gd name="T6" fmla="*/ 75 w 75"/>
                <a:gd name="T7" fmla="*/ 7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70"/>
                  </a:moveTo>
                  <a:lnTo>
                    <a:pt x="37" y="0"/>
                  </a:lnTo>
                  <a:lnTo>
                    <a:pt x="0" y="70"/>
                  </a:lnTo>
                  <a:lnTo>
                    <a:pt x="75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7" name="Rectangle 557"/>
            <p:cNvSpPr>
              <a:spLocks noChangeArrowheads="1"/>
            </p:cNvSpPr>
            <p:nvPr/>
          </p:nvSpPr>
          <p:spPr bwMode="auto">
            <a:xfrm>
              <a:off x="3431624" y="4009080"/>
              <a:ext cx="24605" cy="59508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68" name="Freeform 558"/>
            <p:cNvSpPr>
              <a:spLocks/>
            </p:cNvSpPr>
            <p:nvPr/>
          </p:nvSpPr>
          <p:spPr bwMode="auto">
            <a:xfrm>
              <a:off x="3382415" y="4594397"/>
              <a:ext cx="115335" cy="107639"/>
            </a:xfrm>
            <a:custGeom>
              <a:avLst/>
              <a:gdLst>
                <a:gd name="T0" fmla="*/ 75 w 75"/>
                <a:gd name="T1" fmla="*/ 0 h 70"/>
                <a:gd name="T2" fmla="*/ 37 w 75"/>
                <a:gd name="T3" fmla="*/ 70 h 70"/>
                <a:gd name="T4" fmla="*/ 0 w 75"/>
                <a:gd name="T5" fmla="*/ 0 h 70"/>
                <a:gd name="T6" fmla="*/ 75 w 75"/>
                <a:gd name="T7" fmla="*/ 0 h 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70"/>
                <a:gd name="T14" fmla="*/ 75 w 75"/>
                <a:gd name="T15" fmla="*/ 70 h 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70">
                  <a:moveTo>
                    <a:pt x="75" y="0"/>
                  </a:moveTo>
                  <a:lnTo>
                    <a:pt x="37" y="70"/>
                  </a:lnTo>
                  <a:lnTo>
                    <a:pt x="0" y="0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69" name="Line 632"/>
            <p:cNvSpPr>
              <a:spLocks noChangeShapeType="1"/>
            </p:cNvSpPr>
            <p:nvPr/>
          </p:nvSpPr>
          <p:spPr bwMode="auto">
            <a:xfrm>
              <a:off x="3619140" y="4498677"/>
              <a:ext cx="1538" cy="15544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70" name="Rectangle 505"/>
            <p:cNvSpPr>
              <a:spLocks noChangeArrowheads="1"/>
            </p:cNvSpPr>
            <p:nvPr/>
          </p:nvSpPr>
          <p:spPr bwMode="auto">
            <a:xfrm>
              <a:off x="1716541" y="4709430"/>
              <a:ext cx="239898" cy="84265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1" name="Rectangle 514"/>
            <p:cNvSpPr>
              <a:spLocks noChangeArrowheads="1"/>
            </p:cNvSpPr>
            <p:nvPr/>
          </p:nvSpPr>
          <p:spPr bwMode="auto">
            <a:xfrm>
              <a:off x="2022564" y="4709430"/>
              <a:ext cx="249124" cy="842656"/>
            </a:xfrm>
            <a:prstGeom prst="rect">
              <a:avLst/>
            </a:prstGeom>
            <a:noFill/>
            <a:ln w="6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2" name="Rectangle 520"/>
            <p:cNvSpPr>
              <a:spLocks noChangeArrowheads="1"/>
            </p:cNvSpPr>
            <p:nvPr/>
          </p:nvSpPr>
          <p:spPr bwMode="auto">
            <a:xfrm>
              <a:off x="2643838" y="4709430"/>
              <a:ext cx="256814" cy="84265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3" name="Rectangle 545"/>
            <p:cNvSpPr>
              <a:spLocks noChangeArrowheads="1"/>
            </p:cNvSpPr>
            <p:nvPr/>
          </p:nvSpPr>
          <p:spPr bwMode="auto">
            <a:xfrm>
              <a:off x="2337814" y="4709430"/>
              <a:ext cx="249124" cy="8426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4" name="Rectangle 551"/>
            <p:cNvSpPr>
              <a:spLocks noChangeArrowheads="1"/>
            </p:cNvSpPr>
            <p:nvPr/>
          </p:nvSpPr>
          <p:spPr bwMode="auto">
            <a:xfrm>
              <a:off x="1402829" y="4709430"/>
              <a:ext cx="256814" cy="84265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5" name="Rectangle 640"/>
            <p:cNvSpPr>
              <a:spLocks noChangeArrowheads="1"/>
            </p:cNvSpPr>
            <p:nvPr/>
          </p:nvSpPr>
          <p:spPr bwMode="auto">
            <a:xfrm>
              <a:off x="1087579" y="4709430"/>
              <a:ext cx="247587" cy="84265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6" name="Rectangle 641"/>
            <p:cNvSpPr>
              <a:spLocks noChangeArrowheads="1"/>
            </p:cNvSpPr>
            <p:nvPr/>
          </p:nvSpPr>
          <p:spPr bwMode="auto">
            <a:xfrm>
              <a:off x="782763" y="4711806"/>
              <a:ext cx="247587" cy="84265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377" name="Rectangle 627"/>
            <p:cNvSpPr>
              <a:spLocks noChangeArrowheads="1"/>
            </p:cNvSpPr>
            <p:nvPr/>
          </p:nvSpPr>
          <p:spPr bwMode="auto">
            <a:xfrm>
              <a:off x="1431612" y="5053711"/>
              <a:ext cx="1141338" cy="1538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 smtClean="0">
                  <a:solidFill>
                    <a:srgbClr val="24211D"/>
                  </a:solidFill>
                </a:rPr>
                <a:t>External Interfaces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380" name="Line 479"/>
            <p:cNvSpPr>
              <a:spLocks noChangeShapeType="1"/>
            </p:cNvSpPr>
            <p:nvPr/>
          </p:nvSpPr>
          <p:spPr bwMode="auto">
            <a:xfrm flipH="1">
              <a:off x="1044169" y="1889299"/>
              <a:ext cx="322939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1" name="Freeform 480"/>
            <p:cNvSpPr>
              <a:spLocks/>
            </p:cNvSpPr>
            <p:nvPr/>
          </p:nvSpPr>
          <p:spPr bwMode="auto">
            <a:xfrm>
              <a:off x="1299445" y="1857007"/>
              <a:ext cx="67663" cy="66121"/>
            </a:xfrm>
            <a:custGeom>
              <a:avLst/>
              <a:gdLst>
                <a:gd name="T0" fmla="*/ 44 w 44"/>
                <a:gd name="T1" fmla="*/ 21 h 43"/>
                <a:gd name="T2" fmla="*/ 0 w 44"/>
                <a:gd name="T3" fmla="*/ 43 h 43"/>
                <a:gd name="T4" fmla="*/ 0 w 44"/>
                <a:gd name="T5" fmla="*/ 0 h 43"/>
                <a:gd name="T6" fmla="*/ 44 w 44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3"/>
                <a:gd name="T14" fmla="*/ 44 w 44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3">
                  <a:moveTo>
                    <a:pt x="44" y="21"/>
                  </a:moveTo>
                  <a:lnTo>
                    <a:pt x="0" y="43"/>
                  </a:lnTo>
                  <a:lnTo>
                    <a:pt x="0" y="0"/>
                  </a:lnTo>
                  <a:lnTo>
                    <a:pt x="44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2" name="Freeform 481"/>
            <p:cNvSpPr>
              <a:spLocks/>
            </p:cNvSpPr>
            <p:nvPr/>
          </p:nvSpPr>
          <p:spPr bwMode="auto">
            <a:xfrm>
              <a:off x="1044169" y="1857007"/>
              <a:ext cx="66126" cy="66121"/>
            </a:xfrm>
            <a:custGeom>
              <a:avLst/>
              <a:gdLst>
                <a:gd name="T0" fmla="*/ 0 w 43"/>
                <a:gd name="T1" fmla="*/ 21 h 43"/>
                <a:gd name="T2" fmla="*/ 43 w 43"/>
                <a:gd name="T3" fmla="*/ 43 h 43"/>
                <a:gd name="T4" fmla="*/ 43 w 43"/>
                <a:gd name="T5" fmla="*/ 0 h 43"/>
                <a:gd name="T6" fmla="*/ 0 w 43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3"/>
                <a:gd name="T14" fmla="*/ 43 w 4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3">
                  <a:moveTo>
                    <a:pt x="0" y="21"/>
                  </a:moveTo>
                  <a:lnTo>
                    <a:pt x="43" y="43"/>
                  </a:lnTo>
                  <a:lnTo>
                    <a:pt x="43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3" name="Line 482"/>
            <p:cNvSpPr>
              <a:spLocks noChangeShapeType="1"/>
            </p:cNvSpPr>
            <p:nvPr/>
          </p:nvSpPr>
          <p:spPr bwMode="auto">
            <a:xfrm flipH="1">
              <a:off x="1044169" y="2138405"/>
              <a:ext cx="322939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4" name="Freeform 483"/>
            <p:cNvSpPr>
              <a:spLocks/>
            </p:cNvSpPr>
            <p:nvPr/>
          </p:nvSpPr>
          <p:spPr bwMode="auto">
            <a:xfrm>
              <a:off x="1299445" y="2096887"/>
              <a:ext cx="67663" cy="73809"/>
            </a:xfrm>
            <a:custGeom>
              <a:avLst/>
              <a:gdLst>
                <a:gd name="T0" fmla="*/ 44 w 44"/>
                <a:gd name="T1" fmla="*/ 27 h 48"/>
                <a:gd name="T2" fmla="*/ 0 w 44"/>
                <a:gd name="T3" fmla="*/ 48 h 48"/>
                <a:gd name="T4" fmla="*/ 0 w 44"/>
                <a:gd name="T5" fmla="*/ 0 h 48"/>
                <a:gd name="T6" fmla="*/ 44 w 44"/>
                <a:gd name="T7" fmla="*/ 27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8"/>
                <a:gd name="T14" fmla="*/ 44 w 44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8">
                  <a:moveTo>
                    <a:pt x="44" y="27"/>
                  </a:moveTo>
                  <a:lnTo>
                    <a:pt x="0" y="48"/>
                  </a:lnTo>
                  <a:lnTo>
                    <a:pt x="0" y="0"/>
                  </a:lnTo>
                  <a:lnTo>
                    <a:pt x="44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5" name="Freeform 484"/>
            <p:cNvSpPr>
              <a:spLocks/>
            </p:cNvSpPr>
            <p:nvPr/>
          </p:nvSpPr>
          <p:spPr bwMode="auto">
            <a:xfrm>
              <a:off x="1044169" y="2096887"/>
              <a:ext cx="66126" cy="73809"/>
            </a:xfrm>
            <a:custGeom>
              <a:avLst/>
              <a:gdLst>
                <a:gd name="T0" fmla="*/ 0 w 43"/>
                <a:gd name="T1" fmla="*/ 27 h 48"/>
                <a:gd name="T2" fmla="*/ 43 w 43"/>
                <a:gd name="T3" fmla="*/ 48 h 48"/>
                <a:gd name="T4" fmla="*/ 43 w 43"/>
                <a:gd name="T5" fmla="*/ 0 h 48"/>
                <a:gd name="T6" fmla="*/ 0 w 43"/>
                <a:gd name="T7" fmla="*/ 27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8"/>
                <a:gd name="T14" fmla="*/ 43 w 4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8">
                  <a:moveTo>
                    <a:pt x="0" y="27"/>
                  </a:moveTo>
                  <a:lnTo>
                    <a:pt x="43" y="48"/>
                  </a:lnTo>
                  <a:lnTo>
                    <a:pt x="43" y="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8" name="Freeform 675"/>
            <p:cNvSpPr>
              <a:spLocks/>
            </p:cNvSpPr>
            <p:nvPr/>
          </p:nvSpPr>
          <p:spPr bwMode="auto">
            <a:xfrm>
              <a:off x="1299446" y="2990288"/>
              <a:ext cx="67663" cy="66121"/>
            </a:xfrm>
            <a:custGeom>
              <a:avLst/>
              <a:gdLst>
                <a:gd name="T0" fmla="*/ 44 w 44"/>
                <a:gd name="T1" fmla="*/ 21 h 43"/>
                <a:gd name="T2" fmla="*/ 0 w 44"/>
                <a:gd name="T3" fmla="*/ 43 h 43"/>
                <a:gd name="T4" fmla="*/ 0 w 44"/>
                <a:gd name="T5" fmla="*/ 0 h 43"/>
                <a:gd name="T6" fmla="*/ 44 w 44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3"/>
                <a:gd name="T14" fmla="*/ 44 w 44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3">
                  <a:moveTo>
                    <a:pt x="44" y="21"/>
                  </a:moveTo>
                  <a:lnTo>
                    <a:pt x="0" y="43"/>
                  </a:lnTo>
                  <a:lnTo>
                    <a:pt x="0" y="0"/>
                  </a:lnTo>
                  <a:lnTo>
                    <a:pt x="44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89" name="Freeform 676"/>
            <p:cNvSpPr>
              <a:spLocks/>
            </p:cNvSpPr>
            <p:nvPr/>
          </p:nvSpPr>
          <p:spPr bwMode="auto">
            <a:xfrm>
              <a:off x="1084153" y="2990288"/>
              <a:ext cx="75352" cy="66121"/>
            </a:xfrm>
            <a:custGeom>
              <a:avLst/>
              <a:gdLst>
                <a:gd name="T0" fmla="*/ 0 w 49"/>
                <a:gd name="T1" fmla="*/ 21 h 43"/>
                <a:gd name="T2" fmla="*/ 49 w 49"/>
                <a:gd name="T3" fmla="*/ 43 h 43"/>
                <a:gd name="T4" fmla="*/ 49 w 49"/>
                <a:gd name="T5" fmla="*/ 0 h 43"/>
                <a:gd name="T6" fmla="*/ 0 w 49"/>
                <a:gd name="T7" fmla="*/ 21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43"/>
                <a:gd name="T14" fmla="*/ 49 w 49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43">
                  <a:moveTo>
                    <a:pt x="0" y="21"/>
                  </a:moveTo>
                  <a:lnTo>
                    <a:pt x="49" y="43"/>
                  </a:lnTo>
                  <a:lnTo>
                    <a:pt x="49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98" name="Freeform 749"/>
            <p:cNvSpPr>
              <a:spLocks/>
            </p:cNvSpPr>
            <p:nvPr/>
          </p:nvSpPr>
          <p:spPr bwMode="auto">
            <a:xfrm>
              <a:off x="1267152" y="3320892"/>
              <a:ext cx="99957" cy="115327"/>
            </a:xfrm>
            <a:custGeom>
              <a:avLst/>
              <a:gdLst>
                <a:gd name="T0" fmla="*/ 0 w 65"/>
                <a:gd name="T1" fmla="*/ 75 h 75"/>
                <a:gd name="T2" fmla="*/ 65 w 65"/>
                <a:gd name="T3" fmla="*/ 37 h 75"/>
                <a:gd name="T4" fmla="*/ 0 w 65"/>
                <a:gd name="T5" fmla="*/ 0 h 75"/>
                <a:gd name="T6" fmla="*/ 0 w 65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5"/>
                <a:gd name="T13" fmla="*/ 0 h 75"/>
                <a:gd name="T14" fmla="*/ 65 w 65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5" h="75">
                  <a:moveTo>
                    <a:pt x="0" y="75"/>
                  </a:moveTo>
                  <a:lnTo>
                    <a:pt x="65" y="37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99" name="Freeform 750"/>
            <p:cNvSpPr>
              <a:spLocks/>
            </p:cNvSpPr>
            <p:nvPr/>
          </p:nvSpPr>
          <p:spPr bwMode="auto">
            <a:xfrm>
              <a:off x="1274841" y="3370098"/>
              <a:ext cx="9227" cy="16915"/>
            </a:xfrm>
            <a:custGeom>
              <a:avLst/>
              <a:gdLst>
                <a:gd name="T0" fmla="*/ 0 w 6"/>
                <a:gd name="T1" fmla="*/ 11 h 11"/>
                <a:gd name="T2" fmla="*/ 0 w 6"/>
                <a:gd name="T3" fmla="*/ 11 h 11"/>
                <a:gd name="T4" fmla="*/ 6 w 6"/>
                <a:gd name="T5" fmla="*/ 11 h 11"/>
                <a:gd name="T6" fmla="*/ 6 w 6"/>
                <a:gd name="T7" fmla="*/ 5 h 11"/>
                <a:gd name="T8" fmla="*/ 6 w 6"/>
                <a:gd name="T9" fmla="*/ 5 h 11"/>
                <a:gd name="T10" fmla="*/ 6 w 6"/>
                <a:gd name="T11" fmla="*/ 0 h 11"/>
                <a:gd name="T12" fmla="*/ 6 w 6"/>
                <a:gd name="T13" fmla="*/ 0 h 11"/>
                <a:gd name="T14" fmla="*/ 0 w 6"/>
                <a:gd name="T15" fmla="*/ 0 h 11"/>
                <a:gd name="T16" fmla="*/ 0 w 6"/>
                <a:gd name="T17" fmla="*/ 0 h 11"/>
                <a:gd name="T18" fmla="*/ 0 w 6"/>
                <a:gd name="T19" fmla="*/ 11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"/>
                <a:gd name="T31" fmla="*/ 0 h 11"/>
                <a:gd name="T32" fmla="*/ 6 w 6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" h="11">
                  <a:moveTo>
                    <a:pt x="0" y="11"/>
                  </a:moveTo>
                  <a:lnTo>
                    <a:pt x="0" y="11"/>
                  </a:lnTo>
                  <a:lnTo>
                    <a:pt x="6" y="11"/>
                  </a:lnTo>
                  <a:lnTo>
                    <a:pt x="6" y="5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0" name="Rectangle 751"/>
            <p:cNvSpPr>
              <a:spLocks noChangeArrowheads="1"/>
            </p:cNvSpPr>
            <p:nvPr/>
          </p:nvSpPr>
          <p:spPr bwMode="auto">
            <a:xfrm>
              <a:off x="1184110" y="3370098"/>
              <a:ext cx="90731" cy="1691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401" name="Freeform 752"/>
            <p:cNvSpPr>
              <a:spLocks/>
            </p:cNvSpPr>
            <p:nvPr/>
          </p:nvSpPr>
          <p:spPr bwMode="auto">
            <a:xfrm>
              <a:off x="1093380" y="3320892"/>
              <a:ext cx="107646" cy="115327"/>
            </a:xfrm>
            <a:custGeom>
              <a:avLst/>
              <a:gdLst>
                <a:gd name="T0" fmla="*/ 70 w 70"/>
                <a:gd name="T1" fmla="*/ 75 h 75"/>
                <a:gd name="T2" fmla="*/ 0 w 70"/>
                <a:gd name="T3" fmla="*/ 37 h 75"/>
                <a:gd name="T4" fmla="*/ 70 w 70"/>
                <a:gd name="T5" fmla="*/ 0 h 75"/>
                <a:gd name="T6" fmla="*/ 7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70" y="75"/>
                  </a:moveTo>
                  <a:lnTo>
                    <a:pt x="0" y="37"/>
                  </a:lnTo>
                  <a:lnTo>
                    <a:pt x="70" y="0"/>
                  </a:lnTo>
                  <a:lnTo>
                    <a:pt x="7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2" name="Freeform 753"/>
            <p:cNvSpPr>
              <a:spLocks/>
            </p:cNvSpPr>
            <p:nvPr/>
          </p:nvSpPr>
          <p:spPr bwMode="auto">
            <a:xfrm>
              <a:off x="1176421" y="3370098"/>
              <a:ext cx="7689" cy="16915"/>
            </a:xfrm>
            <a:custGeom>
              <a:avLst/>
              <a:gdLst>
                <a:gd name="T0" fmla="*/ 5 w 5"/>
                <a:gd name="T1" fmla="*/ 0 h 11"/>
                <a:gd name="T2" fmla="*/ 5 w 5"/>
                <a:gd name="T3" fmla="*/ 0 h 11"/>
                <a:gd name="T4" fmla="*/ 0 w 5"/>
                <a:gd name="T5" fmla="*/ 0 h 11"/>
                <a:gd name="T6" fmla="*/ 0 w 5"/>
                <a:gd name="T7" fmla="*/ 0 h 11"/>
                <a:gd name="T8" fmla="*/ 0 w 5"/>
                <a:gd name="T9" fmla="*/ 5 h 11"/>
                <a:gd name="T10" fmla="*/ 0 w 5"/>
                <a:gd name="T11" fmla="*/ 5 h 11"/>
                <a:gd name="T12" fmla="*/ 0 w 5"/>
                <a:gd name="T13" fmla="*/ 11 h 11"/>
                <a:gd name="T14" fmla="*/ 5 w 5"/>
                <a:gd name="T15" fmla="*/ 11 h 11"/>
                <a:gd name="T16" fmla="*/ 5 w 5"/>
                <a:gd name="T17" fmla="*/ 11 h 11"/>
                <a:gd name="T18" fmla="*/ 5 w 5"/>
                <a:gd name="T19" fmla="*/ 0 h 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"/>
                <a:gd name="T31" fmla="*/ 0 h 11"/>
                <a:gd name="T32" fmla="*/ 5 w 5"/>
                <a:gd name="T33" fmla="*/ 11 h 1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" h="11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  <a:lnTo>
                    <a:pt x="5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5" name="Line 485"/>
            <p:cNvSpPr>
              <a:spLocks noChangeShapeType="1"/>
            </p:cNvSpPr>
            <p:nvPr/>
          </p:nvSpPr>
          <p:spPr bwMode="auto">
            <a:xfrm flipH="1">
              <a:off x="1044169" y="2667372"/>
              <a:ext cx="322939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6" name="Freeform 486"/>
            <p:cNvSpPr>
              <a:spLocks/>
            </p:cNvSpPr>
            <p:nvPr/>
          </p:nvSpPr>
          <p:spPr bwMode="auto">
            <a:xfrm>
              <a:off x="1299445" y="2633543"/>
              <a:ext cx="67663" cy="75347"/>
            </a:xfrm>
            <a:custGeom>
              <a:avLst/>
              <a:gdLst>
                <a:gd name="T0" fmla="*/ 44 w 44"/>
                <a:gd name="T1" fmla="*/ 22 h 49"/>
                <a:gd name="T2" fmla="*/ 0 w 44"/>
                <a:gd name="T3" fmla="*/ 49 h 49"/>
                <a:gd name="T4" fmla="*/ 0 w 44"/>
                <a:gd name="T5" fmla="*/ 0 h 49"/>
                <a:gd name="T6" fmla="*/ 44 w 44"/>
                <a:gd name="T7" fmla="*/ 22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9"/>
                <a:gd name="T14" fmla="*/ 44 w 44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9">
                  <a:moveTo>
                    <a:pt x="44" y="22"/>
                  </a:moveTo>
                  <a:lnTo>
                    <a:pt x="0" y="49"/>
                  </a:lnTo>
                  <a:lnTo>
                    <a:pt x="0" y="0"/>
                  </a:lnTo>
                  <a:lnTo>
                    <a:pt x="44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7" name="Freeform 487"/>
            <p:cNvSpPr>
              <a:spLocks/>
            </p:cNvSpPr>
            <p:nvPr/>
          </p:nvSpPr>
          <p:spPr bwMode="auto">
            <a:xfrm>
              <a:off x="1044169" y="2633543"/>
              <a:ext cx="66126" cy="75347"/>
            </a:xfrm>
            <a:custGeom>
              <a:avLst/>
              <a:gdLst>
                <a:gd name="T0" fmla="*/ 0 w 43"/>
                <a:gd name="T1" fmla="*/ 22 h 49"/>
                <a:gd name="T2" fmla="*/ 43 w 43"/>
                <a:gd name="T3" fmla="*/ 49 h 49"/>
                <a:gd name="T4" fmla="*/ 43 w 43"/>
                <a:gd name="T5" fmla="*/ 0 h 49"/>
                <a:gd name="T6" fmla="*/ 0 w 43"/>
                <a:gd name="T7" fmla="*/ 22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9"/>
                <a:gd name="T14" fmla="*/ 43 w 4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9">
                  <a:moveTo>
                    <a:pt x="0" y="22"/>
                  </a:moveTo>
                  <a:lnTo>
                    <a:pt x="43" y="49"/>
                  </a:lnTo>
                  <a:lnTo>
                    <a:pt x="4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8" name="Freeform 616"/>
            <p:cNvSpPr>
              <a:spLocks/>
            </p:cNvSpPr>
            <p:nvPr/>
          </p:nvSpPr>
          <p:spPr bwMode="auto">
            <a:xfrm>
              <a:off x="1829988" y="2576648"/>
              <a:ext cx="107646" cy="115327"/>
            </a:xfrm>
            <a:custGeom>
              <a:avLst/>
              <a:gdLst>
                <a:gd name="T0" fmla="*/ 0 w 70"/>
                <a:gd name="T1" fmla="*/ 75 h 75"/>
                <a:gd name="T2" fmla="*/ 70 w 70"/>
                <a:gd name="T3" fmla="*/ 37 h 75"/>
                <a:gd name="T4" fmla="*/ 0 w 70"/>
                <a:gd name="T5" fmla="*/ 0 h 75"/>
                <a:gd name="T6" fmla="*/ 0 w 70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0"/>
                <a:gd name="T13" fmla="*/ 0 h 75"/>
                <a:gd name="T14" fmla="*/ 70 w 70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0" h="75">
                  <a:moveTo>
                    <a:pt x="0" y="75"/>
                  </a:moveTo>
                  <a:lnTo>
                    <a:pt x="70" y="37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09" name="Freeform 617"/>
            <p:cNvSpPr>
              <a:spLocks/>
            </p:cNvSpPr>
            <p:nvPr/>
          </p:nvSpPr>
          <p:spPr bwMode="auto">
            <a:xfrm>
              <a:off x="1839215" y="2625854"/>
              <a:ext cx="15378" cy="24603"/>
            </a:xfrm>
            <a:custGeom>
              <a:avLst/>
              <a:gdLst>
                <a:gd name="T0" fmla="*/ 0 w 10"/>
                <a:gd name="T1" fmla="*/ 16 h 16"/>
                <a:gd name="T2" fmla="*/ 5 w 10"/>
                <a:gd name="T3" fmla="*/ 11 h 16"/>
                <a:gd name="T4" fmla="*/ 5 w 10"/>
                <a:gd name="T5" fmla="*/ 11 h 16"/>
                <a:gd name="T6" fmla="*/ 10 w 10"/>
                <a:gd name="T7" fmla="*/ 11 h 16"/>
                <a:gd name="T8" fmla="*/ 10 w 10"/>
                <a:gd name="T9" fmla="*/ 5 h 16"/>
                <a:gd name="T10" fmla="*/ 10 w 10"/>
                <a:gd name="T11" fmla="*/ 5 h 16"/>
                <a:gd name="T12" fmla="*/ 5 w 10"/>
                <a:gd name="T13" fmla="*/ 0 h 16"/>
                <a:gd name="T14" fmla="*/ 5 w 10"/>
                <a:gd name="T15" fmla="*/ 0 h 16"/>
                <a:gd name="T16" fmla="*/ 0 w 10"/>
                <a:gd name="T17" fmla="*/ 0 h 16"/>
                <a:gd name="T18" fmla="*/ 0 w 10"/>
                <a:gd name="T19" fmla="*/ 16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16"/>
                <a:gd name="T32" fmla="*/ 10 w 10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16">
                  <a:moveTo>
                    <a:pt x="0" y="16"/>
                  </a:moveTo>
                  <a:lnTo>
                    <a:pt x="5" y="11"/>
                  </a:lnTo>
                  <a:lnTo>
                    <a:pt x="10" y="11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0" name="Rectangle 618"/>
            <p:cNvSpPr>
              <a:spLocks noChangeArrowheads="1"/>
            </p:cNvSpPr>
            <p:nvPr/>
          </p:nvSpPr>
          <p:spPr bwMode="auto">
            <a:xfrm>
              <a:off x="1714653" y="2625854"/>
              <a:ext cx="124562" cy="2460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eaLnBrk="0" hangingPunct="0"/>
              <a:endParaRPr lang="en-US" sz="1800" dirty="0">
                <a:solidFill>
                  <a:srgbClr val="000000"/>
                </a:solidFill>
              </a:endParaRPr>
            </a:p>
          </p:txBody>
        </p:sp>
        <p:sp>
          <p:nvSpPr>
            <p:cNvPr id="1411" name="Freeform 619"/>
            <p:cNvSpPr>
              <a:spLocks/>
            </p:cNvSpPr>
            <p:nvPr/>
          </p:nvSpPr>
          <p:spPr bwMode="auto">
            <a:xfrm>
              <a:off x="1623922" y="2576648"/>
              <a:ext cx="98420" cy="115327"/>
            </a:xfrm>
            <a:custGeom>
              <a:avLst/>
              <a:gdLst>
                <a:gd name="T0" fmla="*/ 64 w 64"/>
                <a:gd name="T1" fmla="*/ 75 h 75"/>
                <a:gd name="T2" fmla="*/ 0 w 64"/>
                <a:gd name="T3" fmla="*/ 37 h 75"/>
                <a:gd name="T4" fmla="*/ 64 w 64"/>
                <a:gd name="T5" fmla="*/ 0 h 75"/>
                <a:gd name="T6" fmla="*/ 64 w 64"/>
                <a:gd name="T7" fmla="*/ 75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5"/>
                <a:gd name="T14" fmla="*/ 64 w 64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5">
                  <a:moveTo>
                    <a:pt x="64" y="75"/>
                  </a:moveTo>
                  <a:lnTo>
                    <a:pt x="0" y="37"/>
                  </a:lnTo>
                  <a:lnTo>
                    <a:pt x="64" y="0"/>
                  </a:lnTo>
                  <a:lnTo>
                    <a:pt x="64" y="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2" name="Freeform 621"/>
            <p:cNvSpPr>
              <a:spLocks/>
            </p:cNvSpPr>
            <p:nvPr/>
          </p:nvSpPr>
          <p:spPr bwMode="auto">
            <a:xfrm>
              <a:off x="1705426" y="2625854"/>
              <a:ext cx="9227" cy="24603"/>
            </a:xfrm>
            <a:custGeom>
              <a:avLst/>
              <a:gdLst>
                <a:gd name="T0" fmla="*/ 6 w 6"/>
                <a:gd name="T1" fmla="*/ 0 h 16"/>
                <a:gd name="T2" fmla="*/ 6 w 6"/>
                <a:gd name="T3" fmla="*/ 0 h 16"/>
                <a:gd name="T4" fmla="*/ 0 w 6"/>
                <a:gd name="T5" fmla="*/ 0 h 16"/>
                <a:gd name="T6" fmla="*/ 0 w 6"/>
                <a:gd name="T7" fmla="*/ 5 h 16"/>
                <a:gd name="T8" fmla="*/ 0 w 6"/>
                <a:gd name="T9" fmla="*/ 5 h 16"/>
                <a:gd name="T10" fmla="*/ 0 w 6"/>
                <a:gd name="T11" fmla="*/ 11 h 16"/>
                <a:gd name="T12" fmla="*/ 0 w 6"/>
                <a:gd name="T13" fmla="*/ 11 h 16"/>
                <a:gd name="T14" fmla="*/ 6 w 6"/>
                <a:gd name="T15" fmla="*/ 11 h 16"/>
                <a:gd name="T16" fmla="*/ 6 w 6"/>
                <a:gd name="T17" fmla="*/ 16 h 16"/>
                <a:gd name="T18" fmla="*/ 6 w 6"/>
                <a:gd name="T19" fmla="*/ 0 h 1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"/>
                <a:gd name="T31" fmla="*/ 0 h 16"/>
                <a:gd name="T32" fmla="*/ 6 w 6"/>
                <a:gd name="T33" fmla="*/ 16 h 1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" h="16">
                  <a:moveTo>
                    <a:pt x="6" y="0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  <a:lnTo>
                    <a:pt x="6" y="11"/>
                  </a:lnTo>
                  <a:lnTo>
                    <a:pt x="6" y="1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3" name="Line 674"/>
            <p:cNvSpPr>
              <a:spLocks noChangeShapeType="1"/>
            </p:cNvSpPr>
            <p:nvPr/>
          </p:nvSpPr>
          <p:spPr bwMode="auto">
            <a:xfrm flipH="1">
              <a:off x="1084153" y="3022579"/>
              <a:ext cx="282956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4" name="Line 772"/>
            <p:cNvSpPr>
              <a:spLocks noChangeShapeType="1"/>
            </p:cNvSpPr>
            <p:nvPr/>
          </p:nvSpPr>
          <p:spPr bwMode="auto">
            <a:xfrm flipH="1">
              <a:off x="1044170" y="2378285"/>
              <a:ext cx="322939" cy="153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5" name="Freeform 773"/>
            <p:cNvSpPr>
              <a:spLocks/>
            </p:cNvSpPr>
            <p:nvPr/>
          </p:nvSpPr>
          <p:spPr bwMode="auto">
            <a:xfrm>
              <a:off x="1299446" y="2344456"/>
              <a:ext cx="67663" cy="75347"/>
            </a:xfrm>
            <a:custGeom>
              <a:avLst/>
              <a:gdLst>
                <a:gd name="T0" fmla="*/ 44 w 44"/>
                <a:gd name="T1" fmla="*/ 22 h 49"/>
                <a:gd name="T2" fmla="*/ 0 w 44"/>
                <a:gd name="T3" fmla="*/ 49 h 49"/>
                <a:gd name="T4" fmla="*/ 0 w 44"/>
                <a:gd name="T5" fmla="*/ 0 h 49"/>
                <a:gd name="T6" fmla="*/ 44 w 44"/>
                <a:gd name="T7" fmla="*/ 22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9"/>
                <a:gd name="T14" fmla="*/ 44 w 44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9">
                  <a:moveTo>
                    <a:pt x="44" y="22"/>
                  </a:moveTo>
                  <a:lnTo>
                    <a:pt x="0" y="49"/>
                  </a:lnTo>
                  <a:lnTo>
                    <a:pt x="0" y="0"/>
                  </a:lnTo>
                  <a:lnTo>
                    <a:pt x="44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6" name="Freeform 774"/>
            <p:cNvSpPr>
              <a:spLocks/>
            </p:cNvSpPr>
            <p:nvPr/>
          </p:nvSpPr>
          <p:spPr bwMode="auto">
            <a:xfrm>
              <a:off x="1044170" y="2344456"/>
              <a:ext cx="66126" cy="75347"/>
            </a:xfrm>
            <a:custGeom>
              <a:avLst/>
              <a:gdLst>
                <a:gd name="T0" fmla="*/ 0 w 43"/>
                <a:gd name="T1" fmla="*/ 22 h 49"/>
                <a:gd name="T2" fmla="*/ 43 w 43"/>
                <a:gd name="T3" fmla="*/ 49 h 49"/>
                <a:gd name="T4" fmla="*/ 43 w 43"/>
                <a:gd name="T5" fmla="*/ 0 h 49"/>
                <a:gd name="T6" fmla="*/ 0 w 43"/>
                <a:gd name="T7" fmla="*/ 22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9"/>
                <a:gd name="T14" fmla="*/ 43 w 4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9">
                  <a:moveTo>
                    <a:pt x="0" y="22"/>
                  </a:moveTo>
                  <a:lnTo>
                    <a:pt x="43" y="49"/>
                  </a:lnTo>
                  <a:lnTo>
                    <a:pt x="43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17" name="Rectangle 826"/>
            <p:cNvSpPr>
              <a:spLocks noChangeArrowheads="1"/>
            </p:cNvSpPr>
            <p:nvPr/>
          </p:nvSpPr>
          <p:spPr bwMode="auto">
            <a:xfrm>
              <a:off x="325093" y="3505655"/>
              <a:ext cx="872034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 smtClean="0">
                  <a:solidFill>
                    <a:srgbClr val="24211D"/>
                  </a:solidFill>
                </a:rPr>
                <a:t>Miscellaneous</a:t>
              </a:r>
              <a:endParaRPr lang="en-US" sz="1800" dirty="0">
                <a:solidFill>
                  <a:srgbClr val="000000"/>
                </a:solidFill>
              </a:endParaRPr>
            </a:p>
          </p:txBody>
        </p:sp>
        <p:grpSp>
          <p:nvGrpSpPr>
            <p:cNvPr id="3" name="Group 1439"/>
            <p:cNvGrpSpPr/>
            <p:nvPr/>
          </p:nvGrpSpPr>
          <p:grpSpPr>
            <a:xfrm>
              <a:off x="24605" y="1683248"/>
              <a:ext cx="1051859" cy="1802177"/>
              <a:chOff x="24605" y="1683248"/>
              <a:chExt cx="1051859" cy="1802177"/>
            </a:xfrm>
          </p:grpSpPr>
          <p:sp>
            <p:nvSpPr>
              <p:cNvPr id="1441" name="Rectangle 470"/>
              <p:cNvSpPr>
                <a:spLocks noChangeArrowheads="1"/>
              </p:cNvSpPr>
              <p:nvPr/>
            </p:nvSpPr>
            <p:spPr bwMode="auto">
              <a:xfrm>
                <a:off x="372148" y="2542819"/>
                <a:ext cx="645878" cy="27371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42" name="Rectangle 473"/>
              <p:cNvSpPr>
                <a:spLocks noChangeArrowheads="1"/>
              </p:cNvSpPr>
              <p:nvPr/>
            </p:nvSpPr>
            <p:spPr bwMode="auto">
              <a:xfrm>
                <a:off x="364459" y="1807801"/>
                <a:ext cx="653567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43" name="Rectangle 475"/>
              <p:cNvSpPr>
                <a:spLocks noChangeArrowheads="1"/>
              </p:cNvSpPr>
              <p:nvPr/>
            </p:nvSpPr>
            <p:spPr bwMode="auto">
              <a:xfrm>
                <a:off x="364459" y="2047681"/>
                <a:ext cx="653567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44" name="Rectangle 477"/>
              <p:cNvSpPr>
                <a:spLocks noChangeArrowheads="1"/>
              </p:cNvSpPr>
              <p:nvPr/>
            </p:nvSpPr>
            <p:spPr bwMode="auto">
              <a:xfrm>
                <a:off x="364459" y="2295250"/>
                <a:ext cx="653567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45" name="Line 607"/>
              <p:cNvSpPr>
                <a:spLocks noChangeShapeType="1"/>
              </p:cNvSpPr>
              <p:nvPr/>
            </p:nvSpPr>
            <p:spPr bwMode="auto">
              <a:xfrm flipH="1">
                <a:off x="895002" y="1683248"/>
                <a:ext cx="107646" cy="1538"/>
              </a:xfrm>
              <a:prstGeom prst="line">
                <a:avLst/>
              </a:prstGeom>
              <a:noFill/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6" name="Line 608"/>
              <p:cNvSpPr>
                <a:spLocks noChangeShapeType="1"/>
              </p:cNvSpPr>
              <p:nvPr/>
            </p:nvSpPr>
            <p:spPr bwMode="auto">
              <a:xfrm flipH="1">
                <a:off x="728919" y="1683248"/>
                <a:ext cx="107646" cy="1538"/>
              </a:xfrm>
              <a:prstGeom prst="line">
                <a:avLst/>
              </a:prstGeom>
              <a:noFill/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7" name="Line 609"/>
              <p:cNvSpPr>
                <a:spLocks noChangeShapeType="1"/>
              </p:cNvSpPr>
              <p:nvPr/>
            </p:nvSpPr>
            <p:spPr bwMode="auto">
              <a:xfrm flipH="1">
                <a:off x="562836" y="1683248"/>
                <a:ext cx="107646" cy="1538"/>
              </a:xfrm>
              <a:prstGeom prst="line">
                <a:avLst/>
              </a:prstGeom>
              <a:noFill/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8" name="Line 610"/>
              <p:cNvSpPr>
                <a:spLocks noChangeShapeType="1"/>
              </p:cNvSpPr>
              <p:nvPr/>
            </p:nvSpPr>
            <p:spPr bwMode="auto">
              <a:xfrm flipH="1">
                <a:off x="396753" y="1683248"/>
                <a:ext cx="107646" cy="1538"/>
              </a:xfrm>
              <a:prstGeom prst="line">
                <a:avLst/>
              </a:prstGeom>
              <a:noFill/>
              <a:ln w="0">
                <a:solidFill>
                  <a:srgbClr val="24211D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49" name="Rectangle 672"/>
              <p:cNvSpPr>
                <a:spLocks noChangeArrowheads="1"/>
              </p:cNvSpPr>
              <p:nvPr/>
            </p:nvSpPr>
            <p:spPr bwMode="auto">
              <a:xfrm>
                <a:off x="422897" y="2956458"/>
                <a:ext cx="653567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0" name="Rectangle 673"/>
              <p:cNvSpPr>
                <a:spLocks noChangeArrowheads="1"/>
              </p:cNvSpPr>
              <p:nvPr/>
            </p:nvSpPr>
            <p:spPr bwMode="auto">
              <a:xfrm>
                <a:off x="396754" y="2931855"/>
                <a:ext cx="655105" cy="1645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1" name="Rectangle 677"/>
              <p:cNvSpPr>
                <a:spLocks noChangeArrowheads="1"/>
              </p:cNvSpPr>
              <p:nvPr/>
            </p:nvSpPr>
            <p:spPr bwMode="auto">
              <a:xfrm>
                <a:off x="1044170" y="3088700"/>
                <a:ext cx="0" cy="2675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2" name="Line 679"/>
              <p:cNvSpPr>
                <a:spLocks noChangeShapeType="1"/>
              </p:cNvSpPr>
              <p:nvPr/>
            </p:nvSpPr>
            <p:spPr bwMode="auto">
              <a:xfrm>
                <a:off x="24605" y="1889298"/>
                <a:ext cx="332166" cy="15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3" name="Freeform 680"/>
              <p:cNvSpPr>
                <a:spLocks/>
              </p:cNvSpPr>
              <p:nvPr/>
            </p:nvSpPr>
            <p:spPr bwMode="auto">
              <a:xfrm>
                <a:off x="24605" y="1857007"/>
                <a:ext cx="66126" cy="73809"/>
              </a:xfrm>
              <a:custGeom>
                <a:avLst/>
                <a:gdLst>
                  <a:gd name="T0" fmla="*/ 0 w 43"/>
                  <a:gd name="T1" fmla="*/ 21 h 48"/>
                  <a:gd name="T2" fmla="*/ 43 w 43"/>
                  <a:gd name="T3" fmla="*/ 0 h 48"/>
                  <a:gd name="T4" fmla="*/ 43 w 43"/>
                  <a:gd name="T5" fmla="*/ 48 h 48"/>
                  <a:gd name="T6" fmla="*/ 0 w 43"/>
                  <a:gd name="T7" fmla="*/ 21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3"/>
                  <a:gd name="T13" fmla="*/ 0 h 48"/>
                  <a:gd name="T14" fmla="*/ 43 w 43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3" h="48">
                    <a:moveTo>
                      <a:pt x="0" y="21"/>
                    </a:moveTo>
                    <a:lnTo>
                      <a:pt x="43" y="0"/>
                    </a:lnTo>
                    <a:lnTo>
                      <a:pt x="43" y="48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4" name="Freeform 681"/>
              <p:cNvSpPr>
                <a:spLocks/>
              </p:cNvSpPr>
              <p:nvPr/>
            </p:nvSpPr>
            <p:spPr bwMode="auto">
              <a:xfrm>
                <a:off x="289108" y="1857007"/>
                <a:ext cx="67663" cy="73809"/>
              </a:xfrm>
              <a:custGeom>
                <a:avLst/>
                <a:gdLst>
                  <a:gd name="T0" fmla="*/ 44 w 44"/>
                  <a:gd name="T1" fmla="*/ 21 h 48"/>
                  <a:gd name="T2" fmla="*/ 0 w 44"/>
                  <a:gd name="T3" fmla="*/ 0 h 48"/>
                  <a:gd name="T4" fmla="*/ 0 w 44"/>
                  <a:gd name="T5" fmla="*/ 48 h 48"/>
                  <a:gd name="T6" fmla="*/ 44 w 44"/>
                  <a:gd name="T7" fmla="*/ 21 h 4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4"/>
                  <a:gd name="T13" fmla="*/ 0 h 48"/>
                  <a:gd name="T14" fmla="*/ 44 w 44"/>
                  <a:gd name="T15" fmla="*/ 48 h 4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4" h="48">
                    <a:moveTo>
                      <a:pt x="44" y="21"/>
                    </a:moveTo>
                    <a:lnTo>
                      <a:pt x="0" y="0"/>
                    </a:lnTo>
                    <a:lnTo>
                      <a:pt x="0" y="48"/>
                    </a:lnTo>
                    <a:lnTo>
                      <a:pt x="44" y="2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55" name="Rectangle 743"/>
              <p:cNvSpPr>
                <a:spLocks noChangeArrowheads="1"/>
              </p:cNvSpPr>
              <p:nvPr/>
            </p:nvSpPr>
            <p:spPr bwMode="auto">
              <a:xfrm>
                <a:off x="372149" y="2898026"/>
                <a:ext cx="655105" cy="16607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6" name="Rectangle 745"/>
              <p:cNvSpPr>
                <a:spLocks noChangeArrowheads="1"/>
              </p:cNvSpPr>
              <p:nvPr/>
            </p:nvSpPr>
            <p:spPr bwMode="auto">
              <a:xfrm>
                <a:off x="422897" y="3311666"/>
                <a:ext cx="653567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7" name="Rectangle 746"/>
              <p:cNvSpPr>
                <a:spLocks noChangeArrowheads="1"/>
              </p:cNvSpPr>
              <p:nvPr/>
            </p:nvSpPr>
            <p:spPr bwMode="auto">
              <a:xfrm>
                <a:off x="396754" y="3279374"/>
                <a:ext cx="655105" cy="17375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58" name="Rectangle 747"/>
              <p:cNvSpPr>
                <a:spLocks noChangeArrowheads="1"/>
              </p:cNvSpPr>
              <p:nvPr/>
            </p:nvSpPr>
            <p:spPr bwMode="auto">
              <a:xfrm>
                <a:off x="372149" y="3254771"/>
                <a:ext cx="655105" cy="16453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6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 eaLnBrk="0" hangingPunct="0"/>
                <a:endParaRPr lang="en-US" sz="18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35" name="Rectangle 790"/>
            <p:cNvSpPr>
              <a:spLocks noChangeArrowheads="1"/>
            </p:cNvSpPr>
            <p:nvPr/>
          </p:nvSpPr>
          <p:spPr bwMode="auto">
            <a:xfrm>
              <a:off x="1975032" y="3213253"/>
              <a:ext cx="1336353" cy="128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 eaLnBrk="0" hangingPunct="0"/>
              <a:r>
                <a:rPr lang="en-US" sz="750" b="1" dirty="0">
                  <a:solidFill>
                    <a:srgbClr val="000000"/>
                  </a:solidFill>
                </a:rPr>
                <a:t>L2 Memory </a:t>
              </a:r>
              <a:r>
                <a:rPr lang="en-US" sz="750" b="1" dirty="0" smtClean="0">
                  <a:solidFill>
                    <a:srgbClr val="000000"/>
                  </a:solidFill>
                </a:rPr>
                <a:t>Cache/RAM</a:t>
              </a:r>
              <a:endParaRPr lang="en-US" sz="750" dirty="0">
                <a:solidFill>
                  <a:srgbClr val="000000"/>
                </a:solidFill>
              </a:endParaRPr>
            </a:p>
          </p:txBody>
        </p:sp>
        <p:sp>
          <p:nvSpPr>
            <p:cNvPr id="336" name="Rectangle 423"/>
            <p:cNvSpPr>
              <a:spLocks noChangeArrowheads="1"/>
            </p:cNvSpPr>
            <p:nvPr/>
          </p:nvSpPr>
          <p:spPr bwMode="auto">
            <a:xfrm>
              <a:off x="1694069" y="3460822"/>
              <a:ext cx="1814599" cy="1538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000" b="1" dirty="0">
                  <a:solidFill>
                    <a:srgbClr val="000000"/>
                  </a:solidFill>
                </a:rPr>
                <a:t>1 to 8 Cores @ up to 1.25 GHz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337" name="Rectangle 433"/>
            <p:cNvSpPr>
              <a:spLocks noChangeArrowheads="1"/>
            </p:cNvSpPr>
            <p:nvPr/>
          </p:nvSpPr>
          <p:spPr bwMode="auto">
            <a:xfrm>
              <a:off x="545920" y="1254193"/>
              <a:ext cx="560342" cy="128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750" b="1" dirty="0">
                  <a:solidFill>
                    <a:srgbClr val="000000"/>
                  </a:solidFill>
                </a:rPr>
                <a:t>DDR3 EMIF</a:t>
              </a:r>
              <a:endParaRPr lang="en-US" sz="750" dirty="0">
                <a:solidFill>
                  <a:srgbClr val="00000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304800" y="-381000"/>
          <a:ext cx="8534400" cy="6466766"/>
        </p:xfrm>
        <a:graphic>
          <a:graphicData uri="http://schemas.openxmlformats.org/presentationml/2006/ole">
            <p:oleObj spid="_x0000_s180226" name="Visio" r:id="rId5" imgW="7349996" imgH="5155358" progId="Visio.Drawing.11">
              <p:embed/>
            </p:oleObj>
          </a:graphicData>
        </a:graphic>
      </p:graphicFrame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QMSS Architecture (KeyStone 1)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>
          <a:xfrm>
            <a:off x="257175" y="1033463"/>
            <a:ext cx="4848225" cy="5367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dirty="0" smtClean="0"/>
              <a:t>Major HW components of the QMSS: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Queue Manager and 8192 queue headers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Two PDSPs (Packed Data Structure Processors):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Descriptor Accumulation / Queue Monitoring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Load Balancing and Traffic Shaping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TI provides firmware code to the APDSP; The user does not develop any firmware code.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Interrupt Distributor (INTD) module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Two timers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Internal RAM: A hardware link list  for descriptor indices (16K entries)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Infrastructure PKTDMA supports internal traffic (core to core)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14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0"/>
            <a:ext cx="8458200" cy="685800"/>
          </a:xfrm>
        </p:spPr>
        <p:txBody>
          <a:bodyPr/>
          <a:lstStyle/>
          <a:p>
            <a:pPr eaLnBrk="1" hangingPunct="1"/>
            <a:r>
              <a:rPr lang="en-US" dirty="0" smtClean="0"/>
              <a:t>KeyStone II QMSS Architecture</a:t>
            </a:r>
          </a:p>
        </p:txBody>
      </p:sp>
      <p:graphicFrame>
        <p:nvGraphicFramePr>
          <p:cNvPr id="204802" name="Object 2"/>
          <p:cNvGraphicFramePr>
            <a:graphicFrameLocks noChangeAspect="1"/>
          </p:cNvGraphicFramePr>
          <p:nvPr/>
        </p:nvGraphicFramePr>
        <p:xfrm>
          <a:off x="1524000" y="633966"/>
          <a:ext cx="6400800" cy="5690634"/>
        </p:xfrm>
        <a:graphic>
          <a:graphicData uri="http://schemas.openxmlformats.org/presentationml/2006/ole">
            <p:oleObj spid="_x0000_s181250" name="Visio" r:id="rId4" imgW="4510659" imgH="4009263" progId="Visio.Drawing.11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15</a:t>
            </a:fld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="" xmlns:p14="http://schemas.microsoft.com/office/powerpoint/2010/main" val="114227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4582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QMSS: Queue Mapping</a:t>
            </a:r>
          </a:p>
        </p:txBody>
      </p:sp>
      <p:graphicFrame>
        <p:nvGraphicFramePr>
          <p:cNvPr id="218246" name="Group 134"/>
          <p:cNvGraphicFramePr>
            <a:graphicFrameLocks noGrp="1"/>
          </p:cNvGraphicFramePr>
          <p:nvPr>
            <p:ph sz="half" idx="2"/>
          </p:nvPr>
        </p:nvGraphicFramePr>
        <p:xfrm>
          <a:off x="228600" y="762000"/>
          <a:ext cx="8669973" cy="5296537"/>
        </p:xfrm>
        <a:graphic>
          <a:graphicData uri="http://schemas.openxmlformats.org/drawingml/2006/table">
            <a:tbl>
              <a:tblPr/>
              <a:tblGrid>
                <a:gridCol w="1373505"/>
                <a:gridCol w="743268"/>
                <a:gridCol w="1312227"/>
                <a:gridCol w="5240973"/>
              </a:tblGrid>
              <a:tr h="5761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Range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Hardware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to 511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pdsp/firmware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Low Priority Accumulation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512 to 639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AIF2 Tx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640 to 651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 Tx queues (PA PKTDMA uses the first 9 only)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652 to 671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CPintC0/intC1 auto-notification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672 to 687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SRIO Tx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688 to 695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FFTC_A and FFTC_B Tx queues (688..691 for FFTC_A)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696 to 703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General 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704 to 735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pdsp/firmware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 Priority Accumulation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736 to 799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Starvation counter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800 to 831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QMSS Tx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832 to 863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Queues for traffic shaping (supported by specific firmware)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864 to 895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HyperLink queues for external chip connections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896 to 8191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7296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General 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42900" y="76200"/>
            <a:ext cx="8458200" cy="1600200"/>
          </a:xfrm>
        </p:spPr>
        <p:txBody>
          <a:bodyPr/>
          <a:lstStyle/>
          <a:p>
            <a:pPr eaLnBrk="1" hangingPunct="1"/>
            <a:r>
              <a:rPr lang="en-US" dirty="0" smtClean="0"/>
              <a:t>Additional Queue Mapping for KeyStone II</a:t>
            </a:r>
          </a:p>
        </p:txBody>
      </p:sp>
      <p:graphicFrame>
        <p:nvGraphicFramePr>
          <p:cNvPr id="38046" name="Group 158"/>
          <p:cNvGraphicFramePr>
            <a:graphicFrameLocks noGrp="1"/>
          </p:cNvGraphicFramePr>
          <p:nvPr>
            <p:ph sz="half" idx="4294967295"/>
          </p:nvPr>
        </p:nvGraphicFramePr>
        <p:xfrm>
          <a:off x="246062" y="2362200"/>
          <a:ext cx="8669338" cy="2940052"/>
        </p:xfrm>
        <a:graphic>
          <a:graphicData uri="http://schemas.openxmlformats.org/drawingml/2006/table">
            <a:tbl>
              <a:tblPr/>
              <a:tblGrid>
                <a:gridCol w="1373188"/>
                <a:gridCol w="742950"/>
                <a:gridCol w="1541462"/>
                <a:gridCol w="5011738"/>
              </a:tblGrid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Range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Hardware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8192 to 8703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General Purpose, or Accumulator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8704 to 8735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ARM interrupt controller queue pend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8744 to 8851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Hyperlink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8844 to 8863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CPintC0/intC1 auto-notification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8864 to 8871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BCP Tx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8872 to 8887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FFTC_C, _D, _E and _F Tx queues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8992 to 9023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queue 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QMSS Tx queues for pktDMA2 (Infrastructure pktDMA 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9024 to 16383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General 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17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62651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QMSS: Descriptors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33463"/>
            <a:ext cx="8467725" cy="51387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Descriptors move between queues and carry information and data.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Descriptors are allocated in memory regions. Indices to descriptors are in the internal or external link ram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Up to 20 memory regions may be defined for descriptor storage (LL2, MSMC, DDR).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Up to 16K descriptors can be handled by internal Link RAM (Link RAM 0)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Up to 512K descriptors can be supported in total.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QMSS: Descriptor Memory Regions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3375" y="1185863"/>
            <a:ext cx="8201025" cy="13287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dirty="0" smtClean="0"/>
              <a:t>All Multicore Navigator descriptor memory regions are divided into </a:t>
            </a:r>
            <a:r>
              <a:rPr lang="en-US" sz="2400" i="1" dirty="0" smtClean="0"/>
              <a:t>equal-sized</a:t>
            </a:r>
            <a:r>
              <a:rPr lang="en-US" sz="2400" dirty="0" smtClean="0"/>
              <a:t> descriptors.  For example:</a:t>
            </a:r>
          </a:p>
          <a:p>
            <a:pPr eaLnBrk="1" hangingPunct="1"/>
            <a:endParaRPr lang="en-US" sz="2400" dirty="0" smtClean="0"/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533400" y="2209800"/>
          <a:ext cx="2863850" cy="4006850"/>
        </p:xfrm>
        <a:graphic>
          <a:graphicData uri="http://schemas.openxmlformats.org/presentationml/2006/ole">
            <p:oleObj spid="_x0000_s182274" name="Visio" r:id="rId5" imgW="1695012" imgH="2372475" progId="Visio.Drawing.11">
              <p:embed/>
            </p:oleObj>
          </a:graphicData>
        </a:graphic>
      </p:graphicFrame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4419600" y="2590800"/>
            <a:ext cx="2682875" cy="2585323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Memory regions are </a:t>
            </a:r>
            <a:r>
              <a:rPr lang="en-US" i="1" u="sng" dirty="0"/>
              <a:t>always</a:t>
            </a:r>
            <a:r>
              <a:rPr lang="en-US" dirty="0"/>
              <a:t> aligned to</a:t>
            </a:r>
            <a:br>
              <a:rPr lang="en-US" dirty="0"/>
            </a:br>
            <a:r>
              <a:rPr lang="en-US" dirty="0"/>
              <a:t>16-byte boundaries and descriptors are </a:t>
            </a:r>
            <a:r>
              <a:rPr lang="en-US" i="1" u="sng" dirty="0"/>
              <a:t>always</a:t>
            </a:r>
            <a:r>
              <a:rPr lang="en-US" dirty="0"/>
              <a:t> multiples of 16 bytes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/>
              <a:t>The number of descriptors in a region is always power of 2 (at least 32).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19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458200" cy="657225"/>
          </a:xfrm>
        </p:spPr>
        <p:txBody>
          <a:bodyPr/>
          <a:lstStyle/>
          <a:p>
            <a:r>
              <a:rPr lang="en-US" dirty="0" smtClean="0"/>
              <a:t>Objectives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423555"/>
            <a:ext cx="8467725" cy="472007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The purpose of this lesson is to enable you to do the following:</a:t>
            </a:r>
          </a:p>
          <a:p>
            <a:r>
              <a:rPr lang="en-US" sz="1800" dirty="0" smtClean="0"/>
              <a:t>Explain the advantages of using Multicore Navigator.</a:t>
            </a:r>
          </a:p>
          <a:p>
            <a:r>
              <a:rPr lang="en-US" sz="1800" dirty="0" smtClean="0"/>
              <a:t>Explain the functional role of descriptors and queues in the Multicore Navigator.</a:t>
            </a:r>
          </a:p>
          <a:p>
            <a:r>
              <a:rPr lang="en-US" sz="1800" dirty="0" smtClean="0"/>
              <a:t>Describe Multicore Navigator architecture and explain the purpose of the Queue Manager Subsystem and Packet DMA.</a:t>
            </a:r>
          </a:p>
          <a:p>
            <a:r>
              <a:rPr lang="en-US" sz="1800" dirty="0" smtClean="0"/>
              <a:t>Identify Multicore Navigator parameters that are configured during initialization and how they impact run-time operations.</a:t>
            </a:r>
          </a:p>
          <a:p>
            <a:r>
              <a:rPr lang="en-US" sz="1800" dirty="0" smtClean="0"/>
              <a:t>Identify the TI software resources that assist with configuration and usage of the Multicore Navigator.</a:t>
            </a:r>
          </a:p>
          <a:p>
            <a:r>
              <a:rPr lang="en-US" sz="1800" dirty="0" smtClean="0"/>
              <a:t>Apply your knowledge of Multicore Navigator architecture, functions, and configuration to make decisions in your application development.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400" dirty="0" smtClean="0"/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QMSS: Descriptor Types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3375" y="1185863"/>
            <a:ext cx="4157663" cy="513873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400" dirty="0" smtClean="0"/>
              <a:t>Two descriptor types are used within Multicore Navigator: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Host</a:t>
            </a:r>
            <a:r>
              <a:rPr lang="en-US" sz="2000" dirty="0" smtClean="0"/>
              <a:t> type provide flexibility, but are more difficult to use: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Contains a header with a pointer to the payload.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Can be linked together; Packet length is the sum of payload (buffer) sizes.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Monolithic</a:t>
            </a:r>
            <a:r>
              <a:rPr lang="en-US" sz="2000" dirty="0" smtClean="0"/>
              <a:t> type are less flexible, but easier to use: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Descriptor contains the header </a:t>
            </a:r>
            <a:r>
              <a:rPr lang="en-US" sz="1800" u="sng" dirty="0" smtClean="0"/>
              <a:t>and</a:t>
            </a:r>
            <a:r>
              <a:rPr lang="en-US" sz="1800" dirty="0" smtClean="0"/>
              <a:t> payload.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Cannot be linked together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All payload buffers are equally sized (per region).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5029200" y="1752600"/>
          <a:ext cx="2973388" cy="2212975"/>
        </p:xfrm>
        <a:graphic>
          <a:graphicData uri="http://schemas.openxmlformats.org/presentationml/2006/ole">
            <p:oleObj spid="_x0000_s184322" name="Visio" r:id="rId5" imgW="2591991" imgH="1928991" progId="Visio.Drawing.11">
              <p:embed/>
            </p:oleObj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5029200" y="4572000"/>
          <a:ext cx="1225550" cy="1493838"/>
        </p:xfrm>
        <a:graphic>
          <a:graphicData uri="http://schemas.openxmlformats.org/presentationml/2006/ole">
            <p:oleObj spid="_x0000_s184323" name="Visio" r:id="rId6" imgW="1037630" imgH="1265992" progId="Visio.Drawing.11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20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Descriptors and Queues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33463"/>
            <a:ext cx="8467725" cy="5443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When descriptors are created, they are loaded with pre-defined information and are pushed into the Free Descriptor Queue(s) – one of the general purpose queues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When a master (core or PKTDMA) needs to use a descriptor, it pops it from a FDQ.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Each descriptor can be pushed into any one of the 8192 queues (in KeyStone I devices).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16K descriptors; Each can be in any queue. How much hardware is needed for the queues?</a:t>
            </a:r>
          </a:p>
          <a:p>
            <a:pPr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Descriptors and Queues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33463"/>
            <a:ext cx="8467725" cy="5443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TI implementation uses the following elements to manage descriptors and queues: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The link list (Link RAM) indexes all descriptors.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The queue header points to the top descriptor in the queue.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NULL value indicates the last descriptor in the queue.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When a descriptor pointer is pushed or popped, an index is derived from the queue push/pop pointer.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When a descriptor is </a:t>
            </a:r>
            <a:r>
              <a:rPr lang="en-US" sz="2000" i="1" dirty="0" smtClean="0"/>
              <a:t>pushed</a:t>
            </a:r>
            <a:r>
              <a:rPr lang="en-US" sz="2000" dirty="0" smtClean="0"/>
              <a:t> onto a queue, the queue manager converts the address to an index. The descriptor is added to the queue by threading the indexed entry of the Link RAM into the queue’s linked list.</a:t>
            </a:r>
          </a:p>
          <a:p>
            <a:pPr lvl="1">
              <a:lnSpc>
                <a:spcPct val="120000"/>
              </a:lnSpc>
            </a:pPr>
            <a:r>
              <a:rPr lang="en-US" sz="2000" dirty="0" smtClean="0"/>
              <a:t>When a queue is </a:t>
            </a:r>
            <a:r>
              <a:rPr lang="en-US" sz="2000" i="1" dirty="0" smtClean="0"/>
              <a:t>popped</a:t>
            </a:r>
            <a:r>
              <a:rPr lang="en-US" sz="2000" dirty="0" smtClean="0"/>
              <a:t>, the queue manager converts the index back into an address. The Link RAM is then rethreaded to remove this index.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QMSS: Descriptor Queuing (1)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33375" y="838200"/>
            <a:ext cx="8201025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dirty="0"/>
              <a:t>The </a:t>
            </a:r>
            <a:r>
              <a:rPr lang="en-US" sz="2400" dirty="0" smtClean="0"/>
              <a:t>Queue </a:t>
            </a:r>
            <a:r>
              <a:rPr lang="en-US" sz="2400" dirty="0"/>
              <a:t>M</a:t>
            </a:r>
            <a:r>
              <a:rPr lang="en-US" sz="2400" dirty="0" smtClean="0"/>
              <a:t>anager </a:t>
            </a:r>
            <a:r>
              <a:rPr lang="en-US" sz="2400" dirty="0"/>
              <a:t>maintains a head pointer for each queue, which are initialized to be empty.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</a:pP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>
              <a:spcBef>
                <a:spcPct val="20000"/>
              </a:spcBef>
            </a:pPr>
            <a:r>
              <a:rPr lang="en-US" sz="2400" dirty="0" smtClean="0"/>
              <a:t>Descriptor 0 is pushed into a queue.</a:t>
            </a:r>
            <a:endParaRPr lang="en-US" sz="2400" dirty="0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>
            <p:ph idx="1"/>
          </p:nvPr>
        </p:nvGraphicFramePr>
        <p:xfrm>
          <a:off x="357188" y="1731963"/>
          <a:ext cx="8124825" cy="3767137"/>
        </p:xfrm>
        <a:graphic>
          <a:graphicData uri="http://schemas.openxmlformats.org/presentationml/2006/ole">
            <p:oleObj spid="_x0000_s186370" name="Visio" r:id="rId5" imgW="5925366" imgH="2748064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23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QMSS: Descriptor Queuing (2)</a:t>
            </a: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33375" y="838200"/>
            <a:ext cx="8201025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2400" dirty="0" smtClean="0"/>
              <a:t>Now Descriptor 31 is pushed into the same queue.</a:t>
            </a: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dirty="0"/>
          </a:p>
          <a:p>
            <a:pPr marL="342900" indent="-342900">
              <a:spcBef>
                <a:spcPct val="20000"/>
              </a:spcBef>
            </a:pP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>
            <p:ph idx="1"/>
          </p:nvPr>
        </p:nvGraphicFramePr>
        <p:xfrm>
          <a:off x="533400" y="1958975"/>
          <a:ext cx="7696200" cy="3568700"/>
        </p:xfrm>
        <a:graphic>
          <a:graphicData uri="http://schemas.openxmlformats.org/presentationml/2006/ole">
            <p:oleObj spid="_x0000_s187394" name="Visio" r:id="rId5" imgW="5925366" imgH="2748064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24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0" y="6248400"/>
            <a:ext cx="8915400" cy="563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6148" name="Title 1"/>
          <p:cNvSpPr>
            <a:spLocks noGrp="1"/>
          </p:cNvSpPr>
          <p:nvPr>
            <p:ph type="title"/>
          </p:nvPr>
        </p:nvSpPr>
        <p:spPr>
          <a:xfrm>
            <a:off x="0" y="258763"/>
            <a:ext cx="3810000" cy="1189037"/>
          </a:xfrm>
        </p:spPr>
        <p:txBody>
          <a:bodyPr/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Descriptor Queuing: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Explicit and Implicit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414463"/>
            <a:ext cx="3324225" cy="4833937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dirty="0" smtClean="0"/>
              <a:t>This diagram shows several descriptors queued together.  Things to note:</a:t>
            </a:r>
          </a:p>
          <a:p>
            <a:pPr>
              <a:defRPr/>
            </a:pPr>
            <a:r>
              <a:rPr lang="en-US" sz="2000" dirty="0" smtClean="0"/>
              <a:t>Only the Host Packet is queued in a linked Host Descriptor.</a:t>
            </a:r>
          </a:p>
          <a:p>
            <a:pPr>
              <a:defRPr/>
            </a:pPr>
            <a:r>
              <a:rPr lang="en-US" sz="2000" dirty="0" smtClean="0"/>
              <a:t>A Host Packet is always used at SOP, followed by zero or more Host Buffer types.</a:t>
            </a:r>
          </a:p>
          <a:p>
            <a:pPr>
              <a:defRPr/>
            </a:pPr>
            <a:r>
              <a:rPr lang="en-US" sz="2000" dirty="0" smtClean="0"/>
              <a:t>Multiple descriptor types may be queued together, though this is not commonly done in practice.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721100" y="58738"/>
          <a:ext cx="5368925" cy="6765925"/>
        </p:xfrm>
        <a:graphic>
          <a:graphicData uri="http://schemas.openxmlformats.org/presentationml/2006/ole">
            <p:oleObj spid="_x0000_s188418" name="Visio" r:id="rId5" imgW="6359200" imgH="7829415" progId="Visio.Drawing.11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25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134100" cy="1219200"/>
          </a:xfrm>
        </p:spPr>
        <p:txBody>
          <a:bodyPr/>
          <a:lstStyle/>
          <a:p>
            <a:pPr eaLnBrk="1" hangingPunct="1"/>
            <a:r>
              <a:rPr lang="en-US" dirty="0" smtClean="0"/>
              <a:t>Descriptor and  Accumulators Queues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5991225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Accumulators keep the cores from polling.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Running in the background, they interrupt a core with a list of popped descriptor addresses (the list is in accumulation memory).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Core software must recycle.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High-Priority Accumulator: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32 channels, one queue per channel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All channels scanned each timer tick (25us)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Each channel/event maps to 1 core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Programmable list size and options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Low-Priority Accumulator: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16 channels, up to 32 queues per channel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1 channel is scanned each timer tick (25 us)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Each channel/event maps to </a:t>
            </a:r>
            <a:r>
              <a:rPr lang="en-US" sz="1800" dirty="0" smtClean="0">
                <a:solidFill>
                  <a:srgbClr val="FF0000"/>
                </a:solidFill>
              </a:rPr>
              <a:t>any </a:t>
            </a:r>
            <a:r>
              <a:rPr lang="en-US" sz="1800" dirty="0" smtClean="0"/>
              <a:t>core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 smtClean="0"/>
              <a:t>Programmable list size and options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424613" y="152400"/>
          <a:ext cx="2338387" cy="2890838"/>
        </p:xfrm>
        <a:graphic>
          <a:graphicData uri="http://schemas.openxmlformats.org/presentationml/2006/ole">
            <p:oleObj spid="_x0000_s189442" name="Visio" r:id="rId4" imgW="1772072" imgH="2191155" progId="Visio.Drawing.11">
              <p:embed/>
            </p:oleObj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6478588" y="3429000"/>
          <a:ext cx="2284412" cy="2824162"/>
        </p:xfrm>
        <a:graphic>
          <a:graphicData uri="http://schemas.openxmlformats.org/presentationml/2006/ole">
            <p:oleObj spid="_x0000_s189443" name="Visio" r:id="rId5" imgW="1772072" imgH="2191155" progId="Visio.Drawing.11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76200"/>
            <a:ext cx="82296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Packet DMA Topology</a:t>
            </a:r>
          </a:p>
        </p:txBody>
      </p:sp>
      <p:sp>
        <p:nvSpPr>
          <p:cNvPr id="18479" name="TextBox 45"/>
          <p:cNvSpPr txBox="1">
            <a:spLocks noChangeArrowheads="1"/>
          </p:cNvSpPr>
          <p:nvPr/>
        </p:nvSpPr>
        <p:spPr bwMode="auto">
          <a:xfrm>
            <a:off x="327025" y="5441950"/>
            <a:ext cx="8458200" cy="1111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400" dirty="0"/>
              <a:t>Multiple Packet DMA instances in KeyStone devices:</a:t>
            </a:r>
            <a:br>
              <a:rPr lang="en-US" sz="1400" dirty="0"/>
            </a:br>
            <a:endParaRPr lang="en-US" sz="800" dirty="0"/>
          </a:p>
          <a:p>
            <a:pPr marL="338328" lvl="1" indent="-457200">
              <a:lnSpc>
                <a:spcPct val="90000"/>
              </a:lnSpc>
              <a:buFont typeface="Arial" charset="0"/>
              <a:buChar char="•"/>
            </a:pPr>
            <a:r>
              <a:rPr lang="en-US" sz="1400" dirty="0" smtClean="0"/>
              <a:t>NETCP </a:t>
            </a:r>
            <a:r>
              <a:rPr lang="en-US" sz="1400" dirty="0"/>
              <a:t>and SRIO instances for all KeyStone devices.</a:t>
            </a:r>
          </a:p>
          <a:p>
            <a:pPr marL="338328" lvl="1" indent="-457200">
              <a:lnSpc>
                <a:spcPct val="90000"/>
              </a:lnSpc>
              <a:buFont typeface="Arial" charset="0"/>
              <a:buChar char="•"/>
            </a:pPr>
            <a:endParaRPr lang="en-US" sz="800" dirty="0"/>
          </a:p>
          <a:p>
            <a:pPr marL="338328" lvl="1" indent="-457200">
              <a:lnSpc>
                <a:spcPct val="90000"/>
              </a:lnSpc>
              <a:buFont typeface="Arial" charset="0"/>
              <a:buChar char="•"/>
            </a:pPr>
            <a:r>
              <a:rPr lang="en-US" sz="1400" dirty="0" smtClean="0"/>
              <a:t>FFTC </a:t>
            </a:r>
            <a:r>
              <a:rPr lang="en-US" sz="1400" dirty="0"/>
              <a:t>(A and B</a:t>
            </a:r>
            <a:r>
              <a:rPr lang="en-US" sz="1400" dirty="0" smtClean="0"/>
              <a:t>), BCP, and AIF2 </a:t>
            </a:r>
            <a:r>
              <a:rPr lang="en-US" sz="1400" dirty="0"/>
              <a:t>instances are only in KeyStone devices for wireless applications.</a:t>
            </a:r>
          </a:p>
          <a:p>
            <a:endParaRPr lang="en-US" sz="14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506413" y="809625"/>
            <a:ext cx="7553816" cy="4600575"/>
            <a:chOff x="506413" y="885825"/>
            <a:chExt cx="7553816" cy="4600575"/>
          </a:xfrm>
        </p:grpSpPr>
        <p:sp>
          <p:nvSpPr>
            <p:cNvPr id="18434" name="Rectangle 9"/>
            <p:cNvSpPr>
              <a:spLocks noChangeArrowheads="1"/>
            </p:cNvSpPr>
            <p:nvPr/>
          </p:nvSpPr>
          <p:spPr bwMode="auto">
            <a:xfrm>
              <a:off x="1050925" y="885825"/>
              <a:ext cx="15240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36" name="Rectangle 3"/>
            <p:cNvSpPr>
              <a:spLocks noChangeArrowheads="1"/>
            </p:cNvSpPr>
            <p:nvPr/>
          </p:nvSpPr>
          <p:spPr bwMode="auto">
            <a:xfrm>
              <a:off x="3581400" y="1524000"/>
              <a:ext cx="1752600" cy="3048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37" name="Rectangle 4"/>
            <p:cNvSpPr>
              <a:spLocks noChangeArrowheads="1"/>
            </p:cNvSpPr>
            <p:nvPr/>
          </p:nvSpPr>
          <p:spPr bwMode="auto">
            <a:xfrm>
              <a:off x="3962400" y="3581400"/>
              <a:ext cx="990600" cy="762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1143000" y="48768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6629400" y="20574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0" name="Text Box 17"/>
            <p:cNvSpPr txBox="1">
              <a:spLocks noChangeArrowheads="1"/>
            </p:cNvSpPr>
            <p:nvPr/>
          </p:nvSpPr>
          <p:spPr bwMode="auto">
            <a:xfrm>
              <a:off x="1384300" y="1608138"/>
              <a:ext cx="925513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18441" name="Rectangle 8"/>
            <p:cNvSpPr>
              <a:spLocks noChangeArrowheads="1"/>
            </p:cNvSpPr>
            <p:nvPr/>
          </p:nvSpPr>
          <p:spPr bwMode="auto">
            <a:xfrm>
              <a:off x="6629400" y="44196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2" name="Rectangle 9"/>
            <p:cNvSpPr>
              <a:spLocks noChangeArrowheads="1"/>
            </p:cNvSpPr>
            <p:nvPr/>
          </p:nvSpPr>
          <p:spPr bwMode="auto">
            <a:xfrm>
              <a:off x="533400" y="1295400"/>
              <a:ext cx="1524000" cy="1295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3" name="Rectangle 10"/>
            <p:cNvSpPr>
              <a:spLocks noChangeArrowheads="1"/>
            </p:cNvSpPr>
            <p:nvPr/>
          </p:nvSpPr>
          <p:spPr bwMode="auto">
            <a:xfrm>
              <a:off x="6400800" y="3733800"/>
              <a:ext cx="16002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4" name="Rectangle 11"/>
            <p:cNvSpPr>
              <a:spLocks noChangeArrowheads="1"/>
            </p:cNvSpPr>
            <p:nvPr/>
          </p:nvSpPr>
          <p:spPr bwMode="auto">
            <a:xfrm>
              <a:off x="6400800" y="1371600"/>
              <a:ext cx="15240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5" name="Rectangle 12"/>
            <p:cNvSpPr>
              <a:spLocks noChangeArrowheads="1"/>
            </p:cNvSpPr>
            <p:nvPr/>
          </p:nvSpPr>
          <p:spPr bwMode="auto">
            <a:xfrm>
              <a:off x="838200" y="4191000"/>
              <a:ext cx="15240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46" name="Text Box 13"/>
            <p:cNvSpPr txBox="1">
              <a:spLocks noChangeArrowheads="1"/>
            </p:cNvSpPr>
            <p:nvPr/>
          </p:nvSpPr>
          <p:spPr bwMode="auto">
            <a:xfrm>
              <a:off x="1143000" y="4953000"/>
              <a:ext cx="925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18447" name="Text Box 14"/>
            <p:cNvSpPr txBox="1">
              <a:spLocks noChangeArrowheads="1"/>
            </p:cNvSpPr>
            <p:nvPr/>
          </p:nvSpPr>
          <p:spPr bwMode="auto">
            <a:xfrm>
              <a:off x="4006850" y="3800475"/>
              <a:ext cx="925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rIns="45720">
              <a:spAutoFit/>
            </a:bodyPr>
            <a:lstStyle/>
            <a:p>
              <a:pPr algn="ctr"/>
              <a:r>
                <a:rPr lang="en-US" sz="1400" dirty="0"/>
                <a:t>PKTDMA</a:t>
              </a:r>
            </a:p>
          </p:txBody>
        </p:sp>
        <p:sp>
          <p:nvSpPr>
            <p:cNvPr id="18448" name="Text Box 15"/>
            <p:cNvSpPr txBox="1">
              <a:spLocks noChangeArrowheads="1"/>
            </p:cNvSpPr>
            <p:nvPr/>
          </p:nvSpPr>
          <p:spPr bwMode="auto">
            <a:xfrm>
              <a:off x="6705600" y="2133600"/>
              <a:ext cx="925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18449" name="Text Box 16"/>
            <p:cNvSpPr txBox="1">
              <a:spLocks noChangeArrowheads="1"/>
            </p:cNvSpPr>
            <p:nvPr/>
          </p:nvSpPr>
          <p:spPr bwMode="auto">
            <a:xfrm>
              <a:off x="6705600" y="4495800"/>
              <a:ext cx="925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18450" name="Text Box 17"/>
            <p:cNvSpPr txBox="1">
              <a:spLocks noChangeArrowheads="1"/>
            </p:cNvSpPr>
            <p:nvPr/>
          </p:nvSpPr>
          <p:spPr bwMode="auto">
            <a:xfrm>
              <a:off x="838200" y="2057400"/>
              <a:ext cx="925513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18451" name="Text Box 18"/>
            <p:cNvSpPr txBox="1">
              <a:spLocks noChangeArrowheads="1"/>
            </p:cNvSpPr>
            <p:nvPr/>
          </p:nvSpPr>
          <p:spPr bwMode="auto">
            <a:xfrm>
              <a:off x="3733800" y="1600200"/>
              <a:ext cx="14636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Queue Manager</a:t>
              </a:r>
            </a:p>
          </p:txBody>
        </p:sp>
        <p:sp>
          <p:nvSpPr>
            <p:cNvPr id="18452" name="Text Box 19"/>
            <p:cNvSpPr txBox="1">
              <a:spLocks noChangeArrowheads="1"/>
            </p:cNvSpPr>
            <p:nvPr/>
          </p:nvSpPr>
          <p:spPr bwMode="auto">
            <a:xfrm>
              <a:off x="6467475" y="1447800"/>
              <a:ext cx="6191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SRIO</a:t>
              </a:r>
            </a:p>
          </p:txBody>
        </p:sp>
        <p:sp>
          <p:nvSpPr>
            <p:cNvPr id="18453" name="Text Box 20"/>
            <p:cNvSpPr txBox="1">
              <a:spLocks noChangeArrowheads="1"/>
            </p:cNvSpPr>
            <p:nvPr/>
          </p:nvSpPr>
          <p:spPr bwMode="auto">
            <a:xfrm>
              <a:off x="6400800" y="3749675"/>
              <a:ext cx="165942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dirty="0"/>
                <a:t>Network </a:t>
              </a:r>
              <a:r>
                <a:rPr lang="en-US" sz="1200" dirty="0" smtClean="0"/>
                <a:t>Coprocessor</a:t>
              </a:r>
              <a:br>
                <a:rPr lang="en-US" sz="1200" dirty="0" smtClean="0"/>
              </a:br>
              <a:r>
                <a:rPr lang="en-US" sz="1200" dirty="0" smtClean="0"/>
                <a:t>(NETCP)</a:t>
              </a:r>
              <a:endParaRPr lang="en-US" sz="1200" dirty="0"/>
            </a:p>
          </p:txBody>
        </p:sp>
        <p:sp>
          <p:nvSpPr>
            <p:cNvPr id="18454" name="Text Box 21"/>
            <p:cNvSpPr txBox="1">
              <a:spLocks noChangeArrowheads="1"/>
            </p:cNvSpPr>
            <p:nvPr/>
          </p:nvSpPr>
          <p:spPr bwMode="auto">
            <a:xfrm>
              <a:off x="506413" y="1341438"/>
              <a:ext cx="9302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FFTC (A)</a:t>
              </a:r>
            </a:p>
          </p:txBody>
        </p:sp>
        <p:sp>
          <p:nvSpPr>
            <p:cNvPr id="18455" name="Text Box 22"/>
            <p:cNvSpPr txBox="1">
              <a:spLocks noChangeArrowheads="1"/>
            </p:cNvSpPr>
            <p:nvPr/>
          </p:nvSpPr>
          <p:spPr bwMode="auto">
            <a:xfrm>
              <a:off x="838200" y="4267200"/>
              <a:ext cx="46037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AIF</a:t>
              </a:r>
            </a:p>
          </p:txBody>
        </p:sp>
        <p:sp>
          <p:nvSpPr>
            <p:cNvPr id="18456" name="Rectangle 23"/>
            <p:cNvSpPr>
              <a:spLocks noChangeArrowheads="1"/>
            </p:cNvSpPr>
            <p:nvPr/>
          </p:nvSpPr>
          <p:spPr bwMode="auto">
            <a:xfrm>
              <a:off x="3962400" y="1905000"/>
              <a:ext cx="990600" cy="1447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18457" name="Line 24"/>
            <p:cNvSpPr>
              <a:spLocks noChangeShapeType="1"/>
            </p:cNvSpPr>
            <p:nvPr/>
          </p:nvSpPr>
          <p:spPr bwMode="auto">
            <a:xfrm>
              <a:off x="3962400" y="20574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58" name="Line 25"/>
            <p:cNvSpPr>
              <a:spLocks noChangeShapeType="1"/>
            </p:cNvSpPr>
            <p:nvPr/>
          </p:nvSpPr>
          <p:spPr bwMode="auto">
            <a:xfrm>
              <a:off x="3962400" y="22098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59" name="Line 26"/>
            <p:cNvSpPr>
              <a:spLocks noChangeShapeType="1"/>
            </p:cNvSpPr>
            <p:nvPr/>
          </p:nvSpPr>
          <p:spPr bwMode="auto">
            <a:xfrm>
              <a:off x="3962400" y="23622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60" name="Line 27"/>
            <p:cNvSpPr>
              <a:spLocks noChangeShapeType="1"/>
            </p:cNvSpPr>
            <p:nvPr/>
          </p:nvSpPr>
          <p:spPr bwMode="auto">
            <a:xfrm>
              <a:off x="3962400" y="25146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61" name="Line 28"/>
            <p:cNvSpPr>
              <a:spLocks noChangeShapeType="1"/>
            </p:cNvSpPr>
            <p:nvPr/>
          </p:nvSpPr>
          <p:spPr bwMode="auto">
            <a:xfrm>
              <a:off x="3962400" y="26670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62" name="Line 29"/>
            <p:cNvSpPr>
              <a:spLocks noChangeShapeType="1"/>
            </p:cNvSpPr>
            <p:nvPr/>
          </p:nvSpPr>
          <p:spPr bwMode="auto">
            <a:xfrm>
              <a:off x="3962400" y="28194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63" name="Line 30"/>
            <p:cNvSpPr>
              <a:spLocks noChangeShapeType="1"/>
            </p:cNvSpPr>
            <p:nvPr/>
          </p:nvSpPr>
          <p:spPr bwMode="auto">
            <a:xfrm>
              <a:off x="3962400" y="320040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64" name="Text Box 31"/>
            <p:cNvSpPr txBox="1">
              <a:spLocks noChangeArrowheads="1"/>
            </p:cNvSpPr>
            <p:nvPr/>
          </p:nvSpPr>
          <p:spPr bwMode="auto">
            <a:xfrm>
              <a:off x="4038600" y="3178175"/>
              <a:ext cx="41275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8192</a:t>
              </a:r>
            </a:p>
          </p:txBody>
        </p:sp>
        <p:sp>
          <p:nvSpPr>
            <p:cNvPr id="18465" name="Text Box 32"/>
            <p:cNvSpPr txBox="1">
              <a:spLocks noChangeArrowheads="1"/>
            </p:cNvSpPr>
            <p:nvPr/>
          </p:nvSpPr>
          <p:spPr bwMode="auto">
            <a:xfrm>
              <a:off x="4038600" y="26670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5</a:t>
              </a:r>
            </a:p>
          </p:txBody>
        </p:sp>
        <p:sp>
          <p:nvSpPr>
            <p:cNvPr id="18466" name="Text Box 33"/>
            <p:cNvSpPr txBox="1">
              <a:spLocks noChangeArrowheads="1"/>
            </p:cNvSpPr>
            <p:nvPr/>
          </p:nvSpPr>
          <p:spPr bwMode="auto">
            <a:xfrm>
              <a:off x="4038600" y="25146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4</a:t>
              </a:r>
            </a:p>
          </p:txBody>
        </p:sp>
        <p:sp>
          <p:nvSpPr>
            <p:cNvPr id="18467" name="Text Box 34"/>
            <p:cNvSpPr txBox="1">
              <a:spLocks noChangeArrowheads="1"/>
            </p:cNvSpPr>
            <p:nvPr/>
          </p:nvSpPr>
          <p:spPr bwMode="auto">
            <a:xfrm>
              <a:off x="4038600" y="23622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3</a:t>
              </a:r>
            </a:p>
          </p:txBody>
        </p:sp>
        <p:sp>
          <p:nvSpPr>
            <p:cNvPr id="18468" name="Text Box 35"/>
            <p:cNvSpPr txBox="1">
              <a:spLocks noChangeArrowheads="1"/>
            </p:cNvSpPr>
            <p:nvPr/>
          </p:nvSpPr>
          <p:spPr bwMode="auto">
            <a:xfrm>
              <a:off x="4038600" y="22098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2</a:t>
              </a:r>
            </a:p>
          </p:txBody>
        </p:sp>
        <p:sp>
          <p:nvSpPr>
            <p:cNvPr id="18469" name="Text Box 36"/>
            <p:cNvSpPr txBox="1">
              <a:spLocks noChangeArrowheads="1"/>
            </p:cNvSpPr>
            <p:nvPr/>
          </p:nvSpPr>
          <p:spPr bwMode="auto">
            <a:xfrm>
              <a:off x="4038600" y="20574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1</a:t>
              </a:r>
            </a:p>
          </p:txBody>
        </p:sp>
        <p:sp>
          <p:nvSpPr>
            <p:cNvPr id="18470" name="Text Box 37"/>
            <p:cNvSpPr txBox="1">
              <a:spLocks noChangeArrowheads="1"/>
            </p:cNvSpPr>
            <p:nvPr/>
          </p:nvSpPr>
          <p:spPr bwMode="auto">
            <a:xfrm>
              <a:off x="4038600" y="1905000"/>
              <a:ext cx="24130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800" dirty="0"/>
                <a:t>0</a:t>
              </a:r>
            </a:p>
          </p:txBody>
        </p:sp>
        <p:sp>
          <p:nvSpPr>
            <p:cNvPr id="18471" name="Text Box 38"/>
            <p:cNvSpPr txBox="1">
              <a:spLocks noChangeArrowheads="1"/>
            </p:cNvSpPr>
            <p:nvPr/>
          </p:nvSpPr>
          <p:spPr bwMode="auto">
            <a:xfrm>
              <a:off x="4038600" y="2681288"/>
              <a:ext cx="2476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.</a:t>
              </a:r>
            </a:p>
          </p:txBody>
        </p:sp>
        <p:sp>
          <p:nvSpPr>
            <p:cNvPr id="18472" name="Text Box 39"/>
            <p:cNvSpPr txBox="1">
              <a:spLocks noChangeArrowheads="1"/>
            </p:cNvSpPr>
            <p:nvPr/>
          </p:nvSpPr>
          <p:spPr bwMode="auto">
            <a:xfrm>
              <a:off x="4038600" y="2819400"/>
              <a:ext cx="247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.</a:t>
              </a:r>
            </a:p>
          </p:txBody>
        </p:sp>
        <p:sp>
          <p:nvSpPr>
            <p:cNvPr id="18473" name="Text Box 40"/>
            <p:cNvSpPr txBox="1">
              <a:spLocks noChangeArrowheads="1"/>
            </p:cNvSpPr>
            <p:nvPr/>
          </p:nvSpPr>
          <p:spPr bwMode="auto">
            <a:xfrm>
              <a:off x="4038600" y="2743200"/>
              <a:ext cx="247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.</a:t>
              </a:r>
            </a:p>
          </p:txBody>
        </p:sp>
        <p:sp>
          <p:nvSpPr>
            <p:cNvPr id="18474" name="Text Box 41"/>
            <p:cNvSpPr txBox="1">
              <a:spLocks noChangeArrowheads="1"/>
            </p:cNvSpPr>
            <p:nvPr/>
          </p:nvSpPr>
          <p:spPr bwMode="auto">
            <a:xfrm>
              <a:off x="3276600" y="1219200"/>
              <a:ext cx="24130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Queue Manager Subsystem</a:t>
              </a:r>
            </a:p>
          </p:txBody>
        </p:sp>
        <p:sp>
          <p:nvSpPr>
            <p:cNvPr id="18475" name="Line 43"/>
            <p:cNvSpPr>
              <a:spLocks noChangeShapeType="1"/>
            </p:cNvSpPr>
            <p:nvPr/>
          </p:nvSpPr>
          <p:spPr bwMode="auto">
            <a:xfrm>
              <a:off x="1752600" y="2209800"/>
              <a:ext cx="18288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76" name="Line 44"/>
            <p:cNvSpPr>
              <a:spLocks noChangeShapeType="1"/>
            </p:cNvSpPr>
            <p:nvPr/>
          </p:nvSpPr>
          <p:spPr bwMode="auto">
            <a:xfrm>
              <a:off x="5334000" y="4114800"/>
              <a:ext cx="12954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77" name="Line 45"/>
            <p:cNvSpPr>
              <a:spLocks noChangeShapeType="1"/>
            </p:cNvSpPr>
            <p:nvPr/>
          </p:nvSpPr>
          <p:spPr bwMode="auto">
            <a:xfrm flipV="1">
              <a:off x="2133600" y="4267200"/>
              <a:ext cx="1447800" cy="838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78" name="Line 46"/>
            <p:cNvSpPr>
              <a:spLocks noChangeShapeType="1"/>
            </p:cNvSpPr>
            <p:nvPr/>
          </p:nvSpPr>
          <p:spPr bwMode="auto">
            <a:xfrm flipV="1">
              <a:off x="5334000" y="2286000"/>
              <a:ext cx="1295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80" name="Text Box 21"/>
            <p:cNvSpPr txBox="1">
              <a:spLocks noChangeArrowheads="1"/>
            </p:cNvSpPr>
            <p:nvPr/>
          </p:nvSpPr>
          <p:spPr bwMode="auto">
            <a:xfrm>
              <a:off x="1009650" y="900113"/>
              <a:ext cx="9286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FFTC (B)</a:t>
              </a:r>
            </a:p>
          </p:txBody>
        </p:sp>
        <p:sp>
          <p:nvSpPr>
            <p:cNvPr id="18481" name="Line 43"/>
            <p:cNvSpPr>
              <a:spLocks noChangeShapeType="1"/>
            </p:cNvSpPr>
            <p:nvPr/>
          </p:nvSpPr>
          <p:spPr bwMode="auto">
            <a:xfrm>
              <a:off x="2286000" y="1752600"/>
              <a:ext cx="1295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0" name="Rectangle 6"/>
            <p:cNvSpPr>
              <a:spLocks noChangeArrowheads="1"/>
            </p:cNvSpPr>
            <p:nvPr/>
          </p:nvSpPr>
          <p:spPr bwMode="auto">
            <a:xfrm>
              <a:off x="1143000" y="3429000"/>
              <a:ext cx="990600" cy="457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61" name="Rectangle 12"/>
            <p:cNvSpPr>
              <a:spLocks noChangeArrowheads="1"/>
            </p:cNvSpPr>
            <p:nvPr/>
          </p:nvSpPr>
          <p:spPr bwMode="auto">
            <a:xfrm>
              <a:off x="838200" y="2743200"/>
              <a:ext cx="1524000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endParaRPr lang="en-US" sz="2400" dirty="0"/>
            </a:p>
          </p:txBody>
        </p:sp>
        <p:sp>
          <p:nvSpPr>
            <p:cNvPr id="62" name="Text Box 13"/>
            <p:cNvSpPr txBox="1">
              <a:spLocks noChangeArrowheads="1"/>
            </p:cNvSpPr>
            <p:nvPr/>
          </p:nvSpPr>
          <p:spPr bwMode="auto">
            <a:xfrm>
              <a:off x="1143000" y="3505200"/>
              <a:ext cx="9255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/>
                <a:t>PKTDMA</a:t>
              </a:r>
            </a:p>
          </p:txBody>
        </p:sp>
        <p:sp>
          <p:nvSpPr>
            <p:cNvPr id="63" name="Text Box 22"/>
            <p:cNvSpPr txBox="1">
              <a:spLocks noChangeArrowheads="1"/>
            </p:cNvSpPr>
            <p:nvPr/>
          </p:nvSpPr>
          <p:spPr bwMode="auto">
            <a:xfrm>
              <a:off x="838200" y="2819400"/>
              <a:ext cx="55496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BCP</a:t>
              </a:r>
              <a:endParaRPr lang="en-US" sz="1400" dirty="0"/>
            </a:p>
          </p:txBody>
        </p:sp>
        <p:sp>
          <p:nvSpPr>
            <p:cNvPr id="64" name="Line 45"/>
            <p:cNvSpPr>
              <a:spLocks noChangeShapeType="1"/>
            </p:cNvSpPr>
            <p:nvPr/>
          </p:nvSpPr>
          <p:spPr bwMode="auto">
            <a:xfrm flipV="1">
              <a:off x="2133600" y="3276600"/>
              <a:ext cx="1447800" cy="382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Packet DMA (PKTDMA)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033463"/>
            <a:ext cx="8467725" cy="51387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dirty="0" smtClean="0"/>
              <a:t>Major components for each instance: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Multiple RX DMA channels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Multiple TX DMA channels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Multiple RX flow channels. RX flow defines behavior of the receive side of the navigator.</a:t>
            </a:r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Packet DMA (PKTDMA) Features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467725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Independent Rx and Tx cores: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Tx Core: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dirty="0" smtClean="0"/>
              <a:t>Tx channel triggering via hardware qpend signals from QM.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dirty="0" smtClean="0"/>
              <a:t>Tx core control is programmed via descriptors.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dirty="0" smtClean="0"/>
              <a:t>4 level priority (round robin) Tx Scheduler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dirty="0" smtClean="0"/>
              <a:t>Additional Tx Scheduler Interface for AIF2 (wireless applications only)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Rx Core: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dirty="0" smtClean="0"/>
              <a:t>Rx channel triggering via Rx Streaming I/F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200" dirty="0" smtClean="0"/>
              <a:t>Rx core control programmed via “Rx Flow”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2x128-bit symmetrical streaming I/F for Tx output and Rx input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Wired together for loopback within the QMSS PKTDMA instance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Connects to matching streaming I/F (Tx-&gt;Rx, Rx-&gt;Tx) of peripheral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Packet-based; So neither the Rx or Tx cores care about payload format.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29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11267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l"/>
            <a:r>
              <a:rPr lang="en-US" sz="2400" dirty="0" smtClean="0">
                <a:solidFill>
                  <a:schemeClr val="tx1"/>
                </a:solidFill>
              </a:rPr>
              <a:t>Part 1: Understanding Multicore Navigator: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Functional Overview and Use Cases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System Architecture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Implementation Examples</a:t>
            </a:r>
          </a:p>
          <a:p>
            <a:pPr marL="342900" indent="-342900" algn="l"/>
            <a:r>
              <a:rPr lang="en-US" sz="2400" dirty="0" smtClean="0">
                <a:solidFill>
                  <a:schemeClr val="tx1"/>
                </a:solidFill>
              </a:rPr>
              <a:t>Part 2:  Using Multicore Navigator: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Configuration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LLD Support</a:t>
            </a:r>
          </a:p>
          <a:p>
            <a:pPr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Project Examples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Understanding Multicore Navigator:</a:t>
            </a:r>
            <a:br>
              <a:rPr lang="en-US" dirty="0" smtClean="0"/>
            </a:br>
            <a:r>
              <a:rPr lang="en-US" dirty="0" smtClean="0"/>
              <a:t>Implementation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7000"/>
            <a:ext cx="9144000" cy="787400"/>
          </a:xfrm>
        </p:spPr>
        <p:txBody>
          <a:bodyPr/>
          <a:lstStyle/>
          <a:p>
            <a:r>
              <a:rPr lang="en-US" sz="3200" dirty="0" smtClean="0"/>
              <a:t>Example 1: Send Data to Peripheral or Coprocessor</a:t>
            </a:r>
          </a:p>
        </p:txBody>
      </p:sp>
      <p:sp>
        <p:nvSpPr>
          <p:cNvPr id="20378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6200" y="1295400"/>
            <a:ext cx="2819399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smtClean="0"/>
              <a:t>When a core has data to send, it pops a descriptor from FDQ, loads it with information and the buffer with data, and pushes it into a TX queue.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The TX queue generates a pending signal that wakes up the PKTDMA in the peripheral.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PKTDMA reads the information in the descriptor and the data in the attached buffer.</a:t>
            </a:r>
          </a:p>
        </p:txBody>
      </p:sp>
      <p:graphicFrame>
        <p:nvGraphicFramePr>
          <p:cNvPr id="203778" name="Object 4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066624" y="871850"/>
          <a:ext cx="6077376" cy="4267200"/>
        </p:xfrm>
        <a:graphic>
          <a:graphicData uri="http://schemas.openxmlformats.org/presentationml/2006/ole">
            <p:oleObj spid="_x0000_s190466" name="Visio" r:id="rId3" imgW="9341737" imgH="6559685" progId="Visio.Drawing.11">
              <p:embed/>
            </p:oleObj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5217225"/>
            <a:ext cx="7391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 smtClean="0">
                <a:latin typeface="+mn-lt"/>
              </a:rPr>
              <a:t>The peripheral converts the data to bit stream and sends it to the destination as defined by the descriptor information.</a:t>
            </a:r>
          </a:p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PKTDMA recycles</a:t>
            </a:r>
            <a:r>
              <a:rPr kumimoji="0" lang="en-US" sz="1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descriptor and the buffer by pushing the descriptor into a FDQ that is specified in the descriptor information.</a:t>
            </a:r>
            <a:endParaRPr kumimoji="0" lang="en-US" sz="1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526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4"/>
          <p:cNvSpPr txBox="1">
            <a:spLocks noChangeArrowheads="1"/>
          </p:cNvSpPr>
          <p:nvPr/>
        </p:nvSpPr>
        <p:spPr bwMode="auto">
          <a:xfrm>
            <a:off x="0" y="6248400"/>
            <a:ext cx="8915400" cy="563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762000"/>
          </a:xfrm>
        </p:spPr>
        <p:txBody>
          <a:bodyPr/>
          <a:lstStyle/>
          <a:p>
            <a:pPr eaLnBrk="1" hangingPunct="1"/>
            <a:r>
              <a:rPr lang="en-US" sz="3000" dirty="0" smtClean="0"/>
              <a:t>Example 2: Receive Data from Peripheral or Coprocessor</a:t>
            </a:r>
          </a:p>
        </p:txBody>
      </p:sp>
      <p:sp>
        <p:nvSpPr>
          <p:cNvPr id="23556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8839199" cy="1920875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sz="1800" dirty="0" smtClean="0"/>
              <a:t>Rx PKTDMA receives packet data from Rx Streaming I/F.</a:t>
            </a:r>
          </a:p>
          <a:p>
            <a:pPr eaLnBrk="1" hangingPunct="1">
              <a:spcBef>
                <a:spcPts val="600"/>
              </a:spcBef>
            </a:pPr>
            <a:r>
              <a:rPr lang="en-US" sz="1800" dirty="0" smtClean="0"/>
              <a:t>Using an Rx Flow, the Rx PKTDMA pops an Rx FDQ.</a:t>
            </a:r>
          </a:p>
          <a:p>
            <a:pPr eaLnBrk="1" hangingPunct="1">
              <a:spcBef>
                <a:spcPts val="600"/>
              </a:spcBef>
            </a:pPr>
            <a:r>
              <a:rPr lang="en-US" sz="1800" dirty="0" smtClean="0"/>
              <a:t>Data packets are written out to the descriptor buffer.</a:t>
            </a:r>
          </a:p>
          <a:p>
            <a:pPr eaLnBrk="1" hangingPunct="1">
              <a:spcBef>
                <a:spcPts val="600"/>
              </a:spcBef>
            </a:pPr>
            <a:r>
              <a:rPr lang="en-US" sz="1800" dirty="0" smtClean="0"/>
              <a:t>When complete, Rx PKTDMA pushes the finished descriptor to the indicated Rx queue.</a:t>
            </a:r>
          </a:p>
          <a:p>
            <a:pPr eaLnBrk="1" hangingPunct="1">
              <a:spcBef>
                <a:spcPts val="600"/>
              </a:spcBef>
            </a:pPr>
            <a:r>
              <a:rPr lang="en-US" sz="1800" dirty="0" smtClean="0"/>
              <a:t>The core that receives the descriptor must recycle the descriptor back to an Rx FDQ.</a:t>
            </a:r>
          </a:p>
          <a:p>
            <a:pPr eaLnBrk="1" hangingPunct="1"/>
            <a:endParaRPr lang="en-US" sz="1800" dirty="0" smtClean="0"/>
          </a:p>
        </p:txBody>
      </p:sp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1295400" y="2729497"/>
            <a:ext cx="6691314" cy="4138028"/>
            <a:chOff x="720" y="1660"/>
            <a:chExt cx="4311" cy="2666"/>
          </a:xfrm>
        </p:grpSpPr>
        <p:sp>
          <p:nvSpPr>
            <p:cNvPr id="175106" name="AutoShape 2"/>
            <p:cNvSpPr>
              <a:spLocks noChangeAspect="1" noChangeArrowheads="1" noTextEdit="1"/>
            </p:cNvSpPr>
            <p:nvPr/>
          </p:nvSpPr>
          <p:spPr bwMode="auto">
            <a:xfrm>
              <a:off x="720" y="1728"/>
              <a:ext cx="4311" cy="2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08" name="Freeform 4"/>
            <p:cNvSpPr>
              <a:spLocks/>
            </p:cNvSpPr>
            <p:nvPr/>
          </p:nvSpPr>
          <p:spPr bwMode="auto">
            <a:xfrm>
              <a:off x="2674" y="1660"/>
              <a:ext cx="1132" cy="2666"/>
            </a:xfrm>
            <a:custGeom>
              <a:avLst/>
              <a:gdLst/>
              <a:ahLst/>
              <a:cxnLst>
                <a:cxn ang="0">
                  <a:pos x="177" y="3871"/>
                </a:cxn>
                <a:cxn ang="0">
                  <a:pos x="166" y="5609"/>
                </a:cxn>
                <a:cxn ang="0">
                  <a:pos x="385" y="5958"/>
                </a:cxn>
                <a:cxn ang="0">
                  <a:pos x="899" y="7496"/>
                </a:cxn>
                <a:cxn ang="0">
                  <a:pos x="1195" y="7262"/>
                </a:cxn>
                <a:cxn ang="0">
                  <a:pos x="1905" y="7986"/>
                </a:cxn>
                <a:cxn ang="0">
                  <a:pos x="2135" y="7391"/>
                </a:cxn>
                <a:cxn ang="0">
                  <a:pos x="3014" y="6887"/>
                </a:cxn>
                <a:cxn ang="0">
                  <a:pos x="3120" y="5879"/>
                </a:cxn>
                <a:cxn ang="0">
                  <a:pos x="3489" y="4209"/>
                </a:cxn>
                <a:cxn ang="0">
                  <a:pos x="3347" y="3503"/>
                </a:cxn>
                <a:cxn ang="0">
                  <a:pos x="3256" y="1977"/>
                </a:cxn>
                <a:cxn ang="0">
                  <a:pos x="3044" y="1775"/>
                </a:cxn>
                <a:cxn ang="0">
                  <a:pos x="2226" y="523"/>
                </a:cxn>
                <a:cxn ang="0">
                  <a:pos x="1907" y="1127"/>
                </a:cxn>
                <a:cxn ang="0">
                  <a:pos x="1018" y="537"/>
                </a:cxn>
                <a:cxn ang="0">
                  <a:pos x="770" y="1343"/>
                </a:cxn>
                <a:cxn ang="0">
                  <a:pos x="109" y="2887"/>
                </a:cxn>
                <a:cxn ang="0">
                  <a:pos x="177" y="3871"/>
                </a:cxn>
              </a:cxnLst>
              <a:rect l="0" t="0" r="r" b="b"/>
              <a:pathLst>
                <a:path w="3549" h="8344">
                  <a:moveTo>
                    <a:pt x="177" y="3871"/>
                  </a:moveTo>
                  <a:cubicBezTo>
                    <a:pt x="6" y="4342"/>
                    <a:pt x="0" y="5120"/>
                    <a:pt x="166" y="5609"/>
                  </a:cubicBezTo>
                  <a:cubicBezTo>
                    <a:pt x="225" y="5785"/>
                    <a:pt x="302" y="5906"/>
                    <a:pt x="385" y="5958"/>
                  </a:cubicBezTo>
                  <a:cubicBezTo>
                    <a:pt x="378" y="6787"/>
                    <a:pt x="608" y="7475"/>
                    <a:pt x="899" y="7496"/>
                  </a:cubicBezTo>
                  <a:cubicBezTo>
                    <a:pt x="1004" y="7503"/>
                    <a:pt x="1107" y="7422"/>
                    <a:pt x="1195" y="7262"/>
                  </a:cubicBezTo>
                  <a:cubicBezTo>
                    <a:pt x="1321" y="8020"/>
                    <a:pt x="1639" y="8344"/>
                    <a:pt x="1905" y="7986"/>
                  </a:cubicBezTo>
                  <a:cubicBezTo>
                    <a:pt x="2000" y="7857"/>
                    <a:pt x="2080" y="7650"/>
                    <a:pt x="2135" y="7391"/>
                  </a:cubicBezTo>
                  <a:cubicBezTo>
                    <a:pt x="2426" y="7943"/>
                    <a:pt x="2820" y="7718"/>
                    <a:pt x="3014" y="6887"/>
                  </a:cubicBezTo>
                  <a:cubicBezTo>
                    <a:pt x="3084" y="6588"/>
                    <a:pt x="3120" y="6237"/>
                    <a:pt x="3120" y="5879"/>
                  </a:cubicBezTo>
                  <a:cubicBezTo>
                    <a:pt x="3384" y="5708"/>
                    <a:pt x="3549" y="4960"/>
                    <a:pt x="3489" y="4209"/>
                  </a:cubicBezTo>
                  <a:cubicBezTo>
                    <a:pt x="3467" y="3939"/>
                    <a:pt x="3418" y="3693"/>
                    <a:pt x="3347" y="3503"/>
                  </a:cubicBezTo>
                  <a:cubicBezTo>
                    <a:pt x="3470" y="3010"/>
                    <a:pt x="3429" y="2327"/>
                    <a:pt x="3256" y="1977"/>
                  </a:cubicBezTo>
                  <a:cubicBezTo>
                    <a:pt x="3194" y="1851"/>
                    <a:pt x="3120" y="1781"/>
                    <a:pt x="3044" y="1775"/>
                  </a:cubicBezTo>
                  <a:cubicBezTo>
                    <a:pt x="2940" y="785"/>
                    <a:pt x="2573" y="225"/>
                    <a:pt x="2226" y="523"/>
                  </a:cubicBezTo>
                  <a:cubicBezTo>
                    <a:pt x="2101" y="630"/>
                    <a:pt x="1990" y="840"/>
                    <a:pt x="1907" y="1127"/>
                  </a:cubicBezTo>
                  <a:cubicBezTo>
                    <a:pt x="1719" y="265"/>
                    <a:pt x="1321" y="0"/>
                    <a:pt x="1018" y="537"/>
                  </a:cubicBezTo>
                  <a:cubicBezTo>
                    <a:pt x="909" y="730"/>
                    <a:pt x="823" y="1011"/>
                    <a:pt x="770" y="1343"/>
                  </a:cubicBezTo>
                  <a:cubicBezTo>
                    <a:pt x="438" y="1249"/>
                    <a:pt x="142" y="1940"/>
                    <a:pt x="109" y="2887"/>
                  </a:cubicBezTo>
                  <a:cubicBezTo>
                    <a:pt x="97" y="3227"/>
                    <a:pt x="120" y="3570"/>
                    <a:pt x="177" y="3871"/>
                  </a:cubicBezTo>
                </a:path>
              </a:pathLst>
            </a:custGeom>
            <a:solidFill>
              <a:srgbClr val="C0C0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09" name="Freeform 5"/>
            <p:cNvSpPr>
              <a:spLocks/>
            </p:cNvSpPr>
            <p:nvPr/>
          </p:nvSpPr>
          <p:spPr bwMode="auto">
            <a:xfrm>
              <a:off x="2674" y="1660"/>
              <a:ext cx="1132" cy="2666"/>
            </a:xfrm>
            <a:custGeom>
              <a:avLst/>
              <a:gdLst/>
              <a:ahLst/>
              <a:cxnLst>
                <a:cxn ang="0">
                  <a:pos x="56" y="1237"/>
                </a:cxn>
                <a:cxn ang="0">
                  <a:pos x="53" y="1792"/>
                </a:cxn>
                <a:cxn ang="0">
                  <a:pos x="123" y="1903"/>
                </a:cxn>
                <a:cxn ang="0">
                  <a:pos x="287" y="2395"/>
                </a:cxn>
                <a:cxn ang="0">
                  <a:pos x="381" y="2320"/>
                </a:cxn>
                <a:cxn ang="0">
                  <a:pos x="607" y="2551"/>
                </a:cxn>
                <a:cxn ang="0">
                  <a:pos x="681" y="2361"/>
                </a:cxn>
                <a:cxn ang="0">
                  <a:pos x="961" y="2200"/>
                </a:cxn>
                <a:cxn ang="0">
                  <a:pos x="995" y="1878"/>
                </a:cxn>
                <a:cxn ang="0">
                  <a:pos x="1113" y="1345"/>
                </a:cxn>
                <a:cxn ang="0">
                  <a:pos x="1067" y="1119"/>
                </a:cxn>
                <a:cxn ang="0">
                  <a:pos x="1038" y="632"/>
                </a:cxn>
                <a:cxn ang="0">
                  <a:pos x="971" y="567"/>
                </a:cxn>
                <a:cxn ang="0">
                  <a:pos x="710" y="167"/>
                </a:cxn>
                <a:cxn ang="0">
                  <a:pos x="608" y="360"/>
                </a:cxn>
                <a:cxn ang="0">
                  <a:pos x="324" y="172"/>
                </a:cxn>
                <a:cxn ang="0">
                  <a:pos x="245" y="429"/>
                </a:cxn>
                <a:cxn ang="0">
                  <a:pos x="35" y="922"/>
                </a:cxn>
                <a:cxn ang="0">
                  <a:pos x="56" y="1237"/>
                </a:cxn>
              </a:cxnLst>
              <a:rect l="0" t="0" r="r" b="b"/>
              <a:pathLst>
                <a:path w="1132" h="2666">
                  <a:moveTo>
                    <a:pt x="56" y="1237"/>
                  </a:moveTo>
                  <a:cubicBezTo>
                    <a:pt x="2" y="1387"/>
                    <a:pt x="0" y="1636"/>
                    <a:pt x="53" y="1792"/>
                  </a:cubicBezTo>
                  <a:cubicBezTo>
                    <a:pt x="72" y="1848"/>
                    <a:pt x="96" y="1887"/>
                    <a:pt x="123" y="1903"/>
                  </a:cubicBezTo>
                  <a:cubicBezTo>
                    <a:pt x="120" y="2168"/>
                    <a:pt x="194" y="2388"/>
                    <a:pt x="287" y="2395"/>
                  </a:cubicBezTo>
                  <a:cubicBezTo>
                    <a:pt x="320" y="2397"/>
                    <a:pt x="353" y="2371"/>
                    <a:pt x="381" y="2320"/>
                  </a:cubicBezTo>
                  <a:cubicBezTo>
                    <a:pt x="421" y="2562"/>
                    <a:pt x="523" y="2666"/>
                    <a:pt x="607" y="2551"/>
                  </a:cubicBezTo>
                  <a:cubicBezTo>
                    <a:pt x="638" y="2510"/>
                    <a:pt x="663" y="2444"/>
                    <a:pt x="681" y="2361"/>
                  </a:cubicBezTo>
                  <a:cubicBezTo>
                    <a:pt x="774" y="2537"/>
                    <a:pt x="899" y="2466"/>
                    <a:pt x="961" y="2200"/>
                  </a:cubicBezTo>
                  <a:cubicBezTo>
                    <a:pt x="983" y="2105"/>
                    <a:pt x="995" y="1993"/>
                    <a:pt x="995" y="1878"/>
                  </a:cubicBezTo>
                  <a:cubicBezTo>
                    <a:pt x="1079" y="1824"/>
                    <a:pt x="1132" y="1585"/>
                    <a:pt x="1113" y="1345"/>
                  </a:cubicBezTo>
                  <a:cubicBezTo>
                    <a:pt x="1106" y="1258"/>
                    <a:pt x="1090" y="1180"/>
                    <a:pt x="1067" y="1119"/>
                  </a:cubicBezTo>
                  <a:cubicBezTo>
                    <a:pt x="1107" y="962"/>
                    <a:pt x="1093" y="744"/>
                    <a:pt x="1038" y="632"/>
                  </a:cubicBezTo>
                  <a:cubicBezTo>
                    <a:pt x="1018" y="592"/>
                    <a:pt x="995" y="569"/>
                    <a:pt x="971" y="567"/>
                  </a:cubicBezTo>
                  <a:cubicBezTo>
                    <a:pt x="937" y="251"/>
                    <a:pt x="820" y="72"/>
                    <a:pt x="710" y="167"/>
                  </a:cubicBezTo>
                  <a:cubicBezTo>
                    <a:pt x="670" y="202"/>
                    <a:pt x="634" y="269"/>
                    <a:pt x="608" y="360"/>
                  </a:cubicBezTo>
                  <a:cubicBezTo>
                    <a:pt x="548" y="85"/>
                    <a:pt x="421" y="0"/>
                    <a:pt x="324" y="172"/>
                  </a:cubicBezTo>
                  <a:cubicBezTo>
                    <a:pt x="290" y="233"/>
                    <a:pt x="262" y="323"/>
                    <a:pt x="245" y="429"/>
                  </a:cubicBezTo>
                  <a:cubicBezTo>
                    <a:pt x="139" y="399"/>
                    <a:pt x="45" y="620"/>
                    <a:pt x="35" y="922"/>
                  </a:cubicBezTo>
                  <a:cubicBezTo>
                    <a:pt x="31" y="1031"/>
                    <a:pt x="38" y="1141"/>
                    <a:pt x="56" y="1237"/>
                  </a:cubicBezTo>
                </a:path>
              </a:pathLst>
            </a:cu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0" name="Freeform 6"/>
            <p:cNvSpPr>
              <a:spLocks/>
            </p:cNvSpPr>
            <p:nvPr/>
          </p:nvSpPr>
          <p:spPr bwMode="auto">
            <a:xfrm>
              <a:off x="1463" y="1743"/>
              <a:ext cx="1103" cy="1288"/>
            </a:xfrm>
            <a:custGeom>
              <a:avLst/>
              <a:gdLst/>
              <a:ahLst/>
              <a:cxnLst>
                <a:cxn ang="0">
                  <a:pos x="3267" y="4032"/>
                </a:cxn>
                <a:cxn ang="0">
                  <a:pos x="3459" y="3840"/>
                </a:cxn>
                <a:cxn ang="0">
                  <a:pos x="3459" y="3840"/>
                </a:cxn>
                <a:cxn ang="0">
                  <a:pos x="3459" y="192"/>
                </a:cxn>
                <a:cxn ang="0">
                  <a:pos x="3267" y="0"/>
                </a:cxn>
                <a:cxn ang="0">
                  <a:pos x="3267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3267" y="4032"/>
                </a:cxn>
              </a:cxnLst>
              <a:rect l="0" t="0" r="r" b="b"/>
              <a:pathLst>
                <a:path w="3459" h="4032">
                  <a:moveTo>
                    <a:pt x="3267" y="4032"/>
                  </a:moveTo>
                  <a:cubicBezTo>
                    <a:pt x="3373" y="4032"/>
                    <a:pt x="3459" y="3946"/>
                    <a:pt x="3459" y="3840"/>
                  </a:cubicBezTo>
                  <a:lnTo>
                    <a:pt x="3459" y="3840"/>
                  </a:lnTo>
                  <a:lnTo>
                    <a:pt x="3459" y="192"/>
                  </a:lnTo>
                  <a:cubicBezTo>
                    <a:pt x="3459" y="85"/>
                    <a:pt x="3373" y="0"/>
                    <a:pt x="3267" y="0"/>
                  </a:cubicBezTo>
                  <a:lnTo>
                    <a:pt x="3267" y="0"/>
                  </a:lnTo>
                  <a:lnTo>
                    <a:pt x="192" y="0"/>
                  </a:lnTo>
                  <a:cubicBezTo>
                    <a:pt x="86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6" y="4032"/>
                    <a:pt x="192" y="4032"/>
                  </a:cubicBezTo>
                  <a:lnTo>
                    <a:pt x="3267" y="4032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1" name="Freeform 7"/>
            <p:cNvSpPr>
              <a:spLocks/>
            </p:cNvSpPr>
            <p:nvPr/>
          </p:nvSpPr>
          <p:spPr bwMode="auto">
            <a:xfrm>
              <a:off x="1462" y="1743"/>
              <a:ext cx="1104" cy="1288"/>
            </a:xfrm>
            <a:custGeom>
              <a:avLst/>
              <a:gdLst/>
              <a:ahLst/>
              <a:cxnLst>
                <a:cxn ang="0">
                  <a:pos x="3267" y="4032"/>
                </a:cxn>
                <a:cxn ang="0">
                  <a:pos x="3459" y="3840"/>
                </a:cxn>
                <a:cxn ang="0">
                  <a:pos x="3459" y="3840"/>
                </a:cxn>
                <a:cxn ang="0">
                  <a:pos x="3459" y="192"/>
                </a:cxn>
                <a:cxn ang="0">
                  <a:pos x="3267" y="0"/>
                </a:cxn>
                <a:cxn ang="0">
                  <a:pos x="3267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3267" y="4032"/>
                </a:cxn>
              </a:cxnLst>
              <a:rect l="0" t="0" r="r" b="b"/>
              <a:pathLst>
                <a:path w="3459" h="4032">
                  <a:moveTo>
                    <a:pt x="3267" y="4032"/>
                  </a:moveTo>
                  <a:cubicBezTo>
                    <a:pt x="3373" y="4032"/>
                    <a:pt x="3459" y="3946"/>
                    <a:pt x="3459" y="3840"/>
                  </a:cubicBezTo>
                  <a:lnTo>
                    <a:pt x="3459" y="3840"/>
                  </a:lnTo>
                  <a:lnTo>
                    <a:pt x="3459" y="192"/>
                  </a:lnTo>
                  <a:cubicBezTo>
                    <a:pt x="3459" y="85"/>
                    <a:pt x="3373" y="0"/>
                    <a:pt x="3267" y="0"/>
                  </a:cubicBezTo>
                  <a:lnTo>
                    <a:pt x="3267" y="0"/>
                  </a:lnTo>
                  <a:lnTo>
                    <a:pt x="192" y="0"/>
                  </a:lnTo>
                  <a:cubicBezTo>
                    <a:pt x="86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6" y="4032"/>
                    <a:pt x="192" y="4032"/>
                  </a:cubicBezTo>
                  <a:lnTo>
                    <a:pt x="3267" y="4032"/>
                  </a:lnTo>
                  <a:close/>
                </a:path>
              </a:pathLst>
            </a:cu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2" name="Freeform 8"/>
            <p:cNvSpPr>
              <a:spLocks/>
            </p:cNvSpPr>
            <p:nvPr/>
          </p:nvSpPr>
          <p:spPr bwMode="auto">
            <a:xfrm>
              <a:off x="3913" y="1754"/>
              <a:ext cx="1103" cy="1287"/>
            </a:xfrm>
            <a:custGeom>
              <a:avLst/>
              <a:gdLst/>
              <a:ahLst/>
              <a:cxnLst>
                <a:cxn ang="0">
                  <a:pos x="3267" y="4032"/>
                </a:cxn>
                <a:cxn ang="0">
                  <a:pos x="3459" y="3840"/>
                </a:cxn>
                <a:cxn ang="0">
                  <a:pos x="3459" y="3840"/>
                </a:cxn>
                <a:cxn ang="0">
                  <a:pos x="3459" y="192"/>
                </a:cxn>
                <a:cxn ang="0">
                  <a:pos x="3267" y="0"/>
                </a:cxn>
                <a:cxn ang="0">
                  <a:pos x="3267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3267" y="4032"/>
                </a:cxn>
              </a:cxnLst>
              <a:rect l="0" t="0" r="r" b="b"/>
              <a:pathLst>
                <a:path w="3459" h="4032">
                  <a:moveTo>
                    <a:pt x="3267" y="4032"/>
                  </a:moveTo>
                  <a:cubicBezTo>
                    <a:pt x="3373" y="4032"/>
                    <a:pt x="3459" y="3946"/>
                    <a:pt x="3459" y="3840"/>
                  </a:cubicBezTo>
                  <a:lnTo>
                    <a:pt x="3459" y="3840"/>
                  </a:lnTo>
                  <a:lnTo>
                    <a:pt x="3459" y="192"/>
                  </a:lnTo>
                  <a:cubicBezTo>
                    <a:pt x="3459" y="85"/>
                    <a:pt x="3373" y="0"/>
                    <a:pt x="3267" y="0"/>
                  </a:cubicBezTo>
                  <a:lnTo>
                    <a:pt x="3267" y="0"/>
                  </a:lnTo>
                  <a:lnTo>
                    <a:pt x="192" y="0"/>
                  </a:lnTo>
                  <a:cubicBezTo>
                    <a:pt x="86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6" y="4032"/>
                    <a:pt x="192" y="4032"/>
                  </a:cubicBezTo>
                  <a:lnTo>
                    <a:pt x="3267" y="4032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3" name="Freeform 9"/>
            <p:cNvSpPr>
              <a:spLocks/>
            </p:cNvSpPr>
            <p:nvPr/>
          </p:nvSpPr>
          <p:spPr bwMode="auto">
            <a:xfrm>
              <a:off x="3913" y="1754"/>
              <a:ext cx="1103" cy="1287"/>
            </a:xfrm>
            <a:custGeom>
              <a:avLst/>
              <a:gdLst/>
              <a:ahLst/>
              <a:cxnLst>
                <a:cxn ang="0">
                  <a:pos x="3267" y="4032"/>
                </a:cxn>
                <a:cxn ang="0">
                  <a:pos x="3459" y="3840"/>
                </a:cxn>
                <a:cxn ang="0">
                  <a:pos x="3459" y="3840"/>
                </a:cxn>
                <a:cxn ang="0">
                  <a:pos x="3459" y="192"/>
                </a:cxn>
                <a:cxn ang="0">
                  <a:pos x="3267" y="0"/>
                </a:cxn>
                <a:cxn ang="0">
                  <a:pos x="3267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3267" y="4032"/>
                </a:cxn>
              </a:cxnLst>
              <a:rect l="0" t="0" r="r" b="b"/>
              <a:pathLst>
                <a:path w="3459" h="4032">
                  <a:moveTo>
                    <a:pt x="3267" y="4032"/>
                  </a:moveTo>
                  <a:cubicBezTo>
                    <a:pt x="3373" y="4032"/>
                    <a:pt x="3459" y="3946"/>
                    <a:pt x="3459" y="3840"/>
                  </a:cubicBezTo>
                  <a:lnTo>
                    <a:pt x="3459" y="3840"/>
                  </a:lnTo>
                  <a:lnTo>
                    <a:pt x="3459" y="192"/>
                  </a:lnTo>
                  <a:cubicBezTo>
                    <a:pt x="3459" y="85"/>
                    <a:pt x="3373" y="0"/>
                    <a:pt x="3267" y="0"/>
                  </a:cubicBezTo>
                  <a:lnTo>
                    <a:pt x="3267" y="0"/>
                  </a:lnTo>
                  <a:lnTo>
                    <a:pt x="192" y="0"/>
                  </a:lnTo>
                  <a:cubicBezTo>
                    <a:pt x="86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6" y="4032"/>
                    <a:pt x="192" y="4032"/>
                  </a:cubicBezTo>
                  <a:lnTo>
                    <a:pt x="3267" y="4032"/>
                  </a:lnTo>
                  <a:close/>
                </a:path>
              </a:pathLst>
            </a:cu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4" name="Rectangle 10"/>
            <p:cNvSpPr>
              <a:spLocks noChangeArrowheads="1"/>
            </p:cNvSpPr>
            <p:nvPr/>
          </p:nvSpPr>
          <p:spPr bwMode="auto">
            <a:xfrm>
              <a:off x="3925" y="1810"/>
              <a:ext cx="1105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Queue Manager (QMSS)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15" name="Freeform 11"/>
            <p:cNvSpPr>
              <a:spLocks/>
            </p:cNvSpPr>
            <p:nvPr/>
          </p:nvSpPr>
          <p:spPr bwMode="auto">
            <a:xfrm>
              <a:off x="3913" y="3157"/>
              <a:ext cx="1102" cy="1104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3264"/>
                  </a:lnTo>
                  <a:lnTo>
                    <a:pt x="3456" y="192"/>
                  </a:lnTo>
                  <a:cubicBezTo>
                    <a:pt x="3456" y="86"/>
                    <a:pt x="3370" y="0"/>
                    <a:pt x="3264" y="0"/>
                  </a:cubicBezTo>
                  <a:lnTo>
                    <a:pt x="3264" y="0"/>
                  </a:lnTo>
                  <a:lnTo>
                    <a:pt x="192" y="0"/>
                  </a:lnTo>
                  <a:cubicBezTo>
                    <a:pt x="86" y="0"/>
                    <a:pt x="0" y="86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6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6" name="Freeform 12"/>
            <p:cNvSpPr>
              <a:spLocks/>
            </p:cNvSpPr>
            <p:nvPr/>
          </p:nvSpPr>
          <p:spPr bwMode="auto">
            <a:xfrm>
              <a:off x="3913" y="3157"/>
              <a:ext cx="1102" cy="1104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3264"/>
                  </a:lnTo>
                  <a:lnTo>
                    <a:pt x="3456" y="192"/>
                  </a:lnTo>
                  <a:cubicBezTo>
                    <a:pt x="3456" y="86"/>
                    <a:pt x="3370" y="0"/>
                    <a:pt x="3264" y="0"/>
                  </a:cubicBezTo>
                  <a:lnTo>
                    <a:pt x="3264" y="0"/>
                  </a:lnTo>
                  <a:lnTo>
                    <a:pt x="192" y="0"/>
                  </a:lnTo>
                  <a:cubicBezTo>
                    <a:pt x="86" y="0"/>
                    <a:pt x="0" y="86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6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7" name="Rectangle 13"/>
            <p:cNvSpPr>
              <a:spLocks noChangeArrowheads="1"/>
            </p:cNvSpPr>
            <p:nvPr/>
          </p:nvSpPr>
          <p:spPr bwMode="auto">
            <a:xfrm>
              <a:off x="4219" y="1992"/>
              <a:ext cx="612" cy="24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8" name="Rectangle 14"/>
            <p:cNvSpPr>
              <a:spLocks noChangeArrowheads="1"/>
            </p:cNvSpPr>
            <p:nvPr/>
          </p:nvSpPr>
          <p:spPr bwMode="auto">
            <a:xfrm>
              <a:off x="4219" y="1992"/>
              <a:ext cx="612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9" name="Rectangle 15"/>
            <p:cNvSpPr>
              <a:spLocks noChangeArrowheads="1"/>
            </p:cNvSpPr>
            <p:nvPr/>
          </p:nvSpPr>
          <p:spPr bwMode="auto">
            <a:xfrm>
              <a:off x="4709" y="1968"/>
              <a:ext cx="245" cy="300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0" name="Rectangle 16"/>
            <p:cNvSpPr>
              <a:spLocks noChangeArrowheads="1"/>
            </p:cNvSpPr>
            <p:nvPr/>
          </p:nvSpPr>
          <p:spPr bwMode="auto">
            <a:xfrm>
              <a:off x="4219" y="1992"/>
              <a:ext cx="123" cy="24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1" name="Rectangle 17"/>
            <p:cNvSpPr>
              <a:spLocks noChangeArrowheads="1"/>
            </p:cNvSpPr>
            <p:nvPr/>
          </p:nvSpPr>
          <p:spPr bwMode="auto">
            <a:xfrm>
              <a:off x="4219" y="1992"/>
              <a:ext cx="123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2" name="Rectangle 18"/>
            <p:cNvSpPr>
              <a:spLocks noChangeArrowheads="1"/>
            </p:cNvSpPr>
            <p:nvPr/>
          </p:nvSpPr>
          <p:spPr bwMode="auto">
            <a:xfrm>
              <a:off x="4097" y="2605"/>
              <a:ext cx="612" cy="24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3" name="Rectangle 19"/>
            <p:cNvSpPr>
              <a:spLocks noChangeArrowheads="1"/>
            </p:cNvSpPr>
            <p:nvPr/>
          </p:nvSpPr>
          <p:spPr bwMode="auto">
            <a:xfrm>
              <a:off x="4097" y="2605"/>
              <a:ext cx="612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4" name="Rectangle 20"/>
            <p:cNvSpPr>
              <a:spLocks noChangeArrowheads="1"/>
            </p:cNvSpPr>
            <p:nvPr/>
          </p:nvSpPr>
          <p:spPr bwMode="auto">
            <a:xfrm>
              <a:off x="4342" y="1992"/>
              <a:ext cx="122" cy="24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5" name="Rectangle 21"/>
            <p:cNvSpPr>
              <a:spLocks noChangeArrowheads="1"/>
            </p:cNvSpPr>
            <p:nvPr/>
          </p:nvSpPr>
          <p:spPr bwMode="auto">
            <a:xfrm>
              <a:off x="4342" y="1992"/>
              <a:ext cx="122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6" name="Rectangle 22"/>
            <p:cNvSpPr>
              <a:spLocks noChangeArrowheads="1"/>
            </p:cNvSpPr>
            <p:nvPr/>
          </p:nvSpPr>
          <p:spPr bwMode="auto">
            <a:xfrm>
              <a:off x="4464" y="1992"/>
              <a:ext cx="122" cy="24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7" name="Rectangle 23"/>
            <p:cNvSpPr>
              <a:spLocks noChangeArrowheads="1"/>
            </p:cNvSpPr>
            <p:nvPr/>
          </p:nvSpPr>
          <p:spPr bwMode="auto">
            <a:xfrm>
              <a:off x="4464" y="1992"/>
              <a:ext cx="122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8" name="Rectangle 24"/>
            <p:cNvSpPr>
              <a:spLocks noChangeArrowheads="1"/>
            </p:cNvSpPr>
            <p:nvPr/>
          </p:nvSpPr>
          <p:spPr bwMode="auto">
            <a:xfrm>
              <a:off x="4586" y="2605"/>
              <a:ext cx="123" cy="24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29" name="Rectangle 25"/>
            <p:cNvSpPr>
              <a:spLocks noChangeArrowheads="1"/>
            </p:cNvSpPr>
            <p:nvPr/>
          </p:nvSpPr>
          <p:spPr bwMode="auto">
            <a:xfrm>
              <a:off x="4586" y="2605"/>
              <a:ext cx="123" cy="245"/>
            </a:xfrm>
            <a:prstGeom prst="rect">
              <a:avLst/>
            </a:prstGeom>
            <a:noFill/>
            <a:ln w="1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0" name="Freeform 26"/>
            <p:cNvSpPr>
              <a:spLocks/>
            </p:cNvSpPr>
            <p:nvPr/>
          </p:nvSpPr>
          <p:spPr bwMode="auto">
            <a:xfrm>
              <a:off x="2341" y="2114"/>
              <a:ext cx="1878" cy="246"/>
            </a:xfrm>
            <a:custGeom>
              <a:avLst/>
              <a:gdLst/>
              <a:ahLst/>
              <a:cxnLst>
                <a:cxn ang="0">
                  <a:pos x="1878" y="0"/>
                </a:cxn>
                <a:cxn ang="0">
                  <a:pos x="0" y="246"/>
                </a:cxn>
              </a:cxnLst>
              <a:rect l="0" t="0" r="r" b="b"/>
              <a:pathLst>
                <a:path w="1878" h="246">
                  <a:moveTo>
                    <a:pt x="1878" y="0"/>
                  </a:moveTo>
                  <a:cubicBezTo>
                    <a:pt x="1248" y="48"/>
                    <a:pt x="621" y="130"/>
                    <a:pt x="0" y="246"/>
                  </a:cubicBezTo>
                </a:path>
              </a:pathLst>
            </a:custGeom>
            <a:noFill/>
            <a:ln w="15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1" name="Freeform 27"/>
            <p:cNvSpPr>
              <a:spLocks/>
            </p:cNvSpPr>
            <p:nvPr/>
          </p:nvSpPr>
          <p:spPr bwMode="auto">
            <a:xfrm>
              <a:off x="2255" y="2327"/>
              <a:ext cx="100" cy="63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0" y="49"/>
                </a:cxn>
                <a:cxn ang="0">
                  <a:pos x="100" y="63"/>
                </a:cxn>
                <a:cxn ang="0">
                  <a:pos x="88" y="0"/>
                </a:cxn>
              </a:cxnLst>
              <a:rect l="0" t="0" r="r" b="b"/>
              <a:pathLst>
                <a:path w="100" h="63">
                  <a:moveTo>
                    <a:pt x="88" y="0"/>
                  </a:moveTo>
                  <a:lnTo>
                    <a:pt x="0" y="49"/>
                  </a:lnTo>
                  <a:lnTo>
                    <a:pt x="100" y="63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2" name="Rectangle 28"/>
            <p:cNvSpPr>
              <a:spLocks noChangeArrowheads="1"/>
            </p:cNvSpPr>
            <p:nvPr/>
          </p:nvSpPr>
          <p:spPr bwMode="auto">
            <a:xfrm>
              <a:off x="4097" y="3341"/>
              <a:ext cx="367" cy="36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3" name="Rectangle 29"/>
            <p:cNvSpPr>
              <a:spLocks noChangeArrowheads="1"/>
            </p:cNvSpPr>
            <p:nvPr/>
          </p:nvSpPr>
          <p:spPr bwMode="auto">
            <a:xfrm>
              <a:off x="4097" y="3341"/>
              <a:ext cx="367" cy="368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4" name="Rectangle 30"/>
            <p:cNvSpPr>
              <a:spLocks noChangeArrowheads="1"/>
            </p:cNvSpPr>
            <p:nvPr/>
          </p:nvSpPr>
          <p:spPr bwMode="auto">
            <a:xfrm>
              <a:off x="4165" y="3470"/>
              <a:ext cx="28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35" name="Line 31"/>
            <p:cNvSpPr>
              <a:spLocks noChangeShapeType="1"/>
            </p:cNvSpPr>
            <p:nvPr/>
          </p:nvSpPr>
          <p:spPr bwMode="auto">
            <a:xfrm>
              <a:off x="4280" y="2237"/>
              <a:ext cx="1" cy="1030"/>
            </a:xfrm>
            <a:prstGeom prst="line">
              <a:avLst/>
            </a:prstGeom>
            <a:noFill/>
            <a:ln w="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6" name="Freeform 32"/>
            <p:cNvSpPr>
              <a:spLocks/>
            </p:cNvSpPr>
            <p:nvPr/>
          </p:nvSpPr>
          <p:spPr bwMode="auto">
            <a:xfrm>
              <a:off x="4253" y="3260"/>
              <a:ext cx="54" cy="81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27" y="81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54" h="81">
                  <a:moveTo>
                    <a:pt x="54" y="0"/>
                  </a:moveTo>
                  <a:lnTo>
                    <a:pt x="27" y="81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7" name="Rectangle 33"/>
            <p:cNvSpPr>
              <a:spLocks noChangeArrowheads="1"/>
            </p:cNvSpPr>
            <p:nvPr/>
          </p:nvSpPr>
          <p:spPr bwMode="auto">
            <a:xfrm>
              <a:off x="4219" y="3464"/>
              <a:ext cx="367" cy="36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8" name="Rectangle 34"/>
            <p:cNvSpPr>
              <a:spLocks noChangeArrowheads="1"/>
            </p:cNvSpPr>
            <p:nvPr/>
          </p:nvSpPr>
          <p:spPr bwMode="auto">
            <a:xfrm>
              <a:off x="4219" y="3464"/>
              <a:ext cx="367" cy="368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39" name="Rectangle 35"/>
            <p:cNvSpPr>
              <a:spLocks noChangeArrowheads="1"/>
            </p:cNvSpPr>
            <p:nvPr/>
          </p:nvSpPr>
          <p:spPr bwMode="auto">
            <a:xfrm>
              <a:off x="4287" y="3593"/>
              <a:ext cx="28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40" name="Rectangle 36"/>
            <p:cNvSpPr>
              <a:spLocks noChangeArrowheads="1"/>
            </p:cNvSpPr>
            <p:nvPr/>
          </p:nvSpPr>
          <p:spPr bwMode="auto">
            <a:xfrm>
              <a:off x="4342" y="3586"/>
              <a:ext cx="367" cy="36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1" name="Rectangle 37"/>
            <p:cNvSpPr>
              <a:spLocks noChangeArrowheads="1"/>
            </p:cNvSpPr>
            <p:nvPr/>
          </p:nvSpPr>
          <p:spPr bwMode="auto">
            <a:xfrm>
              <a:off x="4342" y="3586"/>
              <a:ext cx="367" cy="368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2" name="Rectangle 38"/>
            <p:cNvSpPr>
              <a:spLocks noChangeArrowheads="1"/>
            </p:cNvSpPr>
            <p:nvPr/>
          </p:nvSpPr>
          <p:spPr bwMode="auto">
            <a:xfrm>
              <a:off x="4409" y="3716"/>
              <a:ext cx="28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43" name="Rectangle 39"/>
            <p:cNvSpPr>
              <a:spLocks noChangeArrowheads="1"/>
            </p:cNvSpPr>
            <p:nvPr/>
          </p:nvSpPr>
          <p:spPr bwMode="auto">
            <a:xfrm>
              <a:off x="4464" y="3709"/>
              <a:ext cx="367" cy="368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4" name="Rectangle 40"/>
            <p:cNvSpPr>
              <a:spLocks noChangeArrowheads="1"/>
            </p:cNvSpPr>
            <p:nvPr/>
          </p:nvSpPr>
          <p:spPr bwMode="auto">
            <a:xfrm>
              <a:off x="4464" y="3709"/>
              <a:ext cx="367" cy="368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5" name="Rectangle 41"/>
            <p:cNvSpPr>
              <a:spLocks noChangeArrowheads="1"/>
            </p:cNvSpPr>
            <p:nvPr/>
          </p:nvSpPr>
          <p:spPr bwMode="auto">
            <a:xfrm>
              <a:off x="4532" y="3838"/>
              <a:ext cx="28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46" name="Line 42"/>
            <p:cNvSpPr>
              <a:spLocks noChangeShapeType="1"/>
            </p:cNvSpPr>
            <p:nvPr/>
          </p:nvSpPr>
          <p:spPr bwMode="auto">
            <a:xfrm>
              <a:off x="4648" y="2850"/>
              <a:ext cx="1" cy="785"/>
            </a:xfrm>
            <a:prstGeom prst="line">
              <a:avLst/>
            </a:prstGeom>
            <a:noFill/>
            <a:ln w="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7" name="Freeform 43"/>
            <p:cNvSpPr>
              <a:spLocks/>
            </p:cNvSpPr>
            <p:nvPr/>
          </p:nvSpPr>
          <p:spPr bwMode="auto">
            <a:xfrm>
              <a:off x="4621" y="3628"/>
              <a:ext cx="54" cy="81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27" y="81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54" h="81">
                  <a:moveTo>
                    <a:pt x="54" y="0"/>
                  </a:moveTo>
                  <a:lnTo>
                    <a:pt x="27" y="81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8" name="Rectangle 44"/>
            <p:cNvSpPr>
              <a:spLocks noChangeArrowheads="1"/>
            </p:cNvSpPr>
            <p:nvPr/>
          </p:nvSpPr>
          <p:spPr bwMode="auto">
            <a:xfrm>
              <a:off x="3974" y="2544"/>
              <a:ext cx="245" cy="36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49" name="Freeform 45"/>
            <p:cNvSpPr>
              <a:spLocks/>
            </p:cNvSpPr>
            <p:nvPr/>
          </p:nvSpPr>
          <p:spPr bwMode="auto">
            <a:xfrm>
              <a:off x="2256" y="2463"/>
              <a:ext cx="2243" cy="260"/>
            </a:xfrm>
            <a:custGeom>
              <a:avLst/>
              <a:gdLst/>
              <a:ahLst/>
              <a:cxnLst>
                <a:cxn ang="0">
                  <a:pos x="2243" y="260"/>
                </a:cxn>
                <a:cxn ang="0">
                  <a:pos x="0" y="0"/>
                </a:cxn>
              </a:cxnLst>
              <a:rect l="0" t="0" r="r" b="b"/>
              <a:pathLst>
                <a:path w="2243" h="260">
                  <a:moveTo>
                    <a:pt x="2243" y="260"/>
                  </a:moveTo>
                  <a:cubicBezTo>
                    <a:pt x="1491" y="220"/>
                    <a:pt x="742" y="134"/>
                    <a:pt x="0" y="0"/>
                  </a:cubicBezTo>
                </a:path>
              </a:pathLst>
            </a:custGeom>
            <a:noFill/>
            <a:ln w="15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0" name="Freeform 46"/>
            <p:cNvSpPr>
              <a:spLocks/>
            </p:cNvSpPr>
            <p:nvPr/>
          </p:nvSpPr>
          <p:spPr bwMode="auto">
            <a:xfrm>
              <a:off x="4490" y="2691"/>
              <a:ext cx="96" cy="6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96" y="37"/>
                </a:cxn>
                <a:cxn ang="0">
                  <a:pos x="0" y="64"/>
                </a:cxn>
                <a:cxn ang="0">
                  <a:pos x="3" y="0"/>
                </a:cxn>
              </a:cxnLst>
              <a:rect l="0" t="0" r="r" b="b"/>
              <a:pathLst>
                <a:path w="96" h="64">
                  <a:moveTo>
                    <a:pt x="3" y="0"/>
                  </a:moveTo>
                  <a:lnTo>
                    <a:pt x="96" y="37"/>
                  </a:lnTo>
                  <a:lnTo>
                    <a:pt x="0" y="6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1" name="Rectangle 47"/>
            <p:cNvSpPr>
              <a:spLocks noChangeArrowheads="1"/>
            </p:cNvSpPr>
            <p:nvPr/>
          </p:nvSpPr>
          <p:spPr bwMode="auto">
            <a:xfrm>
              <a:off x="4066" y="2244"/>
              <a:ext cx="78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/>
              <a:r>
                <a:rPr lang="en-US" sz="1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Rx Free Desc Queue</a:t>
              </a:r>
              <a:endParaRPr lang="en-US" sz="12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52" name="Rectangle 48"/>
            <p:cNvSpPr>
              <a:spLocks noChangeArrowheads="1"/>
            </p:cNvSpPr>
            <p:nvPr/>
          </p:nvSpPr>
          <p:spPr bwMode="auto">
            <a:xfrm>
              <a:off x="4292" y="2489"/>
              <a:ext cx="36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queue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53" name="Freeform 49"/>
            <p:cNvSpPr>
              <a:spLocks/>
            </p:cNvSpPr>
            <p:nvPr/>
          </p:nvSpPr>
          <p:spPr bwMode="auto">
            <a:xfrm>
              <a:off x="1953" y="2176"/>
              <a:ext cx="1960" cy="1656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5952" y="4608"/>
                </a:cxn>
                <a:cxn ang="0">
                  <a:pos x="5952" y="4416"/>
                </a:cxn>
                <a:cxn ang="0">
                  <a:pos x="6144" y="4800"/>
                </a:cxn>
                <a:cxn ang="0">
                  <a:pos x="5952" y="5184"/>
                </a:cxn>
                <a:cxn ang="0">
                  <a:pos x="59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4464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61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4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5952" y="4608"/>
                  </a:lnTo>
                  <a:lnTo>
                    <a:pt x="5952" y="4416"/>
                  </a:lnTo>
                  <a:lnTo>
                    <a:pt x="6144" y="4800"/>
                  </a:lnTo>
                  <a:lnTo>
                    <a:pt x="5952" y="5184"/>
                  </a:lnTo>
                  <a:lnTo>
                    <a:pt x="5952" y="4992"/>
                  </a:lnTo>
                  <a:lnTo>
                    <a:pt x="528" y="4992"/>
                  </a:lnTo>
                  <a:cubicBezTo>
                    <a:pt x="236" y="4992"/>
                    <a:pt x="0" y="4756"/>
                    <a:pt x="0" y="4464"/>
                  </a:cubicBezTo>
                  <a:cubicBezTo>
                    <a:pt x="0" y="4464"/>
                    <a:pt x="0" y="4464"/>
                    <a:pt x="0" y="4464"/>
                  </a:cubicBezTo>
                  <a:lnTo>
                    <a:pt x="0" y="4464"/>
                  </a:ln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4" name="Freeform 50"/>
            <p:cNvSpPr>
              <a:spLocks/>
            </p:cNvSpPr>
            <p:nvPr/>
          </p:nvSpPr>
          <p:spPr bwMode="auto">
            <a:xfrm>
              <a:off x="1953" y="2176"/>
              <a:ext cx="1960" cy="1656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5952" y="4608"/>
                </a:cxn>
                <a:cxn ang="0">
                  <a:pos x="5952" y="4416"/>
                </a:cxn>
                <a:cxn ang="0">
                  <a:pos x="6144" y="4800"/>
                </a:cxn>
                <a:cxn ang="0">
                  <a:pos x="5952" y="5184"/>
                </a:cxn>
                <a:cxn ang="0">
                  <a:pos x="59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4464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61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4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5952" y="4608"/>
                  </a:lnTo>
                  <a:lnTo>
                    <a:pt x="5952" y="4416"/>
                  </a:lnTo>
                  <a:lnTo>
                    <a:pt x="6144" y="4800"/>
                  </a:lnTo>
                  <a:lnTo>
                    <a:pt x="5952" y="5184"/>
                  </a:lnTo>
                  <a:lnTo>
                    <a:pt x="5952" y="4992"/>
                  </a:lnTo>
                  <a:lnTo>
                    <a:pt x="528" y="4992"/>
                  </a:lnTo>
                  <a:cubicBezTo>
                    <a:pt x="236" y="4992"/>
                    <a:pt x="0" y="4756"/>
                    <a:pt x="0" y="4464"/>
                  </a:cubicBezTo>
                  <a:cubicBezTo>
                    <a:pt x="0" y="4464"/>
                    <a:pt x="0" y="4464"/>
                    <a:pt x="0" y="4464"/>
                  </a:cubicBezTo>
                  <a:lnTo>
                    <a:pt x="0" y="4464"/>
                  </a:ln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5" name="Freeform 51"/>
            <p:cNvSpPr>
              <a:spLocks/>
            </p:cNvSpPr>
            <p:nvPr/>
          </p:nvSpPr>
          <p:spPr bwMode="auto">
            <a:xfrm>
              <a:off x="1770" y="2176"/>
              <a:ext cx="490" cy="490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68" y="0"/>
                </a:cxn>
                <a:cxn ang="0">
                  <a:pos x="1536" y="768"/>
                </a:cxn>
                <a:cxn ang="0">
                  <a:pos x="1536" y="768"/>
                </a:cxn>
                <a:cxn ang="0">
                  <a:pos x="768" y="1536"/>
                </a:cxn>
                <a:cxn ang="0">
                  <a:pos x="0" y="768"/>
                </a:cxn>
              </a:cxnLst>
              <a:rect l="0" t="0" r="r" b="b"/>
              <a:pathLst>
                <a:path w="1536" h="1536">
                  <a:moveTo>
                    <a:pt x="0" y="768"/>
                  </a:moveTo>
                  <a:cubicBezTo>
                    <a:pt x="0" y="344"/>
                    <a:pt x="344" y="0"/>
                    <a:pt x="768" y="0"/>
                  </a:cubicBezTo>
                  <a:cubicBezTo>
                    <a:pt x="1192" y="0"/>
                    <a:pt x="1536" y="344"/>
                    <a:pt x="1536" y="768"/>
                  </a:cubicBezTo>
                  <a:cubicBezTo>
                    <a:pt x="1536" y="768"/>
                    <a:pt x="1536" y="768"/>
                    <a:pt x="1536" y="768"/>
                  </a:cubicBezTo>
                  <a:cubicBezTo>
                    <a:pt x="1536" y="1192"/>
                    <a:pt x="1192" y="1536"/>
                    <a:pt x="768" y="1536"/>
                  </a:cubicBezTo>
                  <a:cubicBezTo>
                    <a:pt x="344" y="1536"/>
                    <a:pt x="0" y="1192"/>
                    <a:pt x="0" y="768"/>
                  </a:cubicBezTo>
                </a:path>
              </a:pathLst>
            </a:custGeom>
            <a:solidFill>
              <a:srgbClr val="CCFF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6" name="Freeform 52"/>
            <p:cNvSpPr>
              <a:spLocks/>
            </p:cNvSpPr>
            <p:nvPr/>
          </p:nvSpPr>
          <p:spPr bwMode="auto">
            <a:xfrm>
              <a:off x="1770" y="2176"/>
              <a:ext cx="490" cy="490"/>
            </a:xfrm>
            <a:custGeom>
              <a:avLst/>
              <a:gdLst/>
              <a:ahLst/>
              <a:cxnLst>
                <a:cxn ang="0">
                  <a:pos x="0" y="245"/>
                </a:cxn>
                <a:cxn ang="0">
                  <a:pos x="245" y="0"/>
                </a:cxn>
                <a:cxn ang="0">
                  <a:pos x="490" y="245"/>
                </a:cxn>
                <a:cxn ang="0">
                  <a:pos x="490" y="245"/>
                </a:cxn>
                <a:cxn ang="0">
                  <a:pos x="245" y="490"/>
                </a:cxn>
                <a:cxn ang="0">
                  <a:pos x="0" y="245"/>
                </a:cxn>
              </a:cxnLst>
              <a:rect l="0" t="0" r="r" b="b"/>
              <a:pathLst>
                <a:path w="490" h="490">
                  <a:moveTo>
                    <a:pt x="0" y="245"/>
                  </a:moveTo>
                  <a:cubicBezTo>
                    <a:pt x="0" y="110"/>
                    <a:pt x="109" y="0"/>
                    <a:pt x="245" y="0"/>
                  </a:cubicBezTo>
                  <a:cubicBezTo>
                    <a:pt x="380" y="0"/>
                    <a:pt x="490" y="110"/>
                    <a:pt x="490" y="245"/>
                  </a:cubicBezTo>
                  <a:cubicBezTo>
                    <a:pt x="490" y="245"/>
                    <a:pt x="490" y="245"/>
                    <a:pt x="490" y="245"/>
                  </a:cubicBezTo>
                  <a:cubicBezTo>
                    <a:pt x="490" y="381"/>
                    <a:pt x="380" y="490"/>
                    <a:pt x="245" y="490"/>
                  </a:cubicBezTo>
                  <a:cubicBezTo>
                    <a:pt x="109" y="490"/>
                    <a:pt x="0" y="381"/>
                    <a:pt x="0" y="245"/>
                  </a:cubicBezTo>
                </a:path>
              </a:pathLst>
            </a:custGeom>
            <a:noFill/>
            <a:ln w="15" cap="rnd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58" name="Rectangle 54"/>
            <p:cNvSpPr>
              <a:spLocks noChangeArrowheads="1"/>
            </p:cNvSpPr>
            <p:nvPr/>
          </p:nvSpPr>
          <p:spPr bwMode="auto">
            <a:xfrm>
              <a:off x="1862" y="2315"/>
              <a:ext cx="34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Rx</a:t>
              </a:r>
              <a:br>
                <a:rPr lang="en-US" sz="1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PKT</a:t>
              </a: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DMA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59" name="Rectangle 55"/>
            <p:cNvSpPr>
              <a:spLocks noChangeArrowheads="1"/>
            </p:cNvSpPr>
            <p:nvPr/>
          </p:nvSpPr>
          <p:spPr bwMode="auto">
            <a:xfrm>
              <a:off x="3930" y="1999"/>
              <a:ext cx="199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0" name="Line 56"/>
            <p:cNvSpPr>
              <a:spLocks noChangeShapeType="1"/>
            </p:cNvSpPr>
            <p:nvPr/>
          </p:nvSpPr>
          <p:spPr bwMode="auto">
            <a:xfrm>
              <a:off x="4403" y="2237"/>
              <a:ext cx="1" cy="1153"/>
            </a:xfrm>
            <a:prstGeom prst="line">
              <a:avLst/>
            </a:prstGeom>
            <a:noFill/>
            <a:ln w="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61" name="Freeform 57"/>
            <p:cNvSpPr>
              <a:spLocks/>
            </p:cNvSpPr>
            <p:nvPr/>
          </p:nvSpPr>
          <p:spPr bwMode="auto">
            <a:xfrm>
              <a:off x="4376" y="3383"/>
              <a:ext cx="54" cy="81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27" y="81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54" h="81">
                  <a:moveTo>
                    <a:pt x="54" y="0"/>
                  </a:moveTo>
                  <a:lnTo>
                    <a:pt x="27" y="81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62" name="Line 58"/>
            <p:cNvSpPr>
              <a:spLocks noChangeShapeType="1"/>
            </p:cNvSpPr>
            <p:nvPr/>
          </p:nvSpPr>
          <p:spPr bwMode="auto">
            <a:xfrm>
              <a:off x="4525" y="2237"/>
              <a:ext cx="1" cy="1275"/>
            </a:xfrm>
            <a:prstGeom prst="line">
              <a:avLst/>
            </a:prstGeom>
            <a:noFill/>
            <a:ln w="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63" name="Freeform 59"/>
            <p:cNvSpPr>
              <a:spLocks/>
            </p:cNvSpPr>
            <p:nvPr/>
          </p:nvSpPr>
          <p:spPr bwMode="auto">
            <a:xfrm>
              <a:off x="4498" y="3506"/>
              <a:ext cx="54" cy="80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27" y="80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54" h="80">
                  <a:moveTo>
                    <a:pt x="54" y="0"/>
                  </a:moveTo>
                  <a:lnTo>
                    <a:pt x="27" y="80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64" name="Rectangle 60"/>
            <p:cNvSpPr>
              <a:spLocks noChangeArrowheads="1"/>
            </p:cNvSpPr>
            <p:nvPr/>
          </p:nvSpPr>
          <p:spPr bwMode="auto">
            <a:xfrm>
              <a:off x="3909" y="2734"/>
              <a:ext cx="250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5" name="Rectangle 61"/>
            <p:cNvSpPr>
              <a:spLocks noChangeArrowheads="1"/>
            </p:cNvSpPr>
            <p:nvPr/>
          </p:nvSpPr>
          <p:spPr bwMode="auto">
            <a:xfrm rot="16200000">
              <a:off x="1966" y="3133"/>
              <a:ext cx="112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6" name="Rectangle 62"/>
            <p:cNvSpPr>
              <a:spLocks noChangeArrowheads="1"/>
            </p:cNvSpPr>
            <p:nvPr/>
          </p:nvSpPr>
          <p:spPr bwMode="auto">
            <a:xfrm rot="16200000">
              <a:off x="1983" y="3084"/>
              <a:ext cx="77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7" name="Rectangle 63"/>
            <p:cNvSpPr>
              <a:spLocks noChangeArrowheads="1"/>
            </p:cNvSpPr>
            <p:nvPr/>
          </p:nvSpPr>
          <p:spPr bwMode="auto">
            <a:xfrm rot="16200000">
              <a:off x="1989" y="3059"/>
              <a:ext cx="66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8" name="Rectangle 64"/>
            <p:cNvSpPr>
              <a:spLocks noChangeArrowheads="1"/>
            </p:cNvSpPr>
            <p:nvPr/>
          </p:nvSpPr>
          <p:spPr bwMode="auto">
            <a:xfrm rot="16200000">
              <a:off x="1986" y="3030"/>
              <a:ext cx="71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69" name="Rectangle 65"/>
            <p:cNvSpPr>
              <a:spLocks noChangeArrowheads="1"/>
            </p:cNvSpPr>
            <p:nvPr/>
          </p:nvSpPr>
          <p:spPr bwMode="auto">
            <a:xfrm rot="16200000">
              <a:off x="1978" y="2997"/>
              <a:ext cx="87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0" name="Rectangle 66"/>
            <p:cNvSpPr>
              <a:spLocks noChangeArrowheads="1"/>
            </p:cNvSpPr>
            <p:nvPr/>
          </p:nvSpPr>
          <p:spPr bwMode="auto">
            <a:xfrm>
              <a:off x="4277" y="4104"/>
              <a:ext cx="444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1" name="Rectangle 67"/>
            <p:cNvSpPr>
              <a:spLocks noChangeArrowheads="1"/>
            </p:cNvSpPr>
            <p:nvPr/>
          </p:nvSpPr>
          <p:spPr bwMode="auto">
            <a:xfrm>
              <a:off x="1776" y="1805"/>
              <a:ext cx="551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Peripheral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2" name="Rectangle 68"/>
            <p:cNvSpPr>
              <a:spLocks noChangeArrowheads="1"/>
            </p:cNvSpPr>
            <p:nvPr/>
          </p:nvSpPr>
          <p:spPr bwMode="auto">
            <a:xfrm>
              <a:off x="2968" y="3031"/>
              <a:ext cx="584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TeraNet SCR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3" name="Rectangle 69"/>
            <p:cNvSpPr>
              <a:spLocks noChangeArrowheads="1"/>
            </p:cNvSpPr>
            <p:nvPr/>
          </p:nvSpPr>
          <p:spPr bwMode="auto">
            <a:xfrm>
              <a:off x="3144" y="2091"/>
              <a:ext cx="250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4" name="Rectangle 70"/>
            <p:cNvSpPr>
              <a:spLocks noChangeArrowheads="1"/>
            </p:cNvSpPr>
            <p:nvPr/>
          </p:nvSpPr>
          <p:spPr bwMode="auto">
            <a:xfrm>
              <a:off x="3164" y="2673"/>
              <a:ext cx="199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175" name="Freeform 71"/>
            <p:cNvSpPr>
              <a:spLocks/>
            </p:cNvSpPr>
            <p:nvPr/>
          </p:nvSpPr>
          <p:spPr bwMode="auto">
            <a:xfrm>
              <a:off x="729" y="1745"/>
              <a:ext cx="734" cy="797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1776"/>
                </a:cxn>
                <a:cxn ang="0">
                  <a:pos x="528" y="1920"/>
                </a:cxn>
                <a:cxn ang="0">
                  <a:pos x="528" y="1920"/>
                </a:cxn>
                <a:cxn ang="0">
                  <a:pos x="528" y="1920"/>
                </a:cxn>
                <a:cxn ang="0">
                  <a:pos x="2112" y="1920"/>
                </a:cxn>
                <a:cxn ang="0">
                  <a:pos x="2112" y="1728"/>
                </a:cxn>
                <a:cxn ang="0">
                  <a:pos x="2304" y="2112"/>
                </a:cxn>
                <a:cxn ang="0">
                  <a:pos x="2112" y="2496"/>
                </a:cxn>
                <a:cxn ang="0">
                  <a:pos x="2112" y="2304"/>
                </a:cxn>
                <a:cxn ang="0">
                  <a:pos x="528" y="2304"/>
                </a:cxn>
                <a:cxn ang="0">
                  <a:pos x="0" y="1776"/>
                </a:cxn>
                <a:cxn ang="0">
                  <a:pos x="0" y="1776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2304" h="2496">
                  <a:moveTo>
                    <a:pt x="384" y="0"/>
                  </a:moveTo>
                  <a:lnTo>
                    <a:pt x="384" y="1776"/>
                  </a:lnTo>
                  <a:cubicBezTo>
                    <a:pt x="384" y="1855"/>
                    <a:pt x="448" y="1920"/>
                    <a:pt x="528" y="1920"/>
                  </a:cubicBezTo>
                  <a:cubicBezTo>
                    <a:pt x="528" y="1920"/>
                    <a:pt x="528" y="1920"/>
                    <a:pt x="528" y="1920"/>
                  </a:cubicBezTo>
                  <a:lnTo>
                    <a:pt x="528" y="1920"/>
                  </a:lnTo>
                  <a:lnTo>
                    <a:pt x="2112" y="1920"/>
                  </a:lnTo>
                  <a:lnTo>
                    <a:pt x="2112" y="1728"/>
                  </a:lnTo>
                  <a:lnTo>
                    <a:pt x="2304" y="2112"/>
                  </a:lnTo>
                  <a:lnTo>
                    <a:pt x="2112" y="2496"/>
                  </a:lnTo>
                  <a:lnTo>
                    <a:pt x="2112" y="2304"/>
                  </a:lnTo>
                  <a:lnTo>
                    <a:pt x="528" y="2304"/>
                  </a:lnTo>
                  <a:cubicBezTo>
                    <a:pt x="236" y="2304"/>
                    <a:pt x="0" y="2067"/>
                    <a:pt x="0" y="1776"/>
                  </a:cubicBezTo>
                  <a:lnTo>
                    <a:pt x="0" y="1776"/>
                  </a:ln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76" name="Freeform 72"/>
            <p:cNvSpPr>
              <a:spLocks/>
            </p:cNvSpPr>
            <p:nvPr/>
          </p:nvSpPr>
          <p:spPr bwMode="auto">
            <a:xfrm>
              <a:off x="729" y="1745"/>
              <a:ext cx="734" cy="797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1776"/>
                </a:cxn>
                <a:cxn ang="0">
                  <a:pos x="528" y="1920"/>
                </a:cxn>
                <a:cxn ang="0">
                  <a:pos x="528" y="1920"/>
                </a:cxn>
                <a:cxn ang="0">
                  <a:pos x="528" y="1920"/>
                </a:cxn>
                <a:cxn ang="0">
                  <a:pos x="2112" y="1920"/>
                </a:cxn>
                <a:cxn ang="0">
                  <a:pos x="2112" y="1728"/>
                </a:cxn>
                <a:cxn ang="0">
                  <a:pos x="2304" y="2112"/>
                </a:cxn>
                <a:cxn ang="0">
                  <a:pos x="2112" y="2496"/>
                </a:cxn>
                <a:cxn ang="0">
                  <a:pos x="2112" y="2304"/>
                </a:cxn>
                <a:cxn ang="0">
                  <a:pos x="528" y="2304"/>
                </a:cxn>
                <a:cxn ang="0">
                  <a:pos x="0" y="1776"/>
                </a:cxn>
                <a:cxn ang="0">
                  <a:pos x="0" y="1776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2304" h="2496">
                  <a:moveTo>
                    <a:pt x="384" y="0"/>
                  </a:moveTo>
                  <a:lnTo>
                    <a:pt x="384" y="1776"/>
                  </a:lnTo>
                  <a:cubicBezTo>
                    <a:pt x="384" y="1855"/>
                    <a:pt x="448" y="1920"/>
                    <a:pt x="528" y="1920"/>
                  </a:cubicBezTo>
                  <a:cubicBezTo>
                    <a:pt x="528" y="1920"/>
                    <a:pt x="528" y="1920"/>
                    <a:pt x="528" y="1920"/>
                  </a:cubicBezTo>
                  <a:lnTo>
                    <a:pt x="528" y="1920"/>
                  </a:lnTo>
                  <a:lnTo>
                    <a:pt x="2112" y="1920"/>
                  </a:lnTo>
                  <a:lnTo>
                    <a:pt x="2112" y="1728"/>
                  </a:lnTo>
                  <a:lnTo>
                    <a:pt x="2304" y="2112"/>
                  </a:lnTo>
                  <a:lnTo>
                    <a:pt x="2112" y="2496"/>
                  </a:lnTo>
                  <a:lnTo>
                    <a:pt x="2112" y="2304"/>
                  </a:lnTo>
                  <a:lnTo>
                    <a:pt x="528" y="2304"/>
                  </a:lnTo>
                  <a:cubicBezTo>
                    <a:pt x="236" y="2304"/>
                    <a:pt x="0" y="2067"/>
                    <a:pt x="0" y="1776"/>
                  </a:cubicBezTo>
                  <a:lnTo>
                    <a:pt x="0" y="1776"/>
                  </a:ln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75" name="Slide Number Placeholder 7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A Word About Infrastructure Packet DMA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3375" y="1185863"/>
            <a:ext cx="5076825" cy="4833937"/>
          </a:xfrm>
        </p:spPr>
        <p:txBody>
          <a:bodyPr/>
          <a:lstStyle/>
          <a:p>
            <a:pPr eaLnBrk="1" hangingPunct="1"/>
            <a:r>
              <a:rPr lang="en-US" sz="2000" dirty="0" smtClean="0"/>
              <a:t>The Rx and Tx Streaming I/F of the QMSS PKTDMA are wired together to enable loopback.</a:t>
            </a:r>
          </a:p>
          <a:p>
            <a:pPr eaLnBrk="1" hangingPunct="1"/>
            <a:r>
              <a:rPr lang="en-US" sz="2000" dirty="0" smtClean="0"/>
              <a:t>Data packets sent out the Tx side are immediately received by the Rx side.</a:t>
            </a:r>
          </a:p>
          <a:p>
            <a:pPr eaLnBrk="1" hangingPunct="1"/>
            <a:r>
              <a:rPr lang="en-US" sz="2000" dirty="0" smtClean="0"/>
              <a:t>This PKTDMA is used for core-to-core transfers.</a:t>
            </a:r>
          </a:p>
          <a:p>
            <a:pPr eaLnBrk="1" hangingPunct="1"/>
            <a:r>
              <a:rPr lang="en-US" sz="2000" dirty="0" smtClean="0"/>
              <a:t>Because the DSP is often the recipient, a descriptor accumulator can be used to gather (pop) descriptors and interrupt the host with a list of descriptor addresses.</a:t>
            </a:r>
            <a:br>
              <a:rPr lang="en-US" sz="2000" dirty="0" smtClean="0"/>
            </a:br>
            <a:r>
              <a:rPr lang="en-US" sz="2000" dirty="0" smtClean="0"/>
              <a:t>The host must recycle them.</a:t>
            </a:r>
          </a:p>
          <a:p>
            <a:pPr eaLnBrk="1" hangingPunct="1"/>
            <a:endParaRPr lang="en-US" sz="2000" dirty="0" smtClean="0"/>
          </a:p>
        </p:txBody>
      </p:sp>
      <p:graphicFrame>
        <p:nvGraphicFramePr>
          <p:cNvPr id="4098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5257800" y="1190125"/>
          <a:ext cx="3810000" cy="4294563"/>
        </p:xfrm>
        <a:graphic>
          <a:graphicData uri="http://schemas.openxmlformats.org/presentationml/2006/ole">
            <p:oleObj spid="_x0000_s195586" name="Visio" r:id="rId5" imgW="2866263" imgH="3232023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33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4"/>
          <p:cNvSpPr txBox="1">
            <a:spLocks noChangeArrowheads="1"/>
          </p:cNvSpPr>
          <p:nvPr/>
        </p:nvSpPr>
        <p:spPr bwMode="auto">
          <a:xfrm>
            <a:off x="0" y="6248400"/>
            <a:ext cx="8915400" cy="563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152400" y="7938"/>
            <a:ext cx="8839200" cy="838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Example 3: Core-to-Core (Infrastructure) (1/2)</a:t>
            </a:r>
          </a:p>
        </p:txBody>
      </p:sp>
      <p:sp>
        <p:nvSpPr>
          <p:cNvPr id="24580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30263"/>
            <a:ext cx="8472488" cy="1227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The DSP pushes a descriptor onto a Tx queue of the QMSS PKTDMA.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The Tx PKTDMA pops the descriptor, sends the data out the Streaming I/F, and recycles the descriptor.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The Rx PKTDMA is triggered by the incoming Streaming I/F data and pops an Rx FDQ.</a:t>
            </a:r>
          </a:p>
        </p:txBody>
      </p:sp>
      <p:grpSp>
        <p:nvGrpSpPr>
          <p:cNvPr id="2" name="Group 3"/>
          <p:cNvGrpSpPr>
            <a:grpSpLocks noChangeAspect="1"/>
          </p:cNvGrpSpPr>
          <p:nvPr/>
        </p:nvGrpSpPr>
        <p:grpSpPr bwMode="auto">
          <a:xfrm>
            <a:off x="1219200" y="1992312"/>
            <a:ext cx="6599238" cy="4713288"/>
            <a:chOff x="768" y="1334"/>
            <a:chExt cx="4157" cy="2969"/>
          </a:xfrm>
        </p:grpSpPr>
        <p:sp>
          <p:nvSpPr>
            <p:cNvPr id="173058" name="AutoShape 2"/>
            <p:cNvSpPr>
              <a:spLocks noChangeAspect="1" noChangeArrowheads="1" noTextEdit="1"/>
            </p:cNvSpPr>
            <p:nvPr/>
          </p:nvSpPr>
          <p:spPr bwMode="auto">
            <a:xfrm>
              <a:off x="768" y="1334"/>
              <a:ext cx="4157" cy="2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0" name="Freeform 4"/>
            <p:cNvSpPr>
              <a:spLocks/>
            </p:cNvSpPr>
            <p:nvPr/>
          </p:nvSpPr>
          <p:spPr bwMode="auto">
            <a:xfrm>
              <a:off x="2191" y="2946"/>
              <a:ext cx="1313" cy="1357"/>
            </a:xfrm>
            <a:custGeom>
              <a:avLst/>
              <a:gdLst/>
              <a:ahLst/>
              <a:cxnLst>
                <a:cxn ang="0">
                  <a:pos x="177" y="1699"/>
                </a:cxn>
                <a:cxn ang="0">
                  <a:pos x="165" y="2462"/>
                </a:cxn>
                <a:cxn ang="0">
                  <a:pos x="385" y="2615"/>
                </a:cxn>
                <a:cxn ang="0">
                  <a:pos x="899" y="3290"/>
                </a:cxn>
                <a:cxn ang="0">
                  <a:pos x="1194" y="3188"/>
                </a:cxn>
                <a:cxn ang="0">
                  <a:pos x="1904" y="3505"/>
                </a:cxn>
                <a:cxn ang="0">
                  <a:pos x="2134" y="3244"/>
                </a:cxn>
                <a:cxn ang="0">
                  <a:pos x="3013" y="3023"/>
                </a:cxn>
                <a:cxn ang="0">
                  <a:pos x="3119" y="2581"/>
                </a:cxn>
                <a:cxn ang="0">
                  <a:pos x="3488" y="1847"/>
                </a:cxn>
                <a:cxn ang="0">
                  <a:pos x="3347" y="1538"/>
                </a:cxn>
                <a:cxn ang="0">
                  <a:pos x="3256" y="868"/>
                </a:cxn>
                <a:cxn ang="0">
                  <a:pos x="3044" y="779"/>
                </a:cxn>
                <a:cxn ang="0">
                  <a:pos x="2225" y="229"/>
                </a:cxn>
                <a:cxn ang="0">
                  <a:pos x="1907" y="495"/>
                </a:cxn>
                <a:cxn ang="0">
                  <a:pos x="1018" y="235"/>
                </a:cxn>
                <a:cxn ang="0">
                  <a:pos x="770" y="589"/>
                </a:cxn>
                <a:cxn ang="0">
                  <a:pos x="108" y="1267"/>
                </a:cxn>
                <a:cxn ang="0">
                  <a:pos x="177" y="1699"/>
                </a:cxn>
              </a:cxnLst>
              <a:rect l="0" t="0" r="r" b="b"/>
              <a:pathLst>
                <a:path w="3548" h="3663">
                  <a:moveTo>
                    <a:pt x="177" y="1699"/>
                  </a:moveTo>
                  <a:cubicBezTo>
                    <a:pt x="5" y="1906"/>
                    <a:pt x="0" y="2248"/>
                    <a:pt x="165" y="2462"/>
                  </a:cubicBezTo>
                  <a:cubicBezTo>
                    <a:pt x="225" y="2539"/>
                    <a:pt x="301" y="2592"/>
                    <a:pt x="385" y="2615"/>
                  </a:cubicBezTo>
                  <a:cubicBezTo>
                    <a:pt x="378" y="2979"/>
                    <a:pt x="608" y="3281"/>
                    <a:pt x="899" y="3290"/>
                  </a:cubicBezTo>
                  <a:cubicBezTo>
                    <a:pt x="1003" y="3294"/>
                    <a:pt x="1106" y="3258"/>
                    <a:pt x="1194" y="3188"/>
                  </a:cubicBezTo>
                  <a:cubicBezTo>
                    <a:pt x="1320" y="3521"/>
                    <a:pt x="1638" y="3663"/>
                    <a:pt x="1904" y="3505"/>
                  </a:cubicBezTo>
                  <a:cubicBezTo>
                    <a:pt x="2000" y="3449"/>
                    <a:pt x="2080" y="3358"/>
                    <a:pt x="2134" y="3244"/>
                  </a:cubicBezTo>
                  <a:cubicBezTo>
                    <a:pt x="2426" y="3487"/>
                    <a:pt x="2819" y="3388"/>
                    <a:pt x="3013" y="3023"/>
                  </a:cubicBezTo>
                  <a:cubicBezTo>
                    <a:pt x="3083" y="2892"/>
                    <a:pt x="3120" y="2738"/>
                    <a:pt x="3119" y="2581"/>
                  </a:cubicBezTo>
                  <a:cubicBezTo>
                    <a:pt x="3383" y="2505"/>
                    <a:pt x="3548" y="2177"/>
                    <a:pt x="3488" y="1847"/>
                  </a:cubicBezTo>
                  <a:cubicBezTo>
                    <a:pt x="3467" y="1729"/>
                    <a:pt x="3418" y="1621"/>
                    <a:pt x="3347" y="1538"/>
                  </a:cubicBezTo>
                  <a:cubicBezTo>
                    <a:pt x="3470" y="1321"/>
                    <a:pt x="3429" y="1021"/>
                    <a:pt x="3256" y="868"/>
                  </a:cubicBezTo>
                  <a:cubicBezTo>
                    <a:pt x="3194" y="812"/>
                    <a:pt x="3120" y="782"/>
                    <a:pt x="3044" y="779"/>
                  </a:cubicBezTo>
                  <a:cubicBezTo>
                    <a:pt x="2939" y="344"/>
                    <a:pt x="2573" y="98"/>
                    <a:pt x="2225" y="229"/>
                  </a:cubicBezTo>
                  <a:cubicBezTo>
                    <a:pt x="2100" y="276"/>
                    <a:pt x="1990" y="369"/>
                    <a:pt x="1907" y="495"/>
                  </a:cubicBezTo>
                  <a:cubicBezTo>
                    <a:pt x="1718" y="116"/>
                    <a:pt x="1320" y="0"/>
                    <a:pt x="1018" y="235"/>
                  </a:cubicBezTo>
                  <a:cubicBezTo>
                    <a:pt x="909" y="320"/>
                    <a:pt x="823" y="443"/>
                    <a:pt x="770" y="589"/>
                  </a:cubicBezTo>
                  <a:cubicBezTo>
                    <a:pt x="438" y="548"/>
                    <a:pt x="141" y="851"/>
                    <a:pt x="108" y="1267"/>
                  </a:cubicBezTo>
                  <a:cubicBezTo>
                    <a:pt x="96" y="1416"/>
                    <a:pt x="120" y="1567"/>
                    <a:pt x="177" y="1699"/>
                  </a:cubicBezTo>
                </a:path>
              </a:pathLst>
            </a:custGeom>
            <a:solidFill>
              <a:srgbClr val="C0C0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1" name="Freeform 5"/>
            <p:cNvSpPr>
              <a:spLocks/>
            </p:cNvSpPr>
            <p:nvPr/>
          </p:nvSpPr>
          <p:spPr bwMode="auto">
            <a:xfrm>
              <a:off x="2191" y="2946"/>
              <a:ext cx="1313" cy="1357"/>
            </a:xfrm>
            <a:custGeom>
              <a:avLst/>
              <a:gdLst/>
              <a:ahLst/>
              <a:cxnLst>
                <a:cxn ang="0">
                  <a:pos x="65" y="630"/>
                </a:cxn>
                <a:cxn ang="0">
                  <a:pos x="61" y="912"/>
                </a:cxn>
                <a:cxn ang="0">
                  <a:pos x="142" y="969"/>
                </a:cxn>
                <a:cxn ang="0">
                  <a:pos x="332" y="1219"/>
                </a:cxn>
                <a:cxn ang="0">
                  <a:pos x="442" y="1181"/>
                </a:cxn>
                <a:cxn ang="0">
                  <a:pos x="704" y="1299"/>
                </a:cxn>
                <a:cxn ang="0">
                  <a:pos x="789" y="1202"/>
                </a:cxn>
                <a:cxn ang="0">
                  <a:pos x="1115" y="1120"/>
                </a:cxn>
                <a:cxn ang="0">
                  <a:pos x="1154" y="956"/>
                </a:cxn>
                <a:cxn ang="0">
                  <a:pos x="1291" y="684"/>
                </a:cxn>
                <a:cxn ang="0">
                  <a:pos x="1239" y="570"/>
                </a:cxn>
                <a:cxn ang="0">
                  <a:pos x="1205" y="322"/>
                </a:cxn>
                <a:cxn ang="0">
                  <a:pos x="1126" y="289"/>
                </a:cxn>
                <a:cxn ang="0">
                  <a:pos x="823" y="85"/>
                </a:cxn>
                <a:cxn ang="0">
                  <a:pos x="705" y="183"/>
                </a:cxn>
                <a:cxn ang="0">
                  <a:pos x="376" y="87"/>
                </a:cxn>
                <a:cxn ang="0">
                  <a:pos x="285" y="218"/>
                </a:cxn>
                <a:cxn ang="0">
                  <a:pos x="40" y="469"/>
                </a:cxn>
                <a:cxn ang="0">
                  <a:pos x="65" y="630"/>
                </a:cxn>
              </a:cxnLst>
              <a:rect l="0" t="0" r="r" b="b"/>
              <a:pathLst>
                <a:path w="1313" h="1357">
                  <a:moveTo>
                    <a:pt x="65" y="630"/>
                  </a:moveTo>
                  <a:cubicBezTo>
                    <a:pt x="1" y="706"/>
                    <a:pt x="0" y="833"/>
                    <a:pt x="61" y="912"/>
                  </a:cubicBezTo>
                  <a:cubicBezTo>
                    <a:pt x="83" y="941"/>
                    <a:pt x="111" y="960"/>
                    <a:pt x="142" y="969"/>
                  </a:cubicBezTo>
                  <a:cubicBezTo>
                    <a:pt x="139" y="1104"/>
                    <a:pt x="225" y="1216"/>
                    <a:pt x="332" y="1219"/>
                  </a:cubicBezTo>
                  <a:cubicBezTo>
                    <a:pt x="371" y="1221"/>
                    <a:pt x="409" y="1207"/>
                    <a:pt x="442" y="1181"/>
                  </a:cubicBezTo>
                  <a:cubicBezTo>
                    <a:pt x="488" y="1305"/>
                    <a:pt x="606" y="1357"/>
                    <a:pt x="704" y="1299"/>
                  </a:cubicBezTo>
                  <a:cubicBezTo>
                    <a:pt x="740" y="1278"/>
                    <a:pt x="770" y="1244"/>
                    <a:pt x="789" y="1202"/>
                  </a:cubicBezTo>
                  <a:cubicBezTo>
                    <a:pt x="898" y="1292"/>
                    <a:pt x="1043" y="1255"/>
                    <a:pt x="1115" y="1120"/>
                  </a:cubicBezTo>
                  <a:cubicBezTo>
                    <a:pt x="1141" y="1072"/>
                    <a:pt x="1154" y="1015"/>
                    <a:pt x="1154" y="956"/>
                  </a:cubicBezTo>
                  <a:cubicBezTo>
                    <a:pt x="1252" y="928"/>
                    <a:pt x="1313" y="807"/>
                    <a:pt x="1291" y="684"/>
                  </a:cubicBezTo>
                  <a:cubicBezTo>
                    <a:pt x="1283" y="641"/>
                    <a:pt x="1265" y="601"/>
                    <a:pt x="1239" y="570"/>
                  </a:cubicBezTo>
                  <a:cubicBezTo>
                    <a:pt x="1284" y="489"/>
                    <a:pt x="1269" y="378"/>
                    <a:pt x="1205" y="322"/>
                  </a:cubicBezTo>
                  <a:cubicBezTo>
                    <a:pt x="1182" y="301"/>
                    <a:pt x="1154" y="290"/>
                    <a:pt x="1126" y="289"/>
                  </a:cubicBezTo>
                  <a:cubicBezTo>
                    <a:pt x="1087" y="127"/>
                    <a:pt x="952" y="36"/>
                    <a:pt x="823" y="85"/>
                  </a:cubicBezTo>
                  <a:cubicBezTo>
                    <a:pt x="777" y="102"/>
                    <a:pt x="736" y="137"/>
                    <a:pt x="705" y="183"/>
                  </a:cubicBezTo>
                  <a:cubicBezTo>
                    <a:pt x="636" y="43"/>
                    <a:pt x="488" y="0"/>
                    <a:pt x="376" y="87"/>
                  </a:cubicBezTo>
                  <a:cubicBezTo>
                    <a:pt x="336" y="119"/>
                    <a:pt x="304" y="164"/>
                    <a:pt x="285" y="218"/>
                  </a:cubicBezTo>
                  <a:cubicBezTo>
                    <a:pt x="162" y="203"/>
                    <a:pt x="52" y="315"/>
                    <a:pt x="40" y="469"/>
                  </a:cubicBezTo>
                  <a:cubicBezTo>
                    <a:pt x="35" y="525"/>
                    <a:pt x="44" y="581"/>
                    <a:pt x="65" y="630"/>
                  </a:cubicBezTo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2" name="Freeform 6"/>
            <p:cNvSpPr>
              <a:spLocks/>
            </p:cNvSpPr>
            <p:nvPr/>
          </p:nvSpPr>
          <p:spPr bwMode="auto">
            <a:xfrm>
              <a:off x="786" y="1352"/>
              <a:ext cx="4122" cy="1494"/>
            </a:xfrm>
            <a:custGeom>
              <a:avLst/>
              <a:gdLst/>
              <a:ahLst/>
              <a:cxnLst>
                <a:cxn ang="0">
                  <a:pos x="10944" y="4032"/>
                </a:cxn>
                <a:cxn ang="0">
                  <a:pos x="11136" y="3840"/>
                </a:cxn>
                <a:cxn ang="0">
                  <a:pos x="11136" y="3840"/>
                </a:cxn>
                <a:cxn ang="0">
                  <a:pos x="11136" y="192"/>
                </a:cxn>
                <a:cxn ang="0">
                  <a:pos x="10944" y="0"/>
                </a:cxn>
                <a:cxn ang="0">
                  <a:pos x="1094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192" y="4032"/>
                </a:cxn>
                <a:cxn ang="0">
                  <a:pos x="10944" y="4032"/>
                </a:cxn>
              </a:cxnLst>
              <a:rect l="0" t="0" r="r" b="b"/>
              <a:pathLst>
                <a:path w="11136" h="4032">
                  <a:moveTo>
                    <a:pt x="10944" y="4032"/>
                  </a:moveTo>
                  <a:cubicBezTo>
                    <a:pt x="11050" y="4032"/>
                    <a:pt x="11136" y="3946"/>
                    <a:pt x="11136" y="3840"/>
                  </a:cubicBezTo>
                  <a:lnTo>
                    <a:pt x="11136" y="3840"/>
                  </a:lnTo>
                  <a:lnTo>
                    <a:pt x="11136" y="192"/>
                  </a:lnTo>
                  <a:cubicBezTo>
                    <a:pt x="11136" y="85"/>
                    <a:pt x="11050" y="0"/>
                    <a:pt x="10944" y="0"/>
                  </a:cubicBezTo>
                  <a:lnTo>
                    <a:pt x="10944" y="0"/>
                  </a:ln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5" y="4032"/>
                    <a:pt x="192" y="4032"/>
                  </a:cubicBezTo>
                  <a:lnTo>
                    <a:pt x="192" y="4032"/>
                  </a:lnTo>
                  <a:lnTo>
                    <a:pt x="10944" y="4032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3" name="Freeform 7"/>
            <p:cNvSpPr>
              <a:spLocks/>
            </p:cNvSpPr>
            <p:nvPr/>
          </p:nvSpPr>
          <p:spPr bwMode="auto">
            <a:xfrm>
              <a:off x="786" y="1352"/>
              <a:ext cx="4122" cy="1494"/>
            </a:xfrm>
            <a:custGeom>
              <a:avLst/>
              <a:gdLst/>
              <a:ahLst/>
              <a:cxnLst>
                <a:cxn ang="0">
                  <a:pos x="10944" y="4032"/>
                </a:cxn>
                <a:cxn ang="0">
                  <a:pos x="11136" y="3840"/>
                </a:cxn>
                <a:cxn ang="0">
                  <a:pos x="11136" y="3840"/>
                </a:cxn>
                <a:cxn ang="0">
                  <a:pos x="11136" y="192"/>
                </a:cxn>
                <a:cxn ang="0">
                  <a:pos x="10944" y="0"/>
                </a:cxn>
                <a:cxn ang="0">
                  <a:pos x="1094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192" y="4032"/>
                </a:cxn>
                <a:cxn ang="0">
                  <a:pos x="10944" y="4032"/>
                </a:cxn>
              </a:cxnLst>
              <a:rect l="0" t="0" r="r" b="b"/>
              <a:pathLst>
                <a:path w="11136" h="4032">
                  <a:moveTo>
                    <a:pt x="10944" y="4032"/>
                  </a:moveTo>
                  <a:cubicBezTo>
                    <a:pt x="11050" y="4032"/>
                    <a:pt x="11136" y="3946"/>
                    <a:pt x="11136" y="3840"/>
                  </a:cubicBezTo>
                  <a:lnTo>
                    <a:pt x="11136" y="3840"/>
                  </a:lnTo>
                  <a:lnTo>
                    <a:pt x="11136" y="192"/>
                  </a:lnTo>
                  <a:cubicBezTo>
                    <a:pt x="11136" y="85"/>
                    <a:pt x="11050" y="0"/>
                    <a:pt x="10944" y="0"/>
                  </a:cubicBezTo>
                  <a:lnTo>
                    <a:pt x="10944" y="0"/>
                  </a:ln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5" y="4032"/>
                    <a:pt x="192" y="4032"/>
                  </a:cubicBezTo>
                  <a:lnTo>
                    <a:pt x="192" y="4032"/>
                  </a:lnTo>
                  <a:lnTo>
                    <a:pt x="10944" y="4032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4" name="Freeform 8"/>
            <p:cNvSpPr>
              <a:spLocks/>
            </p:cNvSpPr>
            <p:nvPr/>
          </p:nvSpPr>
          <p:spPr bwMode="auto">
            <a:xfrm>
              <a:off x="786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192" y="3456"/>
                  </a:lnTo>
                  <a:lnTo>
                    <a:pt x="3264" y="3456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5" name="Freeform 9"/>
            <p:cNvSpPr>
              <a:spLocks/>
            </p:cNvSpPr>
            <p:nvPr/>
          </p:nvSpPr>
          <p:spPr bwMode="auto">
            <a:xfrm>
              <a:off x="786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192" y="3456"/>
                  </a:lnTo>
                  <a:lnTo>
                    <a:pt x="3264" y="3456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6" name="Rectangle 10"/>
            <p:cNvSpPr>
              <a:spLocks noChangeArrowheads="1"/>
            </p:cNvSpPr>
            <p:nvPr/>
          </p:nvSpPr>
          <p:spPr bwMode="auto">
            <a:xfrm>
              <a:off x="1141" y="1636"/>
              <a:ext cx="711" cy="28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7" name="Rectangle 11"/>
            <p:cNvSpPr>
              <a:spLocks noChangeArrowheads="1"/>
            </p:cNvSpPr>
            <p:nvPr/>
          </p:nvSpPr>
          <p:spPr bwMode="auto">
            <a:xfrm>
              <a:off x="1141" y="1636"/>
              <a:ext cx="711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8" name="Rectangle 12"/>
            <p:cNvSpPr>
              <a:spLocks noChangeArrowheads="1"/>
            </p:cNvSpPr>
            <p:nvPr/>
          </p:nvSpPr>
          <p:spPr bwMode="auto">
            <a:xfrm>
              <a:off x="1710" y="1494"/>
              <a:ext cx="284" cy="569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69" name="Rectangle 13"/>
            <p:cNvSpPr>
              <a:spLocks noChangeArrowheads="1"/>
            </p:cNvSpPr>
            <p:nvPr/>
          </p:nvSpPr>
          <p:spPr bwMode="auto">
            <a:xfrm>
              <a:off x="1141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0" name="Rectangle 14"/>
            <p:cNvSpPr>
              <a:spLocks noChangeArrowheads="1"/>
            </p:cNvSpPr>
            <p:nvPr/>
          </p:nvSpPr>
          <p:spPr bwMode="auto">
            <a:xfrm>
              <a:off x="1141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1" name="Rectangle 15"/>
            <p:cNvSpPr>
              <a:spLocks noChangeArrowheads="1"/>
            </p:cNvSpPr>
            <p:nvPr/>
          </p:nvSpPr>
          <p:spPr bwMode="auto">
            <a:xfrm>
              <a:off x="999" y="2348"/>
              <a:ext cx="711" cy="28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2" name="Rectangle 16"/>
            <p:cNvSpPr>
              <a:spLocks noChangeArrowheads="1"/>
            </p:cNvSpPr>
            <p:nvPr/>
          </p:nvSpPr>
          <p:spPr bwMode="auto">
            <a:xfrm>
              <a:off x="999" y="2348"/>
              <a:ext cx="711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3" name="Rectangle 17"/>
            <p:cNvSpPr>
              <a:spLocks noChangeArrowheads="1"/>
            </p:cNvSpPr>
            <p:nvPr/>
          </p:nvSpPr>
          <p:spPr bwMode="auto">
            <a:xfrm>
              <a:off x="857" y="2277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4" name="Rectangle 18"/>
            <p:cNvSpPr>
              <a:spLocks noChangeArrowheads="1"/>
            </p:cNvSpPr>
            <p:nvPr/>
          </p:nvSpPr>
          <p:spPr bwMode="auto">
            <a:xfrm>
              <a:off x="1230" y="2217"/>
              <a:ext cx="44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Queue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075" name="Rectangle 19"/>
            <p:cNvSpPr>
              <a:spLocks noChangeArrowheads="1"/>
            </p:cNvSpPr>
            <p:nvPr/>
          </p:nvSpPr>
          <p:spPr bwMode="auto">
            <a:xfrm>
              <a:off x="1568" y="2348"/>
              <a:ext cx="142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6" name="Rectangle 20"/>
            <p:cNvSpPr>
              <a:spLocks noChangeArrowheads="1"/>
            </p:cNvSpPr>
            <p:nvPr/>
          </p:nvSpPr>
          <p:spPr bwMode="auto">
            <a:xfrm>
              <a:off x="1568" y="2348"/>
              <a:ext cx="142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7" name="Rectangle 21"/>
            <p:cNvSpPr>
              <a:spLocks noChangeArrowheads="1"/>
            </p:cNvSpPr>
            <p:nvPr/>
          </p:nvSpPr>
          <p:spPr bwMode="auto">
            <a:xfrm>
              <a:off x="999" y="3593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8" name="Rectangle 22"/>
            <p:cNvSpPr>
              <a:spLocks noChangeArrowheads="1"/>
            </p:cNvSpPr>
            <p:nvPr/>
          </p:nvSpPr>
          <p:spPr bwMode="auto">
            <a:xfrm>
              <a:off x="999" y="3593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79" name="Rectangle 23"/>
            <p:cNvSpPr>
              <a:spLocks noChangeArrowheads="1"/>
            </p:cNvSpPr>
            <p:nvPr/>
          </p:nvSpPr>
          <p:spPr bwMode="auto">
            <a:xfrm>
              <a:off x="1076" y="3747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080" name="Line 24"/>
            <p:cNvSpPr>
              <a:spLocks noChangeShapeType="1"/>
            </p:cNvSpPr>
            <p:nvPr/>
          </p:nvSpPr>
          <p:spPr bwMode="auto">
            <a:xfrm>
              <a:off x="1212" y="1921"/>
              <a:ext cx="1" cy="1586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1" name="Freeform 25"/>
            <p:cNvSpPr>
              <a:spLocks/>
            </p:cNvSpPr>
            <p:nvPr/>
          </p:nvSpPr>
          <p:spPr bwMode="auto">
            <a:xfrm>
              <a:off x="1181" y="3499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2" name="Line 26"/>
            <p:cNvSpPr>
              <a:spLocks noChangeShapeType="1"/>
            </p:cNvSpPr>
            <p:nvPr/>
          </p:nvSpPr>
          <p:spPr bwMode="auto">
            <a:xfrm>
              <a:off x="1344" y="1903"/>
              <a:ext cx="11" cy="1461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3" name="Freeform 27"/>
            <p:cNvSpPr>
              <a:spLocks/>
            </p:cNvSpPr>
            <p:nvPr/>
          </p:nvSpPr>
          <p:spPr bwMode="auto">
            <a:xfrm>
              <a:off x="1323" y="3357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4" name="Line 28"/>
            <p:cNvSpPr>
              <a:spLocks noChangeShapeType="1"/>
            </p:cNvSpPr>
            <p:nvPr/>
          </p:nvSpPr>
          <p:spPr bwMode="auto">
            <a:xfrm>
              <a:off x="1488" y="1903"/>
              <a:ext cx="9" cy="1319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5" name="Freeform 29"/>
            <p:cNvSpPr>
              <a:spLocks/>
            </p:cNvSpPr>
            <p:nvPr/>
          </p:nvSpPr>
          <p:spPr bwMode="auto">
            <a:xfrm>
              <a:off x="1465" y="3214"/>
              <a:ext cx="63" cy="94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4">
                  <a:moveTo>
                    <a:pt x="63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6" name="Rectangle 30"/>
            <p:cNvSpPr>
              <a:spLocks noChangeArrowheads="1"/>
            </p:cNvSpPr>
            <p:nvPr/>
          </p:nvSpPr>
          <p:spPr bwMode="auto">
            <a:xfrm>
              <a:off x="1141" y="3451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7" name="Rectangle 31"/>
            <p:cNvSpPr>
              <a:spLocks noChangeArrowheads="1"/>
            </p:cNvSpPr>
            <p:nvPr/>
          </p:nvSpPr>
          <p:spPr bwMode="auto">
            <a:xfrm>
              <a:off x="1141" y="3451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88" name="Rectangle 32"/>
            <p:cNvSpPr>
              <a:spLocks noChangeArrowheads="1"/>
            </p:cNvSpPr>
            <p:nvPr/>
          </p:nvSpPr>
          <p:spPr bwMode="auto">
            <a:xfrm>
              <a:off x="1218" y="3605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089" name="Rectangle 33"/>
            <p:cNvSpPr>
              <a:spLocks noChangeArrowheads="1"/>
            </p:cNvSpPr>
            <p:nvPr/>
          </p:nvSpPr>
          <p:spPr bwMode="auto">
            <a:xfrm>
              <a:off x="1283" y="3308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0" name="Rectangle 34"/>
            <p:cNvSpPr>
              <a:spLocks noChangeArrowheads="1"/>
            </p:cNvSpPr>
            <p:nvPr/>
          </p:nvSpPr>
          <p:spPr bwMode="auto">
            <a:xfrm>
              <a:off x="1283" y="3308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1" name="Rectangle 35"/>
            <p:cNvSpPr>
              <a:spLocks noChangeArrowheads="1"/>
            </p:cNvSpPr>
            <p:nvPr/>
          </p:nvSpPr>
          <p:spPr bwMode="auto">
            <a:xfrm>
              <a:off x="1360" y="3462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092" name="Rectangle 36"/>
            <p:cNvSpPr>
              <a:spLocks noChangeArrowheads="1"/>
            </p:cNvSpPr>
            <p:nvPr/>
          </p:nvSpPr>
          <p:spPr bwMode="auto">
            <a:xfrm>
              <a:off x="1425" y="3166"/>
              <a:ext cx="427" cy="427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3" name="Rectangle 37"/>
            <p:cNvSpPr>
              <a:spLocks noChangeArrowheads="1"/>
            </p:cNvSpPr>
            <p:nvPr/>
          </p:nvSpPr>
          <p:spPr bwMode="auto">
            <a:xfrm>
              <a:off x="1425" y="3166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4" name="Rectangle 38"/>
            <p:cNvSpPr>
              <a:spLocks noChangeArrowheads="1"/>
            </p:cNvSpPr>
            <p:nvPr/>
          </p:nvSpPr>
          <p:spPr bwMode="auto">
            <a:xfrm>
              <a:off x="1502" y="3320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095" name="Line 39"/>
            <p:cNvSpPr>
              <a:spLocks noChangeShapeType="1"/>
            </p:cNvSpPr>
            <p:nvPr/>
          </p:nvSpPr>
          <p:spPr bwMode="auto">
            <a:xfrm>
              <a:off x="1639" y="2632"/>
              <a:ext cx="1" cy="44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6" name="Freeform 40"/>
            <p:cNvSpPr>
              <a:spLocks/>
            </p:cNvSpPr>
            <p:nvPr/>
          </p:nvSpPr>
          <p:spPr bwMode="auto">
            <a:xfrm>
              <a:off x="1607" y="3072"/>
              <a:ext cx="63" cy="94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2" y="94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4">
                  <a:moveTo>
                    <a:pt x="63" y="0"/>
                  </a:moveTo>
                  <a:lnTo>
                    <a:pt x="32" y="94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7" name="Rectangle 41"/>
            <p:cNvSpPr>
              <a:spLocks noChangeArrowheads="1"/>
            </p:cNvSpPr>
            <p:nvPr/>
          </p:nvSpPr>
          <p:spPr bwMode="auto">
            <a:xfrm>
              <a:off x="1425" y="1638"/>
              <a:ext cx="143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8" name="Rectangle 42"/>
            <p:cNvSpPr>
              <a:spLocks noChangeArrowheads="1"/>
            </p:cNvSpPr>
            <p:nvPr/>
          </p:nvSpPr>
          <p:spPr bwMode="auto">
            <a:xfrm>
              <a:off x="1420" y="1637"/>
              <a:ext cx="143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099" name="Rectangle 43"/>
            <p:cNvSpPr>
              <a:spLocks noChangeArrowheads="1"/>
            </p:cNvSpPr>
            <p:nvPr/>
          </p:nvSpPr>
          <p:spPr bwMode="auto">
            <a:xfrm>
              <a:off x="1286" y="1643"/>
              <a:ext cx="142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0" name="Rectangle 44"/>
            <p:cNvSpPr>
              <a:spLocks noChangeArrowheads="1"/>
            </p:cNvSpPr>
            <p:nvPr/>
          </p:nvSpPr>
          <p:spPr bwMode="auto">
            <a:xfrm>
              <a:off x="1281" y="1638"/>
              <a:ext cx="142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1" name="Freeform 45"/>
            <p:cNvSpPr>
              <a:spLocks/>
            </p:cNvSpPr>
            <p:nvPr/>
          </p:nvSpPr>
          <p:spPr bwMode="auto">
            <a:xfrm>
              <a:off x="1632" y="1807"/>
              <a:ext cx="597" cy="2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5" y="237"/>
                </a:cxn>
              </a:cxnLst>
              <a:rect l="0" t="0" r="r" b="b"/>
              <a:pathLst>
                <a:path w="845" h="237">
                  <a:moveTo>
                    <a:pt x="0" y="0"/>
                  </a:moveTo>
                  <a:cubicBezTo>
                    <a:pt x="293" y="33"/>
                    <a:pt x="578" y="113"/>
                    <a:pt x="845" y="237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2" name="Freeform 46"/>
            <p:cNvSpPr>
              <a:spLocks/>
            </p:cNvSpPr>
            <p:nvPr/>
          </p:nvSpPr>
          <p:spPr bwMode="auto">
            <a:xfrm>
              <a:off x="1551" y="1774"/>
              <a:ext cx="114" cy="74"/>
            </a:xfrm>
            <a:custGeom>
              <a:avLst/>
              <a:gdLst/>
              <a:ahLst/>
              <a:cxnLst>
                <a:cxn ang="0">
                  <a:pos x="107" y="74"/>
                </a:cxn>
                <a:cxn ang="0">
                  <a:pos x="0" y="27"/>
                </a:cxn>
                <a:cxn ang="0">
                  <a:pos x="114" y="0"/>
                </a:cxn>
                <a:cxn ang="0">
                  <a:pos x="107" y="74"/>
                </a:cxn>
              </a:cxnLst>
              <a:rect l="0" t="0" r="r" b="b"/>
              <a:pathLst>
                <a:path w="114" h="74">
                  <a:moveTo>
                    <a:pt x="107" y="74"/>
                  </a:moveTo>
                  <a:lnTo>
                    <a:pt x="0" y="27"/>
                  </a:lnTo>
                  <a:lnTo>
                    <a:pt x="114" y="0"/>
                  </a:lnTo>
                  <a:lnTo>
                    <a:pt x="107" y="74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3" name="Freeform 47"/>
            <p:cNvSpPr>
              <a:spLocks/>
            </p:cNvSpPr>
            <p:nvPr/>
          </p:nvSpPr>
          <p:spPr bwMode="auto">
            <a:xfrm>
              <a:off x="1710" y="2332"/>
              <a:ext cx="450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450" y="0"/>
                </a:cxn>
              </a:cxnLst>
              <a:rect l="0" t="0" r="r" b="b"/>
              <a:pathLst>
                <a:path w="450" h="158">
                  <a:moveTo>
                    <a:pt x="0" y="158"/>
                  </a:moveTo>
                  <a:cubicBezTo>
                    <a:pt x="158" y="134"/>
                    <a:pt x="311" y="80"/>
                    <a:pt x="450" y="0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4" name="Freeform 48"/>
            <p:cNvSpPr>
              <a:spLocks/>
            </p:cNvSpPr>
            <p:nvPr/>
          </p:nvSpPr>
          <p:spPr bwMode="auto">
            <a:xfrm>
              <a:off x="2132" y="2278"/>
              <a:ext cx="114" cy="90"/>
            </a:xfrm>
            <a:custGeom>
              <a:avLst/>
              <a:gdLst/>
              <a:ahLst/>
              <a:cxnLst>
                <a:cxn ang="0">
                  <a:pos x="40" y="90"/>
                </a:cxn>
                <a:cxn ang="0">
                  <a:pos x="114" y="0"/>
                </a:cxn>
                <a:cxn ang="0">
                  <a:pos x="0" y="28"/>
                </a:cxn>
                <a:cxn ang="0">
                  <a:pos x="40" y="90"/>
                </a:cxn>
              </a:cxnLst>
              <a:rect l="0" t="0" r="r" b="b"/>
              <a:pathLst>
                <a:path w="114" h="90">
                  <a:moveTo>
                    <a:pt x="40" y="90"/>
                  </a:moveTo>
                  <a:lnTo>
                    <a:pt x="114" y="0"/>
                  </a:lnTo>
                  <a:lnTo>
                    <a:pt x="0" y="28"/>
                  </a:lnTo>
                  <a:lnTo>
                    <a:pt x="40" y="9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5" name="Freeform 49"/>
            <p:cNvSpPr>
              <a:spLocks/>
            </p:cNvSpPr>
            <p:nvPr/>
          </p:nvSpPr>
          <p:spPr bwMode="auto">
            <a:xfrm>
              <a:off x="2314" y="1992"/>
              <a:ext cx="604" cy="285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533" y="214"/>
                </a:cxn>
                <a:cxn ang="0">
                  <a:pos x="533" y="285"/>
                </a:cxn>
                <a:cxn ang="0">
                  <a:pos x="604" y="142"/>
                </a:cxn>
                <a:cxn ang="0">
                  <a:pos x="533" y="0"/>
                </a:cxn>
                <a:cxn ang="0">
                  <a:pos x="533" y="71"/>
                </a:cxn>
                <a:cxn ang="0">
                  <a:pos x="0" y="71"/>
                </a:cxn>
                <a:cxn ang="0">
                  <a:pos x="0" y="214"/>
                </a:cxn>
              </a:cxnLst>
              <a:rect l="0" t="0" r="r" b="b"/>
              <a:pathLst>
                <a:path w="604" h="285">
                  <a:moveTo>
                    <a:pt x="0" y="214"/>
                  </a:moveTo>
                  <a:lnTo>
                    <a:pt x="533" y="214"/>
                  </a:lnTo>
                  <a:lnTo>
                    <a:pt x="533" y="285"/>
                  </a:lnTo>
                  <a:lnTo>
                    <a:pt x="604" y="142"/>
                  </a:lnTo>
                  <a:lnTo>
                    <a:pt x="533" y="0"/>
                  </a:lnTo>
                  <a:lnTo>
                    <a:pt x="533" y="71"/>
                  </a:lnTo>
                  <a:lnTo>
                    <a:pt x="0" y="71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6" name="Freeform 50"/>
            <p:cNvSpPr>
              <a:spLocks/>
            </p:cNvSpPr>
            <p:nvPr/>
          </p:nvSpPr>
          <p:spPr bwMode="auto">
            <a:xfrm>
              <a:off x="2314" y="1992"/>
              <a:ext cx="604" cy="285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533" y="214"/>
                </a:cxn>
                <a:cxn ang="0">
                  <a:pos x="533" y="285"/>
                </a:cxn>
                <a:cxn ang="0">
                  <a:pos x="604" y="142"/>
                </a:cxn>
                <a:cxn ang="0">
                  <a:pos x="533" y="0"/>
                </a:cxn>
                <a:cxn ang="0">
                  <a:pos x="533" y="71"/>
                </a:cxn>
                <a:cxn ang="0">
                  <a:pos x="0" y="71"/>
                </a:cxn>
                <a:cxn ang="0">
                  <a:pos x="0" y="214"/>
                </a:cxn>
              </a:cxnLst>
              <a:rect l="0" t="0" r="r" b="b"/>
              <a:pathLst>
                <a:path w="604" h="285">
                  <a:moveTo>
                    <a:pt x="0" y="214"/>
                  </a:moveTo>
                  <a:lnTo>
                    <a:pt x="533" y="214"/>
                  </a:lnTo>
                  <a:lnTo>
                    <a:pt x="533" y="285"/>
                  </a:lnTo>
                  <a:lnTo>
                    <a:pt x="604" y="142"/>
                  </a:lnTo>
                  <a:lnTo>
                    <a:pt x="533" y="0"/>
                  </a:lnTo>
                  <a:lnTo>
                    <a:pt x="533" y="71"/>
                  </a:lnTo>
                  <a:lnTo>
                    <a:pt x="0" y="71"/>
                  </a:lnTo>
                  <a:lnTo>
                    <a:pt x="0" y="214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7" name="Freeform 51"/>
            <p:cNvSpPr>
              <a:spLocks/>
            </p:cNvSpPr>
            <p:nvPr/>
          </p:nvSpPr>
          <p:spPr bwMode="auto">
            <a:xfrm>
              <a:off x="2207" y="1850"/>
              <a:ext cx="569" cy="569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68" y="0"/>
                </a:cxn>
                <a:cxn ang="0">
                  <a:pos x="1536" y="768"/>
                </a:cxn>
                <a:cxn ang="0">
                  <a:pos x="1536" y="768"/>
                </a:cxn>
                <a:cxn ang="0">
                  <a:pos x="768" y="1536"/>
                </a:cxn>
                <a:cxn ang="0">
                  <a:pos x="0" y="768"/>
                </a:cxn>
              </a:cxnLst>
              <a:rect l="0" t="0" r="r" b="b"/>
              <a:pathLst>
                <a:path w="1536" h="1536">
                  <a:moveTo>
                    <a:pt x="0" y="768"/>
                  </a:moveTo>
                  <a:cubicBezTo>
                    <a:pt x="0" y="343"/>
                    <a:pt x="343" y="0"/>
                    <a:pt x="768" y="0"/>
                  </a:cubicBezTo>
                  <a:cubicBezTo>
                    <a:pt x="1192" y="0"/>
                    <a:pt x="1536" y="343"/>
                    <a:pt x="1536" y="768"/>
                  </a:cubicBezTo>
                  <a:cubicBezTo>
                    <a:pt x="1536" y="768"/>
                    <a:pt x="1536" y="768"/>
                    <a:pt x="1536" y="768"/>
                  </a:cubicBezTo>
                  <a:cubicBezTo>
                    <a:pt x="1536" y="1192"/>
                    <a:pt x="1192" y="1536"/>
                    <a:pt x="768" y="1536"/>
                  </a:cubicBezTo>
                  <a:cubicBezTo>
                    <a:pt x="343" y="1536"/>
                    <a:pt x="0" y="1192"/>
                    <a:pt x="0" y="768"/>
                  </a:cubicBezTo>
                </a:path>
              </a:pathLst>
            </a:custGeom>
            <a:solidFill>
              <a:srgbClr val="CCFF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08" name="Freeform 52"/>
            <p:cNvSpPr>
              <a:spLocks/>
            </p:cNvSpPr>
            <p:nvPr/>
          </p:nvSpPr>
          <p:spPr bwMode="auto">
            <a:xfrm>
              <a:off x="2207" y="1850"/>
              <a:ext cx="569" cy="569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285" y="0"/>
                </a:cxn>
                <a:cxn ang="0">
                  <a:pos x="569" y="284"/>
                </a:cxn>
                <a:cxn ang="0">
                  <a:pos x="569" y="284"/>
                </a:cxn>
                <a:cxn ang="0">
                  <a:pos x="285" y="569"/>
                </a:cxn>
                <a:cxn ang="0">
                  <a:pos x="0" y="284"/>
                </a:cxn>
              </a:cxnLst>
              <a:rect l="0" t="0" r="r" b="b"/>
              <a:pathLst>
                <a:path w="569" h="569">
                  <a:moveTo>
                    <a:pt x="0" y="284"/>
                  </a:moveTo>
                  <a:cubicBezTo>
                    <a:pt x="0" y="127"/>
                    <a:pt x="127" y="0"/>
                    <a:pt x="285" y="0"/>
                  </a:cubicBezTo>
                  <a:cubicBezTo>
                    <a:pt x="441" y="0"/>
                    <a:pt x="569" y="127"/>
                    <a:pt x="569" y="284"/>
                  </a:cubicBezTo>
                  <a:cubicBezTo>
                    <a:pt x="569" y="284"/>
                    <a:pt x="569" y="284"/>
                    <a:pt x="569" y="284"/>
                  </a:cubicBezTo>
                  <a:cubicBezTo>
                    <a:pt x="569" y="442"/>
                    <a:pt x="441" y="569"/>
                    <a:pt x="285" y="569"/>
                  </a:cubicBezTo>
                  <a:cubicBezTo>
                    <a:pt x="127" y="569"/>
                    <a:pt x="0" y="442"/>
                    <a:pt x="0" y="284"/>
                  </a:cubicBezTo>
                </a:path>
              </a:pathLst>
            </a:custGeom>
            <a:noFill/>
            <a:ln w="17" cap="rnd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10" name="Rectangle 54"/>
            <p:cNvSpPr>
              <a:spLocks noChangeArrowheads="1"/>
            </p:cNvSpPr>
            <p:nvPr/>
          </p:nvSpPr>
          <p:spPr bwMode="auto">
            <a:xfrm>
              <a:off x="2284" y="2054"/>
              <a:ext cx="4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Tx</a:t>
              </a:r>
              <a:b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PKTDMA</a:t>
              </a:r>
              <a:endParaRPr lang="en-US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11" name="Rectangle 55"/>
            <p:cNvSpPr>
              <a:spLocks noChangeArrowheads="1"/>
            </p:cNvSpPr>
            <p:nvPr/>
          </p:nvSpPr>
          <p:spPr bwMode="auto">
            <a:xfrm>
              <a:off x="989" y="1933"/>
              <a:ext cx="93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Tx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ree Desc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12" name="Freeform 56"/>
            <p:cNvSpPr>
              <a:spLocks/>
            </p:cNvSpPr>
            <p:nvPr/>
          </p:nvSpPr>
          <p:spPr bwMode="auto">
            <a:xfrm>
              <a:off x="2065" y="2419"/>
              <a:ext cx="569" cy="1281"/>
            </a:xfrm>
            <a:custGeom>
              <a:avLst/>
              <a:gdLst/>
              <a:ahLst/>
              <a:cxnLst>
                <a:cxn ang="0">
                  <a:pos x="0" y="3456"/>
                </a:cxn>
                <a:cxn ang="0">
                  <a:pos x="816" y="3456"/>
                </a:cxn>
                <a:cxn ang="0">
                  <a:pos x="1344" y="2928"/>
                </a:cxn>
                <a:cxn ang="0">
                  <a:pos x="1344" y="2928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152" y="0"/>
                </a:cxn>
                <a:cxn ang="0">
                  <a:pos x="768" y="192"/>
                </a:cxn>
                <a:cxn ang="0">
                  <a:pos x="960" y="192"/>
                </a:cxn>
                <a:cxn ang="0">
                  <a:pos x="960" y="2928"/>
                </a:cxn>
                <a:cxn ang="0">
                  <a:pos x="816" y="3072"/>
                </a:cxn>
                <a:cxn ang="0">
                  <a:pos x="0" y="3072"/>
                </a:cxn>
                <a:cxn ang="0">
                  <a:pos x="0" y="3456"/>
                </a:cxn>
              </a:cxnLst>
              <a:rect l="0" t="0" r="r" b="b"/>
              <a:pathLst>
                <a:path w="1536" h="3456">
                  <a:moveTo>
                    <a:pt x="0" y="3456"/>
                  </a:moveTo>
                  <a:lnTo>
                    <a:pt x="816" y="3456"/>
                  </a:lnTo>
                  <a:cubicBezTo>
                    <a:pt x="1107" y="3456"/>
                    <a:pt x="1344" y="3219"/>
                    <a:pt x="1344" y="2928"/>
                  </a:cubicBezTo>
                  <a:cubicBezTo>
                    <a:pt x="1344" y="2928"/>
                    <a:pt x="1344" y="2928"/>
                    <a:pt x="1344" y="2928"/>
                  </a:cubicBezTo>
                  <a:lnTo>
                    <a:pt x="1344" y="192"/>
                  </a:lnTo>
                  <a:lnTo>
                    <a:pt x="1536" y="192"/>
                  </a:lnTo>
                  <a:lnTo>
                    <a:pt x="1152" y="0"/>
                  </a:lnTo>
                  <a:lnTo>
                    <a:pt x="768" y="192"/>
                  </a:lnTo>
                  <a:lnTo>
                    <a:pt x="960" y="192"/>
                  </a:lnTo>
                  <a:lnTo>
                    <a:pt x="960" y="2928"/>
                  </a:lnTo>
                  <a:cubicBezTo>
                    <a:pt x="960" y="3007"/>
                    <a:pt x="895" y="3072"/>
                    <a:pt x="816" y="3072"/>
                  </a:cubicBezTo>
                  <a:lnTo>
                    <a:pt x="0" y="3072"/>
                  </a:lnTo>
                  <a:lnTo>
                    <a:pt x="0" y="3456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13" name="Freeform 57"/>
            <p:cNvSpPr>
              <a:spLocks/>
            </p:cNvSpPr>
            <p:nvPr/>
          </p:nvSpPr>
          <p:spPr bwMode="auto">
            <a:xfrm>
              <a:off x="2065" y="2419"/>
              <a:ext cx="569" cy="1281"/>
            </a:xfrm>
            <a:custGeom>
              <a:avLst/>
              <a:gdLst/>
              <a:ahLst/>
              <a:cxnLst>
                <a:cxn ang="0">
                  <a:pos x="0" y="3456"/>
                </a:cxn>
                <a:cxn ang="0">
                  <a:pos x="816" y="3456"/>
                </a:cxn>
                <a:cxn ang="0">
                  <a:pos x="1344" y="2928"/>
                </a:cxn>
                <a:cxn ang="0">
                  <a:pos x="1344" y="2928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152" y="0"/>
                </a:cxn>
                <a:cxn ang="0">
                  <a:pos x="768" y="192"/>
                </a:cxn>
                <a:cxn ang="0">
                  <a:pos x="960" y="192"/>
                </a:cxn>
                <a:cxn ang="0">
                  <a:pos x="960" y="2928"/>
                </a:cxn>
                <a:cxn ang="0">
                  <a:pos x="816" y="3072"/>
                </a:cxn>
                <a:cxn ang="0">
                  <a:pos x="0" y="3072"/>
                </a:cxn>
                <a:cxn ang="0">
                  <a:pos x="0" y="3456"/>
                </a:cxn>
              </a:cxnLst>
              <a:rect l="0" t="0" r="r" b="b"/>
              <a:pathLst>
                <a:path w="1536" h="3456">
                  <a:moveTo>
                    <a:pt x="0" y="3456"/>
                  </a:moveTo>
                  <a:lnTo>
                    <a:pt x="816" y="3456"/>
                  </a:lnTo>
                  <a:cubicBezTo>
                    <a:pt x="1107" y="3456"/>
                    <a:pt x="1344" y="3219"/>
                    <a:pt x="1344" y="2928"/>
                  </a:cubicBezTo>
                  <a:cubicBezTo>
                    <a:pt x="1344" y="2928"/>
                    <a:pt x="1344" y="2928"/>
                    <a:pt x="1344" y="2928"/>
                  </a:cubicBezTo>
                  <a:lnTo>
                    <a:pt x="1344" y="192"/>
                  </a:lnTo>
                  <a:lnTo>
                    <a:pt x="1536" y="192"/>
                  </a:lnTo>
                  <a:lnTo>
                    <a:pt x="1152" y="0"/>
                  </a:lnTo>
                  <a:lnTo>
                    <a:pt x="768" y="192"/>
                  </a:lnTo>
                  <a:lnTo>
                    <a:pt x="960" y="192"/>
                  </a:lnTo>
                  <a:lnTo>
                    <a:pt x="960" y="2928"/>
                  </a:lnTo>
                  <a:cubicBezTo>
                    <a:pt x="960" y="3007"/>
                    <a:pt x="895" y="3072"/>
                    <a:pt x="816" y="3072"/>
                  </a:cubicBezTo>
                  <a:lnTo>
                    <a:pt x="0" y="3072"/>
                  </a:lnTo>
                  <a:lnTo>
                    <a:pt x="0" y="3456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14" name="Rectangle 58"/>
            <p:cNvSpPr>
              <a:spLocks noChangeArrowheads="1"/>
            </p:cNvSpPr>
            <p:nvPr/>
          </p:nvSpPr>
          <p:spPr bwMode="auto">
            <a:xfrm>
              <a:off x="2256" y="1423"/>
              <a:ext cx="1284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Queue Manager (QMSS)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15" name="Rectangle 59"/>
            <p:cNvSpPr>
              <a:spLocks noChangeArrowheads="1"/>
            </p:cNvSpPr>
            <p:nvPr/>
          </p:nvSpPr>
          <p:spPr bwMode="auto">
            <a:xfrm>
              <a:off x="1218" y="4073"/>
              <a:ext cx="51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16" name="Rectangle 60"/>
            <p:cNvSpPr>
              <a:spLocks noChangeArrowheads="1"/>
            </p:cNvSpPr>
            <p:nvPr/>
          </p:nvSpPr>
          <p:spPr bwMode="auto">
            <a:xfrm>
              <a:off x="2534" y="3913"/>
              <a:ext cx="68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TeraNet SCR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17" name="Freeform 61"/>
            <p:cNvSpPr>
              <a:spLocks/>
            </p:cNvSpPr>
            <p:nvPr/>
          </p:nvSpPr>
          <p:spPr bwMode="auto">
            <a:xfrm>
              <a:off x="3629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18" name="Freeform 62"/>
            <p:cNvSpPr>
              <a:spLocks/>
            </p:cNvSpPr>
            <p:nvPr/>
          </p:nvSpPr>
          <p:spPr bwMode="auto">
            <a:xfrm>
              <a:off x="3629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19" name="Rectangle 63"/>
            <p:cNvSpPr>
              <a:spLocks noChangeArrowheads="1"/>
            </p:cNvSpPr>
            <p:nvPr/>
          </p:nvSpPr>
          <p:spPr bwMode="auto">
            <a:xfrm>
              <a:off x="3984" y="1636"/>
              <a:ext cx="711" cy="28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0" name="Rectangle 64"/>
            <p:cNvSpPr>
              <a:spLocks noChangeArrowheads="1"/>
            </p:cNvSpPr>
            <p:nvPr/>
          </p:nvSpPr>
          <p:spPr bwMode="auto">
            <a:xfrm>
              <a:off x="3984" y="1636"/>
              <a:ext cx="711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1" name="Rectangle 65"/>
            <p:cNvSpPr>
              <a:spLocks noChangeArrowheads="1"/>
            </p:cNvSpPr>
            <p:nvPr/>
          </p:nvSpPr>
          <p:spPr bwMode="auto">
            <a:xfrm>
              <a:off x="4553" y="1530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2" name="Rectangle 66"/>
            <p:cNvSpPr>
              <a:spLocks noChangeArrowheads="1"/>
            </p:cNvSpPr>
            <p:nvPr/>
          </p:nvSpPr>
          <p:spPr bwMode="auto">
            <a:xfrm>
              <a:off x="3984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3" name="Rectangle 67"/>
            <p:cNvSpPr>
              <a:spLocks noChangeArrowheads="1"/>
            </p:cNvSpPr>
            <p:nvPr/>
          </p:nvSpPr>
          <p:spPr bwMode="auto">
            <a:xfrm>
              <a:off x="3984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4" name="Rectangle 68"/>
            <p:cNvSpPr>
              <a:spLocks noChangeArrowheads="1"/>
            </p:cNvSpPr>
            <p:nvPr/>
          </p:nvSpPr>
          <p:spPr bwMode="auto">
            <a:xfrm>
              <a:off x="3842" y="2348"/>
              <a:ext cx="711" cy="28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5" name="Rectangle 69"/>
            <p:cNvSpPr>
              <a:spLocks noChangeArrowheads="1"/>
            </p:cNvSpPr>
            <p:nvPr/>
          </p:nvSpPr>
          <p:spPr bwMode="auto">
            <a:xfrm>
              <a:off x="3842" y="2348"/>
              <a:ext cx="711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6" name="Rectangle 70"/>
            <p:cNvSpPr>
              <a:spLocks noChangeArrowheads="1"/>
            </p:cNvSpPr>
            <p:nvPr/>
          </p:nvSpPr>
          <p:spPr bwMode="auto">
            <a:xfrm>
              <a:off x="4126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7" name="Rectangle 71"/>
            <p:cNvSpPr>
              <a:spLocks noChangeArrowheads="1"/>
            </p:cNvSpPr>
            <p:nvPr/>
          </p:nvSpPr>
          <p:spPr bwMode="auto">
            <a:xfrm>
              <a:off x="4126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8" name="Rectangle 72"/>
            <p:cNvSpPr>
              <a:spLocks noChangeArrowheads="1"/>
            </p:cNvSpPr>
            <p:nvPr/>
          </p:nvSpPr>
          <p:spPr bwMode="auto">
            <a:xfrm>
              <a:off x="4268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29" name="Rectangle 73"/>
            <p:cNvSpPr>
              <a:spLocks noChangeArrowheads="1"/>
            </p:cNvSpPr>
            <p:nvPr/>
          </p:nvSpPr>
          <p:spPr bwMode="auto">
            <a:xfrm>
              <a:off x="4268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0" name="Rectangle 74"/>
            <p:cNvSpPr>
              <a:spLocks noChangeArrowheads="1"/>
            </p:cNvSpPr>
            <p:nvPr/>
          </p:nvSpPr>
          <p:spPr bwMode="auto">
            <a:xfrm>
              <a:off x="4410" y="2348"/>
              <a:ext cx="143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1" name="Rectangle 75"/>
            <p:cNvSpPr>
              <a:spLocks noChangeArrowheads="1"/>
            </p:cNvSpPr>
            <p:nvPr/>
          </p:nvSpPr>
          <p:spPr bwMode="auto">
            <a:xfrm>
              <a:off x="4410" y="2348"/>
              <a:ext cx="143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2" name="Freeform 76"/>
            <p:cNvSpPr>
              <a:spLocks/>
            </p:cNvSpPr>
            <p:nvPr/>
          </p:nvSpPr>
          <p:spPr bwMode="auto">
            <a:xfrm>
              <a:off x="3534" y="1779"/>
              <a:ext cx="450" cy="157"/>
            </a:xfrm>
            <a:custGeom>
              <a:avLst/>
              <a:gdLst/>
              <a:ahLst/>
              <a:cxnLst>
                <a:cxn ang="0">
                  <a:pos x="450" y="0"/>
                </a:cxn>
                <a:cxn ang="0">
                  <a:pos x="0" y="157"/>
                </a:cxn>
              </a:cxnLst>
              <a:rect l="0" t="0" r="r" b="b"/>
              <a:pathLst>
                <a:path w="450" h="157">
                  <a:moveTo>
                    <a:pt x="450" y="0"/>
                  </a:moveTo>
                  <a:cubicBezTo>
                    <a:pt x="291" y="23"/>
                    <a:pt x="138" y="77"/>
                    <a:pt x="0" y="157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3" name="Freeform 77"/>
            <p:cNvSpPr>
              <a:spLocks/>
            </p:cNvSpPr>
            <p:nvPr/>
          </p:nvSpPr>
          <p:spPr bwMode="auto">
            <a:xfrm>
              <a:off x="3448" y="1900"/>
              <a:ext cx="113" cy="91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0" y="91"/>
                </a:cxn>
                <a:cxn ang="0">
                  <a:pos x="113" y="63"/>
                </a:cxn>
                <a:cxn ang="0">
                  <a:pos x="74" y="0"/>
                </a:cxn>
              </a:cxnLst>
              <a:rect l="0" t="0" r="r" b="b"/>
              <a:pathLst>
                <a:path w="113" h="91">
                  <a:moveTo>
                    <a:pt x="74" y="0"/>
                  </a:moveTo>
                  <a:lnTo>
                    <a:pt x="0" y="91"/>
                  </a:lnTo>
                  <a:lnTo>
                    <a:pt x="113" y="63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4" name="Rectangle 78"/>
            <p:cNvSpPr>
              <a:spLocks noChangeArrowheads="1"/>
            </p:cNvSpPr>
            <p:nvPr/>
          </p:nvSpPr>
          <p:spPr bwMode="auto">
            <a:xfrm>
              <a:off x="3842" y="3202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5" name="Rectangle 79"/>
            <p:cNvSpPr>
              <a:spLocks noChangeArrowheads="1"/>
            </p:cNvSpPr>
            <p:nvPr/>
          </p:nvSpPr>
          <p:spPr bwMode="auto">
            <a:xfrm>
              <a:off x="3842" y="3202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6" name="Rectangle 80"/>
            <p:cNvSpPr>
              <a:spLocks noChangeArrowheads="1"/>
            </p:cNvSpPr>
            <p:nvPr/>
          </p:nvSpPr>
          <p:spPr bwMode="auto">
            <a:xfrm>
              <a:off x="3919" y="3356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37" name="Line 81"/>
            <p:cNvSpPr>
              <a:spLocks noChangeShapeType="1"/>
            </p:cNvSpPr>
            <p:nvPr/>
          </p:nvSpPr>
          <p:spPr bwMode="auto">
            <a:xfrm>
              <a:off x="4055" y="1921"/>
              <a:ext cx="1" cy="1194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8" name="Freeform 82"/>
            <p:cNvSpPr>
              <a:spLocks/>
            </p:cNvSpPr>
            <p:nvPr/>
          </p:nvSpPr>
          <p:spPr bwMode="auto">
            <a:xfrm>
              <a:off x="4024" y="3108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39" name="Rectangle 83"/>
            <p:cNvSpPr>
              <a:spLocks noChangeArrowheads="1"/>
            </p:cNvSpPr>
            <p:nvPr/>
          </p:nvSpPr>
          <p:spPr bwMode="auto">
            <a:xfrm>
              <a:off x="3984" y="3344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0" name="Rectangle 84"/>
            <p:cNvSpPr>
              <a:spLocks noChangeArrowheads="1"/>
            </p:cNvSpPr>
            <p:nvPr/>
          </p:nvSpPr>
          <p:spPr bwMode="auto">
            <a:xfrm>
              <a:off x="3984" y="3344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1" name="Rectangle 85"/>
            <p:cNvSpPr>
              <a:spLocks noChangeArrowheads="1"/>
            </p:cNvSpPr>
            <p:nvPr/>
          </p:nvSpPr>
          <p:spPr bwMode="auto">
            <a:xfrm>
              <a:off x="4061" y="3498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42" name="Rectangle 86"/>
            <p:cNvSpPr>
              <a:spLocks noChangeArrowheads="1"/>
            </p:cNvSpPr>
            <p:nvPr/>
          </p:nvSpPr>
          <p:spPr bwMode="auto">
            <a:xfrm>
              <a:off x="4126" y="3486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3" name="Rectangle 87"/>
            <p:cNvSpPr>
              <a:spLocks noChangeArrowheads="1"/>
            </p:cNvSpPr>
            <p:nvPr/>
          </p:nvSpPr>
          <p:spPr bwMode="auto">
            <a:xfrm>
              <a:off x="4126" y="3486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4" name="Rectangle 88"/>
            <p:cNvSpPr>
              <a:spLocks noChangeArrowheads="1"/>
            </p:cNvSpPr>
            <p:nvPr/>
          </p:nvSpPr>
          <p:spPr bwMode="auto">
            <a:xfrm>
              <a:off x="4203" y="3640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45" name="Rectangle 89"/>
            <p:cNvSpPr>
              <a:spLocks noChangeArrowheads="1"/>
            </p:cNvSpPr>
            <p:nvPr/>
          </p:nvSpPr>
          <p:spPr bwMode="auto">
            <a:xfrm>
              <a:off x="4268" y="3629"/>
              <a:ext cx="427" cy="426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6" name="Rectangle 90"/>
            <p:cNvSpPr>
              <a:spLocks noChangeArrowheads="1"/>
            </p:cNvSpPr>
            <p:nvPr/>
          </p:nvSpPr>
          <p:spPr bwMode="auto">
            <a:xfrm>
              <a:off x="4268" y="3629"/>
              <a:ext cx="427" cy="426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7" name="Rectangle 91"/>
            <p:cNvSpPr>
              <a:spLocks noChangeArrowheads="1"/>
            </p:cNvSpPr>
            <p:nvPr/>
          </p:nvSpPr>
          <p:spPr bwMode="auto">
            <a:xfrm>
              <a:off x="4345" y="3783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48" name="Line 92"/>
            <p:cNvSpPr>
              <a:spLocks noChangeShapeType="1"/>
            </p:cNvSpPr>
            <p:nvPr/>
          </p:nvSpPr>
          <p:spPr bwMode="auto">
            <a:xfrm>
              <a:off x="4482" y="2632"/>
              <a:ext cx="1" cy="910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49" name="Freeform 93"/>
            <p:cNvSpPr>
              <a:spLocks/>
            </p:cNvSpPr>
            <p:nvPr/>
          </p:nvSpPr>
          <p:spPr bwMode="auto">
            <a:xfrm>
              <a:off x="4450" y="3534"/>
              <a:ext cx="63" cy="95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2" y="95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5">
                  <a:moveTo>
                    <a:pt x="63" y="0"/>
                  </a:moveTo>
                  <a:lnTo>
                    <a:pt x="32" y="95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0" name="Rectangle 94"/>
            <p:cNvSpPr>
              <a:spLocks noChangeArrowheads="1"/>
            </p:cNvSpPr>
            <p:nvPr/>
          </p:nvSpPr>
          <p:spPr bwMode="auto">
            <a:xfrm>
              <a:off x="3700" y="2277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1" name="Freeform 95"/>
            <p:cNvSpPr>
              <a:spLocks/>
            </p:cNvSpPr>
            <p:nvPr/>
          </p:nvSpPr>
          <p:spPr bwMode="auto">
            <a:xfrm>
              <a:off x="3465" y="2244"/>
              <a:ext cx="844" cy="237"/>
            </a:xfrm>
            <a:custGeom>
              <a:avLst/>
              <a:gdLst/>
              <a:ahLst/>
              <a:cxnLst>
                <a:cxn ang="0">
                  <a:pos x="844" y="237"/>
                </a:cxn>
                <a:cxn ang="0">
                  <a:pos x="0" y="0"/>
                </a:cxn>
              </a:cxnLst>
              <a:rect l="0" t="0" r="r" b="b"/>
              <a:pathLst>
                <a:path w="844" h="237">
                  <a:moveTo>
                    <a:pt x="844" y="237"/>
                  </a:moveTo>
                  <a:cubicBezTo>
                    <a:pt x="552" y="204"/>
                    <a:pt x="267" y="124"/>
                    <a:pt x="0" y="0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2" name="Freeform 96"/>
            <p:cNvSpPr>
              <a:spLocks/>
            </p:cNvSpPr>
            <p:nvPr/>
          </p:nvSpPr>
          <p:spPr bwMode="auto">
            <a:xfrm>
              <a:off x="4296" y="2443"/>
              <a:ext cx="114" cy="7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4" y="47"/>
                </a:cxn>
                <a:cxn ang="0">
                  <a:pos x="0" y="73"/>
                </a:cxn>
                <a:cxn ang="0">
                  <a:pos x="7" y="0"/>
                </a:cxn>
              </a:cxnLst>
              <a:rect l="0" t="0" r="r" b="b"/>
              <a:pathLst>
                <a:path w="114" h="73">
                  <a:moveTo>
                    <a:pt x="7" y="0"/>
                  </a:moveTo>
                  <a:lnTo>
                    <a:pt x="114" y="47"/>
                  </a:lnTo>
                  <a:lnTo>
                    <a:pt x="0" y="7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3" name="Rectangle 97"/>
            <p:cNvSpPr>
              <a:spLocks noChangeArrowheads="1"/>
            </p:cNvSpPr>
            <p:nvPr/>
          </p:nvSpPr>
          <p:spPr bwMode="auto">
            <a:xfrm>
              <a:off x="3792" y="1933"/>
              <a:ext cx="94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Free Desc Queue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54" name="Rectangle 98"/>
            <p:cNvSpPr>
              <a:spLocks noChangeArrowheads="1"/>
            </p:cNvSpPr>
            <p:nvPr/>
          </p:nvSpPr>
          <p:spPr bwMode="auto">
            <a:xfrm>
              <a:off x="4073" y="2217"/>
              <a:ext cx="45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55" name="Freeform 99"/>
            <p:cNvSpPr>
              <a:spLocks/>
            </p:cNvSpPr>
            <p:nvPr/>
          </p:nvSpPr>
          <p:spPr bwMode="auto">
            <a:xfrm>
              <a:off x="3131" y="1850"/>
              <a:ext cx="498" cy="1921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1152" y="4608"/>
                </a:cxn>
                <a:cxn ang="0">
                  <a:pos x="1152" y="4416"/>
                </a:cxn>
                <a:cxn ang="0">
                  <a:pos x="1344" y="4800"/>
                </a:cxn>
                <a:cxn ang="0">
                  <a:pos x="1152" y="5184"/>
                </a:cxn>
                <a:cxn ang="0">
                  <a:pos x="11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13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3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1152" y="4608"/>
                  </a:lnTo>
                  <a:lnTo>
                    <a:pt x="1152" y="4416"/>
                  </a:lnTo>
                  <a:lnTo>
                    <a:pt x="1344" y="4800"/>
                  </a:lnTo>
                  <a:lnTo>
                    <a:pt x="1152" y="5184"/>
                  </a:lnTo>
                  <a:lnTo>
                    <a:pt x="1152" y="4992"/>
                  </a:lnTo>
                  <a:lnTo>
                    <a:pt x="528" y="4992"/>
                  </a:lnTo>
                  <a:cubicBezTo>
                    <a:pt x="236" y="4992"/>
                    <a:pt x="0" y="4755"/>
                    <a:pt x="0" y="4464"/>
                  </a:cubicBez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6" name="Freeform 100"/>
            <p:cNvSpPr>
              <a:spLocks/>
            </p:cNvSpPr>
            <p:nvPr/>
          </p:nvSpPr>
          <p:spPr bwMode="auto">
            <a:xfrm>
              <a:off x="3131" y="1850"/>
              <a:ext cx="498" cy="1921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1152" y="4608"/>
                </a:cxn>
                <a:cxn ang="0">
                  <a:pos x="1152" y="4416"/>
                </a:cxn>
                <a:cxn ang="0">
                  <a:pos x="1344" y="4800"/>
                </a:cxn>
                <a:cxn ang="0">
                  <a:pos x="1152" y="5184"/>
                </a:cxn>
                <a:cxn ang="0">
                  <a:pos x="11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13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3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1152" y="4608"/>
                  </a:lnTo>
                  <a:lnTo>
                    <a:pt x="1152" y="4416"/>
                  </a:lnTo>
                  <a:lnTo>
                    <a:pt x="1344" y="4800"/>
                  </a:lnTo>
                  <a:lnTo>
                    <a:pt x="1152" y="5184"/>
                  </a:lnTo>
                  <a:lnTo>
                    <a:pt x="1152" y="4992"/>
                  </a:lnTo>
                  <a:lnTo>
                    <a:pt x="528" y="4992"/>
                  </a:lnTo>
                  <a:cubicBezTo>
                    <a:pt x="236" y="4992"/>
                    <a:pt x="0" y="4755"/>
                    <a:pt x="0" y="4464"/>
                  </a:cubicBez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7" name="Freeform 101"/>
            <p:cNvSpPr>
              <a:spLocks/>
            </p:cNvSpPr>
            <p:nvPr/>
          </p:nvSpPr>
          <p:spPr bwMode="auto">
            <a:xfrm>
              <a:off x="2918" y="1850"/>
              <a:ext cx="569" cy="569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68" y="0"/>
                </a:cxn>
                <a:cxn ang="0">
                  <a:pos x="1536" y="768"/>
                </a:cxn>
                <a:cxn ang="0">
                  <a:pos x="1536" y="768"/>
                </a:cxn>
                <a:cxn ang="0">
                  <a:pos x="768" y="1536"/>
                </a:cxn>
                <a:cxn ang="0">
                  <a:pos x="0" y="768"/>
                </a:cxn>
              </a:cxnLst>
              <a:rect l="0" t="0" r="r" b="b"/>
              <a:pathLst>
                <a:path w="1536" h="1536">
                  <a:moveTo>
                    <a:pt x="0" y="768"/>
                  </a:moveTo>
                  <a:cubicBezTo>
                    <a:pt x="0" y="343"/>
                    <a:pt x="343" y="0"/>
                    <a:pt x="768" y="0"/>
                  </a:cubicBezTo>
                  <a:cubicBezTo>
                    <a:pt x="1192" y="0"/>
                    <a:pt x="1536" y="343"/>
                    <a:pt x="1536" y="768"/>
                  </a:cubicBezTo>
                  <a:cubicBezTo>
                    <a:pt x="1536" y="768"/>
                    <a:pt x="1536" y="768"/>
                    <a:pt x="1536" y="768"/>
                  </a:cubicBezTo>
                  <a:cubicBezTo>
                    <a:pt x="1536" y="1192"/>
                    <a:pt x="1192" y="1536"/>
                    <a:pt x="768" y="1536"/>
                  </a:cubicBezTo>
                  <a:cubicBezTo>
                    <a:pt x="343" y="1536"/>
                    <a:pt x="0" y="1192"/>
                    <a:pt x="0" y="768"/>
                  </a:cubicBezTo>
                </a:path>
              </a:pathLst>
            </a:custGeom>
            <a:solidFill>
              <a:srgbClr val="CCFF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58" name="Freeform 102"/>
            <p:cNvSpPr>
              <a:spLocks/>
            </p:cNvSpPr>
            <p:nvPr/>
          </p:nvSpPr>
          <p:spPr bwMode="auto">
            <a:xfrm>
              <a:off x="2918" y="1850"/>
              <a:ext cx="569" cy="569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284" y="0"/>
                </a:cxn>
                <a:cxn ang="0">
                  <a:pos x="569" y="284"/>
                </a:cxn>
                <a:cxn ang="0">
                  <a:pos x="569" y="284"/>
                </a:cxn>
                <a:cxn ang="0">
                  <a:pos x="284" y="569"/>
                </a:cxn>
                <a:cxn ang="0">
                  <a:pos x="0" y="284"/>
                </a:cxn>
              </a:cxnLst>
              <a:rect l="0" t="0" r="r" b="b"/>
              <a:pathLst>
                <a:path w="569" h="569">
                  <a:moveTo>
                    <a:pt x="0" y="284"/>
                  </a:moveTo>
                  <a:cubicBezTo>
                    <a:pt x="0" y="127"/>
                    <a:pt x="127" y="0"/>
                    <a:pt x="284" y="0"/>
                  </a:cubicBezTo>
                  <a:cubicBezTo>
                    <a:pt x="441" y="0"/>
                    <a:pt x="569" y="127"/>
                    <a:pt x="569" y="284"/>
                  </a:cubicBezTo>
                  <a:cubicBezTo>
                    <a:pt x="569" y="284"/>
                    <a:pt x="569" y="284"/>
                    <a:pt x="569" y="284"/>
                  </a:cubicBezTo>
                  <a:cubicBezTo>
                    <a:pt x="569" y="442"/>
                    <a:pt x="441" y="569"/>
                    <a:pt x="284" y="569"/>
                  </a:cubicBezTo>
                  <a:cubicBezTo>
                    <a:pt x="127" y="569"/>
                    <a:pt x="0" y="442"/>
                    <a:pt x="0" y="284"/>
                  </a:cubicBezTo>
                </a:path>
              </a:pathLst>
            </a:custGeom>
            <a:noFill/>
            <a:ln w="17" cap="rnd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60" name="Rectangle 104"/>
            <p:cNvSpPr>
              <a:spLocks noChangeArrowheads="1"/>
            </p:cNvSpPr>
            <p:nvPr/>
          </p:nvSpPr>
          <p:spPr bwMode="auto">
            <a:xfrm>
              <a:off x="2985" y="2032"/>
              <a:ext cx="4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Rx</a:t>
              </a:r>
              <a:b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PKT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DMA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1" name="Rectangle 105"/>
            <p:cNvSpPr>
              <a:spLocks noChangeArrowheads="1"/>
            </p:cNvSpPr>
            <p:nvPr/>
          </p:nvSpPr>
          <p:spPr bwMode="auto">
            <a:xfrm rot="16200000">
              <a:off x="2453" y="2983"/>
              <a:ext cx="8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2" name="Rectangle 106"/>
            <p:cNvSpPr>
              <a:spLocks noChangeArrowheads="1"/>
            </p:cNvSpPr>
            <p:nvPr/>
          </p:nvSpPr>
          <p:spPr bwMode="auto">
            <a:xfrm rot="16200000">
              <a:off x="2444" y="2938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3" name="Rectangle 107"/>
            <p:cNvSpPr>
              <a:spLocks noChangeArrowheads="1"/>
            </p:cNvSpPr>
            <p:nvPr/>
          </p:nvSpPr>
          <p:spPr bwMode="auto">
            <a:xfrm rot="16200000">
              <a:off x="2444" y="2885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4" name="Rectangle 108"/>
            <p:cNvSpPr>
              <a:spLocks noChangeArrowheads="1"/>
            </p:cNvSpPr>
            <p:nvPr/>
          </p:nvSpPr>
          <p:spPr bwMode="auto">
            <a:xfrm rot="16200000">
              <a:off x="2441" y="2829"/>
              <a:ext cx="10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5" name="Rectangle 109"/>
            <p:cNvSpPr>
              <a:spLocks noChangeArrowheads="1"/>
            </p:cNvSpPr>
            <p:nvPr/>
          </p:nvSpPr>
          <p:spPr bwMode="auto">
            <a:xfrm>
              <a:off x="3646" y="1648"/>
              <a:ext cx="21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6" name="Rectangle 110"/>
            <p:cNvSpPr>
              <a:spLocks noChangeArrowheads="1"/>
            </p:cNvSpPr>
            <p:nvPr/>
          </p:nvSpPr>
          <p:spPr bwMode="auto">
            <a:xfrm>
              <a:off x="1846" y="1648"/>
              <a:ext cx="272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67" name="Line 111"/>
            <p:cNvSpPr>
              <a:spLocks noChangeShapeType="1"/>
            </p:cNvSpPr>
            <p:nvPr/>
          </p:nvSpPr>
          <p:spPr bwMode="auto">
            <a:xfrm>
              <a:off x="4197" y="1921"/>
              <a:ext cx="1" cy="1337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68" name="Freeform 112"/>
            <p:cNvSpPr>
              <a:spLocks/>
            </p:cNvSpPr>
            <p:nvPr/>
          </p:nvSpPr>
          <p:spPr bwMode="auto">
            <a:xfrm>
              <a:off x="4166" y="3250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69" name="Line 113"/>
            <p:cNvSpPr>
              <a:spLocks noChangeShapeType="1"/>
            </p:cNvSpPr>
            <p:nvPr/>
          </p:nvSpPr>
          <p:spPr bwMode="auto">
            <a:xfrm>
              <a:off x="4339" y="1921"/>
              <a:ext cx="1" cy="1479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70" name="Freeform 114"/>
            <p:cNvSpPr>
              <a:spLocks/>
            </p:cNvSpPr>
            <p:nvPr/>
          </p:nvSpPr>
          <p:spPr bwMode="auto">
            <a:xfrm>
              <a:off x="4308" y="3392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171" name="Rectangle 115"/>
            <p:cNvSpPr>
              <a:spLocks noChangeArrowheads="1"/>
            </p:cNvSpPr>
            <p:nvPr/>
          </p:nvSpPr>
          <p:spPr bwMode="auto">
            <a:xfrm>
              <a:off x="1870" y="2502"/>
              <a:ext cx="21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2" name="Rectangle 116"/>
            <p:cNvSpPr>
              <a:spLocks noChangeArrowheads="1"/>
            </p:cNvSpPr>
            <p:nvPr/>
          </p:nvSpPr>
          <p:spPr bwMode="auto">
            <a:xfrm>
              <a:off x="3623" y="2502"/>
              <a:ext cx="272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3" name="Rectangle 117"/>
            <p:cNvSpPr>
              <a:spLocks noChangeArrowheads="1"/>
            </p:cNvSpPr>
            <p:nvPr/>
          </p:nvSpPr>
          <p:spPr bwMode="auto">
            <a:xfrm rot="16200000">
              <a:off x="3144" y="2975"/>
              <a:ext cx="1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4" name="Rectangle 118"/>
            <p:cNvSpPr>
              <a:spLocks noChangeArrowheads="1"/>
            </p:cNvSpPr>
            <p:nvPr/>
          </p:nvSpPr>
          <p:spPr bwMode="auto">
            <a:xfrm rot="16200000">
              <a:off x="3164" y="2918"/>
              <a:ext cx="8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5" name="Rectangle 119"/>
            <p:cNvSpPr>
              <a:spLocks noChangeArrowheads="1"/>
            </p:cNvSpPr>
            <p:nvPr/>
          </p:nvSpPr>
          <p:spPr bwMode="auto">
            <a:xfrm rot="16200000">
              <a:off x="3170" y="2888"/>
              <a:ext cx="7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6" name="Rectangle 120"/>
            <p:cNvSpPr>
              <a:spLocks noChangeArrowheads="1"/>
            </p:cNvSpPr>
            <p:nvPr/>
          </p:nvSpPr>
          <p:spPr bwMode="auto">
            <a:xfrm rot="16200000">
              <a:off x="3167" y="2856"/>
              <a:ext cx="7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7" name="Rectangle 121"/>
            <p:cNvSpPr>
              <a:spLocks noChangeArrowheads="1"/>
            </p:cNvSpPr>
            <p:nvPr/>
          </p:nvSpPr>
          <p:spPr bwMode="auto">
            <a:xfrm rot="16200000">
              <a:off x="3155" y="2814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3178" name="Rectangle 122"/>
            <p:cNvSpPr>
              <a:spLocks noChangeArrowheads="1"/>
            </p:cNvSpPr>
            <p:nvPr/>
          </p:nvSpPr>
          <p:spPr bwMode="auto">
            <a:xfrm>
              <a:off x="4049" y="4091"/>
              <a:ext cx="51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4" name="Slide Number Placeholder 12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Box 4"/>
          <p:cNvSpPr txBox="1">
            <a:spLocks noChangeArrowheads="1"/>
          </p:cNvSpPr>
          <p:nvPr/>
        </p:nvSpPr>
        <p:spPr bwMode="auto">
          <a:xfrm>
            <a:off x="0" y="6248400"/>
            <a:ext cx="8915400" cy="563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>
          <a:xfrm>
            <a:off x="152400" y="7938"/>
            <a:ext cx="8839200" cy="8382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Example 3  Core-to-Core (Infrastructure) (2/2)</a:t>
            </a:r>
          </a:p>
        </p:txBody>
      </p:sp>
      <p:sp>
        <p:nvSpPr>
          <p:cNvPr id="24580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30263"/>
            <a:ext cx="8472488" cy="1227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The Rx PKTDMA then pushes the finished descriptor to an Rx queue.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If the Rx queue is an Accumulation queue, the accumulator pops queue and eventually interrupts the DSP with the accumulated list.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1800" dirty="0" smtClean="0"/>
              <a:t>The destination DSP consumes the descriptors and pushes them back to an Rx FDQ.</a:t>
            </a:r>
          </a:p>
        </p:txBody>
      </p:sp>
      <p:grpSp>
        <p:nvGrpSpPr>
          <p:cNvPr id="124" name="Group 3"/>
          <p:cNvGrpSpPr>
            <a:grpSpLocks noChangeAspect="1"/>
          </p:cNvGrpSpPr>
          <p:nvPr/>
        </p:nvGrpSpPr>
        <p:grpSpPr bwMode="auto">
          <a:xfrm>
            <a:off x="1219200" y="1992312"/>
            <a:ext cx="6599238" cy="4713288"/>
            <a:chOff x="768" y="1334"/>
            <a:chExt cx="4157" cy="2969"/>
          </a:xfrm>
        </p:grpSpPr>
        <p:sp>
          <p:nvSpPr>
            <p:cNvPr id="125" name="AutoShape 2"/>
            <p:cNvSpPr>
              <a:spLocks noChangeAspect="1" noChangeArrowheads="1" noTextEdit="1"/>
            </p:cNvSpPr>
            <p:nvPr/>
          </p:nvSpPr>
          <p:spPr bwMode="auto">
            <a:xfrm>
              <a:off x="768" y="1334"/>
              <a:ext cx="4157" cy="29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Freeform 4"/>
            <p:cNvSpPr>
              <a:spLocks/>
            </p:cNvSpPr>
            <p:nvPr/>
          </p:nvSpPr>
          <p:spPr bwMode="auto">
            <a:xfrm>
              <a:off x="2191" y="2946"/>
              <a:ext cx="1313" cy="1357"/>
            </a:xfrm>
            <a:custGeom>
              <a:avLst/>
              <a:gdLst/>
              <a:ahLst/>
              <a:cxnLst>
                <a:cxn ang="0">
                  <a:pos x="177" y="1699"/>
                </a:cxn>
                <a:cxn ang="0">
                  <a:pos x="165" y="2462"/>
                </a:cxn>
                <a:cxn ang="0">
                  <a:pos x="385" y="2615"/>
                </a:cxn>
                <a:cxn ang="0">
                  <a:pos x="899" y="3290"/>
                </a:cxn>
                <a:cxn ang="0">
                  <a:pos x="1194" y="3188"/>
                </a:cxn>
                <a:cxn ang="0">
                  <a:pos x="1904" y="3505"/>
                </a:cxn>
                <a:cxn ang="0">
                  <a:pos x="2134" y="3244"/>
                </a:cxn>
                <a:cxn ang="0">
                  <a:pos x="3013" y="3023"/>
                </a:cxn>
                <a:cxn ang="0">
                  <a:pos x="3119" y="2581"/>
                </a:cxn>
                <a:cxn ang="0">
                  <a:pos x="3488" y="1847"/>
                </a:cxn>
                <a:cxn ang="0">
                  <a:pos x="3347" y="1538"/>
                </a:cxn>
                <a:cxn ang="0">
                  <a:pos x="3256" y="868"/>
                </a:cxn>
                <a:cxn ang="0">
                  <a:pos x="3044" y="779"/>
                </a:cxn>
                <a:cxn ang="0">
                  <a:pos x="2225" y="229"/>
                </a:cxn>
                <a:cxn ang="0">
                  <a:pos x="1907" y="495"/>
                </a:cxn>
                <a:cxn ang="0">
                  <a:pos x="1018" y="235"/>
                </a:cxn>
                <a:cxn ang="0">
                  <a:pos x="770" y="589"/>
                </a:cxn>
                <a:cxn ang="0">
                  <a:pos x="108" y="1267"/>
                </a:cxn>
                <a:cxn ang="0">
                  <a:pos x="177" y="1699"/>
                </a:cxn>
              </a:cxnLst>
              <a:rect l="0" t="0" r="r" b="b"/>
              <a:pathLst>
                <a:path w="3548" h="3663">
                  <a:moveTo>
                    <a:pt x="177" y="1699"/>
                  </a:moveTo>
                  <a:cubicBezTo>
                    <a:pt x="5" y="1906"/>
                    <a:pt x="0" y="2248"/>
                    <a:pt x="165" y="2462"/>
                  </a:cubicBezTo>
                  <a:cubicBezTo>
                    <a:pt x="225" y="2539"/>
                    <a:pt x="301" y="2592"/>
                    <a:pt x="385" y="2615"/>
                  </a:cubicBezTo>
                  <a:cubicBezTo>
                    <a:pt x="378" y="2979"/>
                    <a:pt x="608" y="3281"/>
                    <a:pt x="899" y="3290"/>
                  </a:cubicBezTo>
                  <a:cubicBezTo>
                    <a:pt x="1003" y="3294"/>
                    <a:pt x="1106" y="3258"/>
                    <a:pt x="1194" y="3188"/>
                  </a:cubicBezTo>
                  <a:cubicBezTo>
                    <a:pt x="1320" y="3521"/>
                    <a:pt x="1638" y="3663"/>
                    <a:pt x="1904" y="3505"/>
                  </a:cubicBezTo>
                  <a:cubicBezTo>
                    <a:pt x="2000" y="3449"/>
                    <a:pt x="2080" y="3358"/>
                    <a:pt x="2134" y="3244"/>
                  </a:cubicBezTo>
                  <a:cubicBezTo>
                    <a:pt x="2426" y="3487"/>
                    <a:pt x="2819" y="3388"/>
                    <a:pt x="3013" y="3023"/>
                  </a:cubicBezTo>
                  <a:cubicBezTo>
                    <a:pt x="3083" y="2892"/>
                    <a:pt x="3120" y="2738"/>
                    <a:pt x="3119" y="2581"/>
                  </a:cubicBezTo>
                  <a:cubicBezTo>
                    <a:pt x="3383" y="2505"/>
                    <a:pt x="3548" y="2177"/>
                    <a:pt x="3488" y="1847"/>
                  </a:cubicBezTo>
                  <a:cubicBezTo>
                    <a:pt x="3467" y="1729"/>
                    <a:pt x="3418" y="1621"/>
                    <a:pt x="3347" y="1538"/>
                  </a:cubicBezTo>
                  <a:cubicBezTo>
                    <a:pt x="3470" y="1321"/>
                    <a:pt x="3429" y="1021"/>
                    <a:pt x="3256" y="868"/>
                  </a:cubicBezTo>
                  <a:cubicBezTo>
                    <a:pt x="3194" y="812"/>
                    <a:pt x="3120" y="782"/>
                    <a:pt x="3044" y="779"/>
                  </a:cubicBezTo>
                  <a:cubicBezTo>
                    <a:pt x="2939" y="344"/>
                    <a:pt x="2573" y="98"/>
                    <a:pt x="2225" y="229"/>
                  </a:cubicBezTo>
                  <a:cubicBezTo>
                    <a:pt x="2100" y="276"/>
                    <a:pt x="1990" y="369"/>
                    <a:pt x="1907" y="495"/>
                  </a:cubicBezTo>
                  <a:cubicBezTo>
                    <a:pt x="1718" y="116"/>
                    <a:pt x="1320" y="0"/>
                    <a:pt x="1018" y="235"/>
                  </a:cubicBezTo>
                  <a:cubicBezTo>
                    <a:pt x="909" y="320"/>
                    <a:pt x="823" y="443"/>
                    <a:pt x="770" y="589"/>
                  </a:cubicBezTo>
                  <a:cubicBezTo>
                    <a:pt x="438" y="548"/>
                    <a:pt x="141" y="851"/>
                    <a:pt x="108" y="1267"/>
                  </a:cubicBezTo>
                  <a:cubicBezTo>
                    <a:pt x="96" y="1416"/>
                    <a:pt x="120" y="1567"/>
                    <a:pt x="177" y="1699"/>
                  </a:cubicBezTo>
                </a:path>
              </a:pathLst>
            </a:custGeom>
            <a:solidFill>
              <a:srgbClr val="C0C0C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5" name="Freeform 5"/>
            <p:cNvSpPr>
              <a:spLocks/>
            </p:cNvSpPr>
            <p:nvPr/>
          </p:nvSpPr>
          <p:spPr bwMode="auto">
            <a:xfrm>
              <a:off x="2191" y="2946"/>
              <a:ext cx="1313" cy="1357"/>
            </a:xfrm>
            <a:custGeom>
              <a:avLst/>
              <a:gdLst/>
              <a:ahLst/>
              <a:cxnLst>
                <a:cxn ang="0">
                  <a:pos x="65" y="630"/>
                </a:cxn>
                <a:cxn ang="0">
                  <a:pos x="61" y="912"/>
                </a:cxn>
                <a:cxn ang="0">
                  <a:pos x="142" y="969"/>
                </a:cxn>
                <a:cxn ang="0">
                  <a:pos x="332" y="1219"/>
                </a:cxn>
                <a:cxn ang="0">
                  <a:pos x="442" y="1181"/>
                </a:cxn>
                <a:cxn ang="0">
                  <a:pos x="704" y="1299"/>
                </a:cxn>
                <a:cxn ang="0">
                  <a:pos x="789" y="1202"/>
                </a:cxn>
                <a:cxn ang="0">
                  <a:pos x="1115" y="1120"/>
                </a:cxn>
                <a:cxn ang="0">
                  <a:pos x="1154" y="956"/>
                </a:cxn>
                <a:cxn ang="0">
                  <a:pos x="1291" y="684"/>
                </a:cxn>
                <a:cxn ang="0">
                  <a:pos x="1239" y="570"/>
                </a:cxn>
                <a:cxn ang="0">
                  <a:pos x="1205" y="322"/>
                </a:cxn>
                <a:cxn ang="0">
                  <a:pos x="1126" y="289"/>
                </a:cxn>
                <a:cxn ang="0">
                  <a:pos x="823" y="85"/>
                </a:cxn>
                <a:cxn ang="0">
                  <a:pos x="705" y="183"/>
                </a:cxn>
                <a:cxn ang="0">
                  <a:pos x="376" y="87"/>
                </a:cxn>
                <a:cxn ang="0">
                  <a:pos x="285" y="218"/>
                </a:cxn>
                <a:cxn ang="0">
                  <a:pos x="40" y="469"/>
                </a:cxn>
                <a:cxn ang="0">
                  <a:pos x="65" y="630"/>
                </a:cxn>
              </a:cxnLst>
              <a:rect l="0" t="0" r="r" b="b"/>
              <a:pathLst>
                <a:path w="1313" h="1357">
                  <a:moveTo>
                    <a:pt x="65" y="630"/>
                  </a:moveTo>
                  <a:cubicBezTo>
                    <a:pt x="1" y="706"/>
                    <a:pt x="0" y="833"/>
                    <a:pt x="61" y="912"/>
                  </a:cubicBezTo>
                  <a:cubicBezTo>
                    <a:pt x="83" y="941"/>
                    <a:pt x="111" y="960"/>
                    <a:pt x="142" y="969"/>
                  </a:cubicBezTo>
                  <a:cubicBezTo>
                    <a:pt x="139" y="1104"/>
                    <a:pt x="225" y="1216"/>
                    <a:pt x="332" y="1219"/>
                  </a:cubicBezTo>
                  <a:cubicBezTo>
                    <a:pt x="371" y="1221"/>
                    <a:pt x="409" y="1207"/>
                    <a:pt x="442" y="1181"/>
                  </a:cubicBezTo>
                  <a:cubicBezTo>
                    <a:pt x="488" y="1305"/>
                    <a:pt x="606" y="1357"/>
                    <a:pt x="704" y="1299"/>
                  </a:cubicBezTo>
                  <a:cubicBezTo>
                    <a:pt x="740" y="1278"/>
                    <a:pt x="770" y="1244"/>
                    <a:pt x="789" y="1202"/>
                  </a:cubicBezTo>
                  <a:cubicBezTo>
                    <a:pt x="898" y="1292"/>
                    <a:pt x="1043" y="1255"/>
                    <a:pt x="1115" y="1120"/>
                  </a:cubicBezTo>
                  <a:cubicBezTo>
                    <a:pt x="1141" y="1072"/>
                    <a:pt x="1154" y="1015"/>
                    <a:pt x="1154" y="956"/>
                  </a:cubicBezTo>
                  <a:cubicBezTo>
                    <a:pt x="1252" y="928"/>
                    <a:pt x="1313" y="807"/>
                    <a:pt x="1291" y="684"/>
                  </a:cubicBezTo>
                  <a:cubicBezTo>
                    <a:pt x="1283" y="641"/>
                    <a:pt x="1265" y="601"/>
                    <a:pt x="1239" y="570"/>
                  </a:cubicBezTo>
                  <a:cubicBezTo>
                    <a:pt x="1284" y="489"/>
                    <a:pt x="1269" y="378"/>
                    <a:pt x="1205" y="322"/>
                  </a:cubicBezTo>
                  <a:cubicBezTo>
                    <a:pt x="1182" y="301"/>
                    <a:pt x="1154" y="290"/>
                    <a:pt x="1126" y="289"/>
                  </a:cubicBezTo>
                  <a:cubicBezTo>
                    <a:pt x="1087" y="127"/>
                    <a:pt x="952" y="36"/>
                    <a:pt x="823" y="85"/>
                  </a:cubicBezTo>
                  <a:cubicBezTo>
                    <a:pt x="777" y="102"/>
                    <a:pt x="736" y="137"/>
                    <a:pt x="705" y="183"/>
                  </a:cubicBezTo>
                  <a:cubicBezTo>
                    <a:pt x="636" y="43"/>
                    <a:pt x="488" y="0"/>
                    <a:pt x="376" y="87"/>
                  </a:cubicBezTo>
                  <a:cubicBezTo>
                    <a:pt x="336" y="119"/>
                    <a:pt x="304" y="164"/>
                    <a:pt x="285" y="218"/>
                  </a:cubicBezTo>
                  <a:cubicBezTo>
                    <a:pt x="162" y="203"/>
                    <a:pt x="52" y="315"/>
                    <a:pt x="40" y="469"/>
                  </a:cubicBezTo>
                  <a:cubicBezTo>
                    <a:pt x="35" y="525"/>
                    <a:pt x="44" y="581"/>
                    <a:pt x="65" y="630"/>
                  </a:cubicBezTo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6" name="Freeform 6"/>
            <p:cNvSpPr>
              <a:spLocks/>
            </p:cNvSpPr>
            <p:nvPr/>
          </p:nvSpPr>
          <p:spPr bwMode="auto">
            <a:xfrm>
              <a:off x="786" y="1352"/>
              <a:ext cx="4122" cy="1494"/>
            </a:xfrm>
            <a:custGeom>
              <a:avLst/>
              <a:gdLst/>
              <a:ahLst/>
              <a:cxnLst>
                <a:cxn ang="0">
                  <a:pos x="10944" y="4032"/>
                </a:cxn>
                <a:cxn ang="0">
                  <a:pos x="11136" y="3840"/>
                </a:cxn>
                <a:cxn ang="0">
                  <a:pos x="11136" y="3840"/>
                </a:cxn>
                <a:cxn ang="0">
                  <a:pos x="11136" y="192"/>
                </a:cxn>
                <a:cxn ang="0">
                  <a:pos x="10944" y="0"/>
                </a:cxn>
                <a:cxn ang="0">
                  <a:pos x="1094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192" y="4032"/>
                </a:cxn>
                <a:cxn ang="0">
                  <a:pos x="10944" y="4032"/>
                </a:cxn>
              </a:cxnLst>
              <a:rect l="0" t="0" r="r" b="b"/>
              <a:pathLst>
                <a:path w="11136" h="4032">
                  <a:moveTo>
                    <a:pt x="10944" y="4032"/>
                  </a:moveTo>
                  <a:cubicBezTo>
                    <a:pt x="11050" y="4032"/>
                    <a:pt x="11136" y="3946"/>
                    <a:pt x="11136" y="3840"/>
                  </a:cubicBezTo>
                  <a:lnTo>
                    <a:pt x="11136" y="3840"/>
                  </a:lnTo>
                  <a:lnTo>
                    <a:pt x="11136" y="192"/>
                  </a:lnTo>
                  <a:cubicBezTo>
                    <a:pt x="11136" y="85"/>
                    <a:pt x="11050" y="0"/>
                    <a:pt x="10944" y="0"/>
                  </a:cubicBezTo>
                  <a:lnTo>
                    <a:pt x="10944" y="0"/>
                  </a:ln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5" y="4032"/>
                    <a:pt x="192" y="4032"/>
                  </a:cubicBezTo>
                  <a:lnTo>
                    <a:pt x="192" y="4032"/>
                  </a:lnTo>
                  <a:lnTo>
                    <a:pt x="10944" y="4032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7" name="Freeform 7"/>
            <p:cNvSpPr>
              <a:spLocks/>
            </p:cNvSpPr>
            <p:nvPr/>
          </p:nvSpPr>
          <p:spPr bwMode="auto">
            <a:xfrm>
              <a:off x="786" y="1352"/>
              <a:ext cx="4122" cy="1494"/>
            </a:xfrm>
            <a:custGeom>
              <a:avLst/>
              <a:gdLst/>
              <a:ahLst/>
              <a:cxnLst>
                <a:cxn ang="0">
                  <a:pos x="10944" y="4032"/>
                </a:cxn>
                <a:cxn ang="0">
                  <a:pos x="11136" y="3840"/>
                </a:cxn>
                <a:cxn ang="0">
                  <a:pos x="11136" y="3840"/>
                </a:cxn>
                <a:cxn ang="0">
                  <a:pos x="11136" y="192"/>
                </a:cxn>
                <a:cxn ang="0">
                  <a:pos x="10944" y="0"/>
                </a:cxn>
                <a:cxn ang="0">
                  <a:pos x="1094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840"/>
                </a:cxn>
                <a:cxn ang="0">
                  <a:pos x="192" y="4032"/>
                </a:cxn>
                <a:cxn ang="0">
                  <a:pos x="192" y="4032"/>
                </a:cxn>
                <a:cxn ang="0">
                  <a:pos x="10944" y="4032"/>
                </a:cxn>
              </a:cxnLst>
              <a:rect l="0" t="0" r="r" b="b"/>
              <a:pathLst>
                <a:path w="11136" h="4032">
                  <a:moveTo>
                    <a:pt x="10944" y="4032"/>
                  </a:moveTo>
                  <a:cubicBezTo>
                    <a:pt x="11050" y="4032"/>
                    <a:pt x="11136" y="3946"/>
                    <a:pt x="11136" y="3840"/>
                  </a:cubicBezTo>
                  <a:lnTo>
                    <a:pt x="11136" y="3840"/>
                  </a:lnTo>
                  <a:lnTo>
                    <a:pt x="11136" y="192"/>
                  </a:lnTo>
                  <a:cubicBezTo>
                    <a:pt x="11136" y="85"/>
                    <a:pt x="11050" y="0"/>
                    <a:pt x="10944" y="0"/>
                  </a:cubicBezTo>
                  <a:lnTo>
                    <a:pt x="10944" y="0"/>
                  </a:ln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840"/>
                  </a:lnTo>
                  <a:cubicBezTo>
                    <a:pt x="0" y="3946"/>
                    <a:pt x="85" y="4032"/>
                    <a:pt x="192" y="4032"/>
                  </a:cubicBezTo>
                  <a:lnTo>
                    <a:pt x="192" y="4032"/>
                  </a:lnTo>
                  <a:lnTo>
                    <a:pt x="10944" y="4032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8" name="Freeform 8"/>
            <p:cNvSpPr>
              <a:spLocks/>
            </p:cNvSpPr>
            <p:nvPr/>
          </p:nvSpPr>
          <p:spPr bwMode="auto">
            <a:xfrm>
              <a:off x="786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192" y="3456"/>
                  </a:lnTo>
                  <a:lnTo>
                    <a:pt x="3264" y="3456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9" name="Freeform 9"/>
            <p:cNvSpPr>
              <a:spLocks/>
            </p:cNvSpPr>
            <p:nvPr/>
          </p:nvSpPr>
          <p:spPr bwMode="auto">
            <a:xfrm>
              <a:off x="786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192"/>
                  </a:ln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192" y="3456"/>
                  </a:lnTo>
                  <a:lnTo>
                    <a:pt x="3264" y="3456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0" name="Rectangle 10"/>
            <p:cNvSpPr>
              <a:spLocks noChangeArrowheads="1"/>
            </p:cNvSpPr>
            <p:nvPr/>
          </p:nvSpPr>
          <p:spPr bwMode="auto">
            <a:xfrm>
              <a:off x="1141" y="1636"/>
              <a:ext cx="711" cy="28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1" name="Rectangle 11"/>
            <p:cNvSpPr>
              <a:spLocks noChangeArrowheads="1"/>
            </p:cNvSpPr>
            <p:nvPr/>
          </p:nvSpPr>
          <p:spPr bwMode="auto">
            <a:xfrm>
              <a:off x="1141" y="1636"/>
              <a:ext cx="711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2" name="Rectangle 12"/>
            <p:cNvSpPr>
              <a:spLocks noChangeArrowheads="1"/>
            </p:cNvSpPr>
            <p:nvPr/>
          </p:nvSpPr>
          <p:spPr bwMode="auto">
            <a:xfrm>
              <a:off x="1710" y="1494"/>
              <a:ext cx="284" cy="569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3" name="Rectangle 13"/>
            <p:cNvSpPr>
              <a:spLocks noChangeArrowheads="1"/>
            </p:cNvSpPr>
            <p:nvPr/>
          </p:nvSpPr>
          <p:spPr bwMode="auto">
            <a:xfrm>
              <a:off x="1141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4" name="Rectangle 14"/>
            <p:cNvSpPr>
              <a:spLocks noChangeArrowheads="1"/>
            </p:cNvSpPr>
            <p:nvPr/>
          </p:nvSpPr>
          <p:spPr bwMode="auto">
            <a:xfrm>
              <a:off x="1141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5" name="Rectangle 15"/>
            <p:cNvSpPr>
              <a:spLocks noChangeArrowheads="1"/>
            </p:cNvSpPr>
            <p:nvPr/>
          </p:nvSpPr>
          <p:spPr bwMode="auto">
            <a:xfrm>
              <a:off x="999" y="2348"/>
              <a:ext cx="711" cy="28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6" name="Rectangle 16"/>
            <p:cNvSpPr>
              <a:spLocks noChangeArrowheads="1"/>
            </p:cNvSpPr>
            <p:nvPr/>
          </p:nvSpPr>
          <p:spPr bwMode="auto">
            <a:xfrm>
              <a:off x="999" y="2348"/>
              <a:ext cx="711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7" name="Rectangle 17"/>
            <p:cNvSpPr>
              <a:spLocks noChangeArrowheads="1"/>
            </p:cNvSpPr>
            <p:nvPr/>
          </p:nvSpPr>
          <p:spPr bwMode="auto">
            <a:xfrm>
              <a:off x="857" y="2277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8" name="Rectangle 18"/>
            <p:cNvSpPr>
              <a:spLocks noChangeArrowheads="1"/>
            </p:cNvSpPr>
            <p:nvPr/>
          </p:nvSpPr>
          <p:spPr bwMode="auto">
            <a:xfrm>
              <a:off x="1230" y="2217"/>
              <a:ext cx="44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Queue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9" name="Rectangle 19"/>
            <p:cNvSpPr>
              <a:spLocks noChangeArrowheads="1"/>
            </p:cNvSpPr>
            <p:nvPr/>
          </p:nvSpPr>
          <p:spPr bwMode="auto">
            <a:xfrm>
              <a:off x="1568" y="2348"/>
              <a:ext cx="142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0" name="Rectangle 20"/>
            <p:cNvSpPr>
              <a:spLocks noChangeArrowheads="1"/>
            </p:cNvSpPr>
            <p:nvPr/>
          </p:nvSpPr>
          <p:spPr bwMode="auto">
            <a:xfrm>
              <a:off x="1568" y="2348"/>
              <a:ext cx="142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1" name="Rectangle 21"/>
            <p:cNvSpPr>
              <a:spLocks noChangeArrowheads="1"/>
            </p:cNvSpPr>
            <p:nvPr/>
          </p:nvSpPr>
          <p:spPr bwMode="auto">
            <a:xfrm>
              <a:off x="999" y="3593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2" name="Rectangle 22"/>
            <p:cNvSpPr>
              <a:spLocks noChangeArrowheads="1"/>
            </p:cNvSpPr>
            <p:nvPr/>
          </p:nvSpPr>
          <p:spPr bwMode="auto">
            <a:xfrm>
              <a:off x="999" y="3593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3" name="Rectangle 23"/>
            <p:cNvSpPr>
              <a:spLocks noChangeArrowheads="1"/>
            </p:cNvSpPr>
            <p:nvPr/>
          </p:nvSpPr>
          <p:spPr bwMode="auto">
            <a:xfrm>
              <a:off x="1076" y="3747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4" name="Line 24"/>
            <p:cNvSpPr>
              <a:spLocks noChangeShapeType="1"/>
            </p:cNvSpPr>
            <p:nvPr/>
          </p:nvSpPr>
          <p:spPr bwMode="auto">
            <a:xfrm>
              <a:off x="1212" y="1921"/>
              <a:ext cx="1" cy="1586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5" name="Freeform 25"/>
            <p:cNvSpPr>
              <a:spLocks/>
            </p:cNvSpPr>
            <p:nvPr/>
          </p:nvSpPr>
          <p:spPr bwMode="auto">
            <a:xfrm>
              <a:off x="1181" y="3499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6" name="Line 26"/>
            <p:cNvSpPr>
              <a:spLocks noChangeShapeType="1"/>
            </p:cNvSpPr>
            <p:nvPr/>
          </p:nvSpPr>
          <p:spPr bwMode="auto">
            <a:xfrm>
              <a:off x="1344" y="1903"/>
              <a:ext cx="11" cy="1461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7" name="Freeform 27"/>
            <p:cNvSpPr>
              <a:spLocks/>
            </p:cNvSpPr>
            <p:nvPr/>
          </p:nvSpPr>
          <p:spPr bwMode="auto">
            <a:xfrm>
              <a:off x="1323" y="3357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8" name="Line 28"/>
            <p:cNvSpPr>
              <a:spLocks noChangeShapeType="1"/>
            </p:cNvSpPr>
            <p:nvPr/>
          </p:nvSpPr>
          <p:spPr bwMode="auto">
            <a:xfrm>
              <a:off x="1488" y="1903"/>
              <a:ext cx="9" cy="1319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9" name="Freeform 29"/>
            <p:cNvSpPr>
              <a:spLocks/>
            </p:cNvSpPr>
            <p:nvPr/>
          </p:nvSpPr>
          <p:spPr bwMode="auto">
            <a:xfrm>
              <a:off x="1465" y="3214"/>
              <a:ext cx="63" cy="94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4">
                  <a:moveTo>
                    <a:pt x="63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0" name="Rectangle 30"/>
            <p:cNvSpPr>
              <a:spLocks noChangeArrowheads="1"/>
            </p:cNvSpPr>
            <p:nvPr/>
          </p:nvSpPr>
          <p:spPr bwMode="auto">
            <a:xfrm>
              <a:off x="1141" y="3451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1" name="Rectangle 31"/>
            <p:cNvSpPr>
              <a:spLocks noChangeArrowheads="1"/>
            </p:cNvSpPr>
            <p:nvPr/>
          </p:nvSpPr>
          <p:spPr bwMode="auto">
            <a:xfrm>
              <a:off x="1141" y="3451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2" name="Rectangle 32"/>
            <p:cNvSpPr>
              <a:spLocks noChangeArrowheads="1"/>
            </p:cNvSpPr>
            <p:nvPr/>
          </p:nvSpPr>
          <p:spPr bwMode="auto">
            <a:xfrm>
              <a:off x="1218" y="3605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3" name="Rectangle 33"/>
            <p:cNvSpPr>
              <a:spLocks noChangeArrowheads="1"/>
            </p:cNvSpPr>
            <p:nvPr/>
          </p:nvSpPr>
          <p:spPr bwMode="auto">
            <a:xfrm>
              <a:off x="1283" y="3308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4" name="Rectangle 34"/>
            <p:cNvSpPr>
              <a:spLocks noChangeArrowheads="1"/>
            </p:cNvSpPr>
            <p:nvPr/>
          </p:nvSpPr>
          <p:spPr bwMode="auto">
            <a:xfrm>
              <a:off x="1283" y="3308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5" name="Rectangle 35"/>
            <p:cNvSpPr>
              <a:spLocks noChangeArrowheads="1"/>
            </p:cNvSpPr>
            <p:nvPr/>
          </p:nvSpPr>
          <p:spPr bwMode="auto">
            <a:xfrm>
              <a:off x="1360" y="3462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" name="Rectangle 36"/>
            <p:cNvSpPr>
              <a:spLocks noChangeArrowheads="1"/>
            </p:cNvSpPr>
            <p:nvPr/>
          </p:nvSpPr>
          <p:spPr bwMode="auto">
            <a:xfrm>
              <a:off x="1425" y="3166"/>
              <a:ext cx="427" cy="427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7" name="Rectangle 37"/>
            <p:cNvSpPr>
              <a:spLocks noChangeArrowheads="1"/>
            </p:cNvSpPr>
            <p:nvPr/>
          </p:nvSpPr>
          <p:spPr bwMode="auto">
            <a:xfrm>
              <a:off x="1425" y="3166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8" name="Rectangle 38"/>
            <p:cNvSpPr>
              <a:spLocks noChangeArrowheads="1"/>
            </p:cNvSpPr>
            <p:nvPr/>
          </p:nvSpPr>
          <p:spPr bwMode="auto">
            <a:xfrm>
              <a:off x="1502" y="3320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9" name="Line 39"/>
            <p:cNvSpPr>
              <a:spLocks noChangeShapeType="1"/>
            </p:cNvSpPr>
            <p:nvPr/>
          </p:nvSpPr>
          <p:spPr bwMode="auto">
            <a:xfrm>
              <a:off x="1639" y="2632"/>
              <a:ext cx="1" cy="448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0" name="Freeform 40"/>
            <p:cNvSpPr>
              <a:spLocks/>
            </p:cNvSpPr>
            <p:nvPr/>
          </p:nvSpPr>
          <p:spPr bwMode="auto">
            <a:xfrm>
              <a:off x="1607" y="3072"/>
              <a:ext cx="63" cy="94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2" y="94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4">
                  <a:moveTo>
                    <a:pt x="63" y="0"/>
                  </a:moveTo>
                  <a:lnTo>
                    <a:pt x="32" y="94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1" name="Rectangle 41"/>
            <p:cNvSpPr>
              <a:spLocks noChangeArrowheads="1"/>
            </p:cNvSpPr>
            <p:nvPr/>
          </p:nvSpPr>
          <p:spPr bwMode="auto">
            <a:xfrm>
              <a:off x="1425" y="1638"/>
              <a:ext cx="143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2" name="Rectangle 42"/>
            <p:cNvSpPr>
              <a:spLocks noChangeArrowheads="1"/>
            </p:cNvSpPr>
            <p:nvPr/>
          </p:nvSpPr>
          <p:spPr bwMode="auto">
            <a:xfrm>
              <a:off x="1420" y="1637"/>
              <a:ext cx="143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3" name="Rectangle 43"/>
            <p:cNvSpPr>
              <a:spLocks noChangeArrowheads="1"/>
            </p:cNvSpPr>
            <p:nvPr/>
          </p:nvSpPr>
          <p:spPr bwMode="auto">
            <a:xfrm>
              <a:off x="1286" y="1643"/>
              <a:ext cx="142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4" name="Rectangle 44"/>
            <p:cNvSpPr>
              <a:spLocks noChangeArrowheads="1"/>
            </p:cNvSpPr>
            <p:nvPr/>
          </p:nvSpPr>
          <p:spPr bwMode="auto">
            <a:xfrm>
              <a:off x="1281" y="1638"/>
              <a:ext cx="142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5" name="Freeform 45"/>
            <p:cNvSpPr>
              <a:spLocks/>
            </p:cNvSpPr>
            <p:nvPr/>
          </p:nvSpPr>
          <p:spPr bwMode="auto">
            <a:xfrm>
              <a:off x="1632" y="1807"/>
              <a:ext cx="597" cy="2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5" y="237"/>
                </a:cxn>
              </a:cxnLst>
              <a:rect l="0" t="0" r="r" b="b"/>
              <a:pathLst>
                <a:path w="845" h="237">
                  <a:moveTo>
                    <a:pt x="0" y="0"/>
                  </a:moveTo>
                  <a:cubicBezTo>
                    <a:pt x="293" y="33"/>
                    <a:pt x="578" y="113"/>
                    <a:pt x="845" y="237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6" name="Freeform 46"/>
            <p:cNvSpPr>
              <a:spLocks/>
            </p:cNvSpPr>
            <p:nvPr/>
          </p:nvSpPr>
          <p:spPr bwMode="auto">
            <a:xfrm>
              <a:off x="1551" y="1774"/>
              <a:ext cx="114" cy="74"/>
            </a:xfrm>
            <a:custGeom>
              <a:avLst/>
              <a:gdLst/>
              <a:ahLst/>
              <a:cxnLst>
                <a:cxn ang="0">
                  <a:pos x="107" y="74"/>
                </a:cxn>
                <a:cxn ang="0">
                  <a:pos x="0" y="27"/>
                </a:cxn>
                <a:cxn ang="0">
                  <a:pos x="114" y="0"/>
                </a:cxn>
                <a:cxn ang="0">
                  <a:pos x="107" y="74"/>
                </a:cxn>
              </a:cxnLst>
              <a:rect l="0" t="0" r="r" b="b"/>
              <a:pathLst>
                <a:path w="114" h="74">
                  <a:moveTo>
                    <a:pt x="107" y="74"/>
                  </a:moveTo>
                  <a:lnTo>
                    <a:pt x="0" y="27"/>
                  </a:lnTo>
                  <a:lnTo>
                    <a:pt x="114" y="0"/>
                  </a:lnTo>
                  <a:lnTo>
                    <a:pt x="107" y="74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7" name="Freeform 47"/>
            <p:cNvSpPr>
              <a:spLocks/>
            </p:cNvSpPr>
            <p:nvPr/>
          </p:nvSpPr>
          <p:spPr bwMode="auto">
            <a:xfrm>
              <a:off x="1710" y="2332"/>
              <a:ext cx="450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450" y="0"/>
                </a:cxn>
              </a:cxnLst>
              <a:rect l="0" t="0" r="r" b="b"/>
              <a:pathLst>
                <a:path w="450" h="158">
                  <a:moveTo>
                    <a:pt x="0" y="158"/>
                  </a:moveTo>
                  <a:cubicBezTo>
                    <a:pt x="158" y="134"/>
                    <a:pt x="311" y="80"/>
                    <a:pt x="450" y="0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8" name="Freeform 48"/>
            <p:cNvSpPr>
              <a:spLocks/>
            </p:cNvSpPr>
            <p:nvPr/>
          </p:nvSpPr>
          <p:spPr bwMode="auto">
            <a:xfrm>
              <a:off x="2132" y="2278"/>
              <a:ext cx="114" cy="90"/>
            </a:xfrm>
            <a:custGeom>
              <a:avLst/>
              <a:gdLst/>
              <a:ahLst/>
              <a:cxnLst>
                <a:cxn ang="0">
                  <a:pos x="40" y="90"/>
                </a:cxn>
                <a:cxn ang="0">
                  <a:pos x="114" y="0"/>
                </a:cxn>
                <a:cxn ang="0">
                  <a:pos x="0" y="28"/>
                </a:cxn>
                <a:cxn ang="0">
                  <a:pos x="40" y="90"/>
                </a:cxn>
              </a:cxnLst>
              <a:rect l="0" t="0" r="r" b="b"/>
              <a:pathLst>
                <a:path w="114" h="90">
                  <a:moveTo>
                    <a:pt x="40" y="90"/>
                  </a:moveTo>
                  <a:lnTo>
                    <a:pt x="114" y="0"/>
                  </a:lnTo>
                  <a:lnTo>
                    <a:pt x="0" y="28"/>
                  </a:lnTo>
                  <a:lnTo>
                    <a:pt x="40" y="9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9" name="Freeform 49"/>
            <p:cNvSpPr>
              <a:spLocks/>
            </p:cNvSpPr>
            <p:nvPr/>
          </p:nvSpPr>
          <p:spPr bwMode="auto">
            <a:xfrm>
              <a:off x="2314" y="1992"/>
              <a:ext cx="604" cy="285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533" y="214"/>
                </a:cxn>
                <a:cxn ang="0">
                  <a:pos x="533" y="285"/>
                </a:cxn>
                <a:cxn ang="0">
                  <a:pos x="604" y="142"/>
                </a:cxn>
                <a:cxn ang="0">
                  <a:pos x="533" y="0"/>
                </a:cxn>
                <a:cxn ang="0">
                  <a:pos x="533" y="71"/>
                </a:cxn>
                <a:cxn ang="0">
                  <a:pos x="0" y="71"/>
                </a:cxn>
                <a:cxn ang="0">
                  <a:pos x="0" y="214"/>
                </a:cxn>
              </a:cxnLst>
              <a:rect l="0" t="0" r="r" b="b"/>
              <a:pathLst>
                <a:path w="604" h="285">
                  <a:moveTo>
                    <a:pt x="0" y="214"/>
                  </a:moveTo>
                  <a:lnTo>
                    <a:pt x="533" y="214"/>
                  </a:lnTo>
                  <a:lnTo>
                    <a:pt x="533" y="285"/>
                  </a:lnTo>
                  <a:lnTo>
                    <a:pt x="604" y="142"/>
                  </a:lnTo>
                  <a:lnTo>
                    <a:pt x="533" y="0"/>
                  </a:lnTo>
                  <a:lnTo>
                    <a:pt x="533" y="71"/>
                  </a:lnTo>
                  <a:lnTo>
                    <a:pt x="0" y="71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0" name="Freeform 50"/>
            <p:cNvSpPr>
              <a:spLocks/>
            </p:cNvSpPr>
            <p:nvPr/>
          </p:nvSpPr>
          <p:spPr bwMode="auto">
            <a:xfrm>
              <a:off x="2314" y="1992"/>
              <a:ext cx="604" cy="285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533" y="214"/>
                </a:cxn>
                <a:cxn ang="0">
                  <a:pos x="533" y="285"/>
                </a:cxn>
                <a:cxn ang="0">
                  <a:pos x="604" y="142"/>
                </a:cxn>
                <a:cxn ang="0">
                  <a:pos x="533" y="0"/>
                </a:cxn>
                <a:cxn ang="0">
                  <a:pos x="533" y="71"/>
                </a:cxn>
                <a:cxn ang="0">
                  <a:pos x="0" y="71"/>
                </a:cxn>
                <a:cxn ang="0">
                  <a:pos x="0" y="214"/>
                </a:cxn>
              </a:cxnLst>
              <a:rect l="0" t="0" r="r" b="b"/>
              <a:pathLst>
                <a:path w="604" h="285">
                  <a:moveTo>
                    <a:pt x="0" y="214"/>
                  </a:moveTo>
                  <a:lnTo>
                    <a:pt x="533" y="214"/>
                  </a:lnTo>
                  <a:lnTo>
                    <a:pt x="533" y="285"/>
                  </a:lnTo>
                  <a:lnTo>
                    <a:pt x="604" y="142"/>
                  </a:lnTo>
                  <a:lnTo>
                    <a:pt x="533" y="0"/>
                  </a:lnTo>
                  <a:lnTo>
                    <a:pt x="533" y="71"/>
                  </a:lnTo>
                  <a:lnTo>
                    <a:pt x="0" y="71"/>
                  </a:lnTo>
                  <a:lnTo>
                    <a:pt x="0" y="214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1" name="Freeform 51"/>
            <p:cNvSpPr>
              <a:spLocks/>
            </p:cNvSpPr>
            <p:nvPr/>
          </p:nvSpPr>
          <p:spPr bwMode="auto">
            <a:xfrm>
              <a:off x="2207" y="1850"/>
              <a:ext cx="569" cy="569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68" y="0"/>
                </a:cxn>
                <a:cxn ang="0">
                  <a:pos x="1536" y="768"/>
                </a:cxn>
                <a:cxn ang="0">
                  <a:pos x="1536" y="768"/>
                </a:cxn>
                <a:cxn ang="0">
                  <a:pos x="768" y="1536"/>
                </a:cxn>
                <a:cxn ang="0">
                  <a:pos x="0" y="768"/>
                </a:cxn>
              </a:cxnLst>
              <a:rect l="0" t="0" r="r" b="b"/>
              <a:pathLst>
                <a:path w="1536" h="1536">
                  <a:moveTo>
                    <a:pt x="0" y="768"/>
                  </a:moveTo>
                  <a:cubicBezTo>
                    <a:pt x="0" y="343"/>
                    <a:pt x="343" y="0"/>
                    <a:pt x="768" y="0"/>
                  </a:cubicBezTo>
                  <a:cubicBezTo>
                    <a:pt x="1192" y="0"/>
                    <a:pt x="1536" y="343"/>
                    <a:pt x="1536" y="768"/>
                  </a:cubicBezTo>
                  <a:cubicBezTo>
                    <a:pt x="1536" y="768"/>
                    <a:pt x="1536" y="768"/>
                    <a:pt x="1536" y="768"/>
                  </a:cubicBezTo>
                  <a:cubicBezTo>
                    <a:pt x="1536" y="1192"/>
                    <a:pt x="1192" y="1536"/>
                    <a:pt x="768" y="1536"/>
                  </a:cubicBezTo>
                  <a:cubicBezTo>
                    <a:pt x="343" y="1536"/>
                    <a:pt x="0" y="1192"/>
                    <a:pt x="0" y="768"/>
                  </a:cubicBezTo>
                </a:path>
              </a:pathLst>
            </a:custGeom>
            <a:solidFill>
              <a:srgbClr val="CCFF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2" name="Freeform 52"/>
            <p:cNvSpPr>
              <a:spLocks/>
            </p:cNvSpPr>
            <p:nvPr/>
          </p:nvSpPr>
          <p:spPr bwMode="auto">
            <a:xfrm>
              <a:off x="2207" y="1850"/>
              <a:ext cx="569" cy="569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285" y="0"/>
                </a:cxn>
                <a:cxn ang="0">
                  <a:pos x="569" y="284"/>
                </a:cxn>
                <a:cxn ang="0">
                  <a:pos x="569" y="284"/>
                </a:cxn>
                <a:cxn ang="0">
                  <a:pos x="285" y="569"/>
                </a:cxn>
                <a:cxn ang="0">
                  <a:pos x="0" y="284"/>
                </a:cxn>
              </a:cxnLst>
              <a:rect l="0" t="0" r="r" b="b"/>
              <a:pathLst>
                <a:path w="569" h="569">
                  <a:moveTo>
                    <a:pt x="0" y="284"/>
                  </a:moveTo>
                  <a:cubicBezTo>
                    <a:pt x="0" y="127"/>
                    <a:pt x="127" y="0"/>
                    <a:pt x="285" y="0"/>
                  </a:cubicBezTo>
                  <a:cubicBezTo>
                    <a:pt x="441" y="0"/>
                    <a:pt x="569" y="127"/>
                    <a:pt x="569" y="284"/>
                  </a:cubicBezTo>
                  <a:cubicBezTo>
                    <a:pt x="569" y="284"/>
                    <a:pt x="569" y="284"/>
                    <a:pt x="569" y="284"/>
                  </a:cubicBezTo>
                  <a:cubicBezTo>
                    <a:pt x="569" y="442"/>
                    <a:pt x="441" y="569"/>
                    <a:pt x="285" y="569"/>
                  </a:cubicBezTo>
                  <a:cubicBezTo>
                    <a:pt x="127" y="569"/>
                    <a:pt x="0" y="442"/>
                    <a:pt x="0" y="284"/>
                  </a:cubicBezTo>
                </a:path>
              </a:pathLst>
            </a:custGeom>
            <a:noFill/>
            <a:ln w="17" cap="rnd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3" name="Rectangle 54"/>
            <p:cNvSpPr>
              <a:spLocks noChangeArrowheads="1"/>
            </p:cNvSpPr>
            <p:nvPr/>
          </p:nvSpPr>
          <p:spPr bwMode="auto">
            <a:xfrm>
              <a:off x="2284" y="2054"/>
              <a:ext cx="4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Tx</a:t>
              </a:r>
              <a:b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PKTDMA</a:t>
              </a:r>
              <a:endParaRPr lang="en-US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Rectangle 55"/>
            <p:cNvSpPr>
              <a:spLocks noChangeArrowheads="1"/>
            </p:cNvSpPr>
            <p:nvPr/>
          </p:nvSpPr>
          <p:spPr bwMode="auto">
            <a:xfrm>
              <a:off x="989" y="1933"/>
              <a:ext cx="93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Tx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F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ree Desc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5" name="Freeform 56"/>
            <p:cNvSpPr>
              <a:spLocks/>
            </p:cNvSpPr>
            <p:nvPr/>
          </p:nvSpPr>
          <p:spPr bwMode="auto">
            <a:xfrm>
              <a:off x="2065" y="2419"/>
              <a:ext cx="569" cy="1281"/>
            </a:xfrm>
            <a:custGeom>
              <a:avLst/>
              <a:gdLst/>
              <a:ahLst/>
              <a:cxnLst>
                <a:cxn ang="0">
                  <a:pos x="0" y="3456"/>
                </a:cxn>
                <a:cxn ang="0">
                  <a:pos x="816" y="3456"/>
                </a:cxn>
                <a:cxn ang="0">
                  <a:pos x="1344" y="2928"/>
                </a:cxn>
                <a:cxn ang="0">
                  <a:pos x="1344" y="2928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152" y="0"/>
                </a:cxn>
                <a:cxn ang="0">
                  <a:pos x="768" y="192"/>
                </a:cxn>
                <a:cxn ang="0">
                  <a:pos x="960" y="192"/>
                </a:cxn>
                <a:cxn ang="0">
                  <a:pos x="960" y="2928"/>
                </a:cxn>
                <a:cxn ang="0">
                  <a:pos x="816" y="3072"/>
                </a:cxn>
                <a:cxn ang="0">
                  <a:pos x="0" y="3072"/>
                </a:cxn>
                <a:cxn ang="0">
                  <a:pos x="0" y="3456"/>
                </a:cxn>
              </a:cxnLst>
              <a:rect l="0" t="0" r="r" b="b"/>
              <a:pathLst>
                <a:path w="1536" h="3456">
                  <a:moveTo>
                    <a:pt x="0" y="3456"/>
                  </a:moveTo>
                  <a:lnTo>
                    <a:pt x="816" y="3456"/>
                  </a:lnTo>
                  <a:cubicBezTo>
                    <a:pt x="1107" y="3456"/>
                    <a:pt x="1344" y="3219"/>
                    <a:pt x="1344" y="2928"/>
                  </a:cubicBezTo>
                  <a:cubicBezTo>
                    <a:pt x="1344" y="2928"/>
                    <a:pt x="1344" y="2928"/>
                    <a:pt x="1344" y="2928"/>
                  </a:cubicBezTo>
                  <a:lnTo>
                    <a:pt x="1344" y="192"/>
                  </a:lnTo>
                  <a:lnTo>
                    <a:pt x="1536" y="192"/>
                  </a:lnTo>
                  <a:lnTo>
                    <a:pt x="1152" y="0"/>
                  </a:lnTo>
                  <a:lnTo>
                    <a:pt x="768" y="192"/>
                  </a:lnTo>
                  <a:lnTo>
                    <a:pt x="960" y="192"/>
                  </a:lnTo>
                  <a:lnTo>
                    <a:pt x="960" y="2928"/>
                  </a:lnTo>
                  <a:cubicBezTo>
                    <a:pt x="960" y="3007"/>
                    <a:pt x="895" y="3072"/>
                    <a:pt x="816" y="3072"/>
                  </a:cubicBezTo>
                  <a:lnTo>
                    <a:pt x="0" y="3072"/>
                  </a:lnTo>
                  <a:lnTo>
                    <a:pt x="0" y="3456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6" name="Freeform 57"/>
            <p:cNvSpPr>
              <a:spLocks/>
            </p:cNvSpPr>
            <p:nvPr/>
          </p:nvSpPr>
          <p:spPr bwMode="auto">
            <a:xfrm>
              <a:off x="2065" y="2419"/>
              <a:ext cx="569" cy="1281"/>
            </a:xfrm>
            <a:custGeom>
              <a:avLst/>
              <a:gdLst/>
              <a:ahLst/>
              <a:cxnLst>
                <a:cxn ang="0">
                  <a:pos x="0" y="3456"/>
                </a:cxn>
                <a:cxn ang="0">
                  <a:pos x="816" y="3456"/>
                </a:cxn>
                <a:cxn ang="0">
                  <a:pos x="1344" y="2928"/>
                </a:cxn>
                <a:cxn ang="0">
                  <a:pos x="1344" y="2928"/>
                </a:cxn>
                <a:cxn ang="0">
                  <a:pos x="1344" y="192"/>
                </a:cxn>
                <a:cxn ang="0">
                  <a:pos x="1536" y="192"/>
                </a:cxn>
                <a:cxn ang="0">
                  <a:pos x="1152" y="0"/>
                </a:cxn>
                <a:cxn ang="0">
                  <a:pos x="768" y="192"/>
                </a:cxn>
                <a:cxn ang="0">
                  <a:pos x="960" y="192"/>
                </a:cxn>
                <a:cxn ang="0">
                  <a:pos x="960" y="2928"/>
                </a:cxn>
                <a:cxn ang="0">
                  <a:pos x="816" y="3072"/>
                </a:cxn>
                <a:cxn ang="0">
                  <a:pos x="0" y="3072"/>
                </a:cxn>
                <a:cxn ang="0">
                  <a:pos x="0" y="3456"/>
                </a:cxn>
              </a:cxnLst>
              <a:rect l="0" t="0" r="r" b="b"/>
              <a:pathLst>
                <a:path w="1536" h="3456">
                  <a:moveTo>
                    <a:pt x="0" y="3456"/>
                  </a:moveTo>
                  <a:lnTo>
                    <a:pt x="816" y="3456"/>
                  </a:lnTo>
                  <a:cubicBezTo>
                    <a:pt x="1107" y="3456"/>
                    <a:pt x="1344" y="3219"/>
                    <a:pt x="1344" y="2928"/>
                  </a:cubicBezTo>
                  <a:cubicBezTo>
                    <a:pt x="1344" y="2928"/>
                    <a:pt x="1344" y="2928"/>
                    <a:pt x="1344" y="2928"/>
                  </a:cubicBezTo>
                  <a:lnTo>
                    <a:pt x="1344" y="192"/>
                  </a:lnTo>
                  <a:lnTo>
                    <a:pt x="1536" y="192"/>
                  </a:lnTo>
                  <a:lnTo>
                    <a:pt x="1152" y="0"/>
                  </a:lnTo>
                  <a:lnTo>
                    <a:pt x="768" y="192"/>
                  </a:lnTo>
                  <a:lnTo>
                    <a:pt x="960" y="192"/>
                  </a:lnTo>
                  <a:lnTo>
                    <a:pt x="960" y="2928"/>
                  </a:lnTo>
                  <a:cubicBezTo>
                    <a:pt x="960" y="3007"/>
                    <a:pt x="895" y="3072"/>
                    <a:pt x="816" y="3072"/>
                  </a:cubicBezTo>
                  <a:lnTo>
                    <a:pt x="0" y="3072"/>
                  </a:lnTo>
                  <a:lnTo>
                    <a:pt x="0" y="3456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7" name="Rectangle 58"/>
            <p:cNvSpPr>
              <a:spLocks noChangeArrowheads="1"/>
            </p:cNvSpPr>
            <p:nvPr/>
          </p:nvSpPr>
          <p:spPr bwMode="auto">
            <a:xfrm>
              <a:off x="2256" y="1423"/>
              <a:ext cx="1284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Queue Manager (QMSS)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Rectangle 59"/>
            <p:cNvSpPr>
              <a:spLocks noChangeArrowheads="1"/>
            </p:cNvSpPr>
            <p:nvPr/>
          </p:nvSpPr>
          <p:spPr bwMode="auto">
            <a:xfrm>
              <a:off x="1218" y="4073"/>
              <a:ext cx="51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Rectangle 60"/>
            <p:cNvSpPr>
              <a:spLocks noChangeArrowheads="1"/>
            </p:cNvSpPr>
            <p:nvPr/>
          </p:nvSpPr>
          <p:spPr bwMode="auto">
            <a:xfrm>
              <a:off x="2534" y="3913"/>
              <a:ext cx="68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TeraNet SCR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0" name="Freeform 61"/>
            <p:cNvSpPr>
              <a:spLocks/>
            </p:cNvSpPr>
            <p:nvPr/>
          </p:nvSpPr>
          <p:spPr bwMode="auto">
            <a:xfrm>
              <a:off x="3629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solidFill>
              <a:srgbClr val="FFFF99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1" name="Freeform 62"/>
            <p:cNvSpPr>
              <a:spLocks/>
            </p:cNvSpPr>
            <p:nvPr/>
          </p:nvSpPr>
          <p:spPr bwMode="auto">
            <a:xfrm>
              <a:off x="3629" y="2988"/>
              <a:ext cx="1279" cy="1281"/>
            </a:xfrm>
            <a:custGeom>
              <a:avLst/>
              <a:gdLst/>
              <a:ahLst/>
              <a:cxnLst>
                <a:cxn ang="0">
                  <a:pos x="3264" y="3456"/>
                </a:cxn>
                <a:cxn ang="0">
                  <a:pos x="3456" y="3264"/>
                </a:cxn>
                <a:cxn ang="0">
                  <a:pos x="3456" y="192"/>
                </a:cxn>
                <a:cxn ang="0">
                  <a:pos x="3264" y="0"/>
                </a:cxn>
                <a:cxn ang="0">
                  <a:pos x="192" y="0"/>
                </a:cxn>
                <a:cxn ang="0">
                  <a:pos x="0" y="192"/>
                </a:cxn>
                <a:cxn ang="0">
                  <a:pos x="0" y="3264"/>
                </a:cxn>
                <a:cxn ang="0">
                  <a:pos x="192" y="3456"/>
                </a:cxn>
                <a:cxn ang="0">
                  <a:pos x="3264" y="3456"/>
                </a:cxn>
              </a:cxnLst>
              <a:rect l="0" t="0" r="r" b="b"/>
              <a:pathLst>
                <a:path w="3456" h="3456">
                  <a:moveTo>
                    <a:pt x="3264" y="3456"/>
                  </a:moveTo>
                  <a:cubicBezTo>
                    <a:pt x="3370" y="3456"/>
                    <a:pt x="3456" y="3370"/>
                    <a:pt x="3456" y="3264"/>
                  </a:cubicBezTo>
                  <a:lnTo>
                    <a:pt x="3456" y="192"/>
                  </a:lnTo>
                  <a:cubicBezTo>
                    <a:pt x="3456" y="85"/>
                    <a:pt x="3370" y="0"/>
                    <a:pt x="3264" y="0"/>
                  </a:cubicBezTo>
                  <a:lnTo>
                    <a:pt x="192" y="0"/>
                  </a:lnTo>
                  <a:cubicBezTo>
                    <a:pt x="85" y="0"/>
                    <a:pt x="0" y="85"/>
                    <a:pt x="0" y="192"/>
                  </a:cubicBezTo>
                  <a:lnTo>
                    <a:pt x="0" y="3264"/>
                  </a:lnTo>
                  <a:cubicBezTo>
                    <a:pt x="0" y="3370"/>
                    <a:pt x="85" y="3456"/>
                    <a:pt x="192" y="3456"/>
                  </a:cubicBezTo>
                  <a:lnTo>
                    <a:pt x="3264" y="3456"/>
                  </a:lnTo>
                  <a:close/>
                </a:path>
              </a:pathLst>
            </a:cu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2" name="Rectangle 63"/>
            <p:cNvSpPr>
              <a:spLocks noChangeArrowheads="1"/>
            </p:cNvSpPr>
            <p:nvPr/>
          </p:nvSpPr>
          <p:spPr bwMode="auto">
            <a:xfrm>
              <a:off x="3984" y="1636"/>
              <a:ext cx="711" cy="285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3" name="Rectangle 64"/>
            <p:cNvSpPr>
              <a:spLocks noChangeArrowheads="1"/>
            </p:cNvSpPr>
            <p:nvPr/>
          </p:nvSpPr>
          <p:spPr bwMode="auto">
            <a:xfrm>
              <a:off x="3984" y="1636"/>
              <a:ext cx="711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4" name="Rectangle 65"/>
            <p:cNvSpPr>
              <a:spLocks noChangeArrowheads="1"/>
            </p:cNvSpPr>
            <p:nvPr/>
          </p:nvSpPr>
          <p:spPr bwMode="auto">
            <a:xfrm>
              <a:off x="4553" y="1530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5" name="Rectangle 66"/>
            <p:cNvSpPr>
              <a:spLocks noChangeArrowheads="1"/>
            </p:cNvSpPr>
            <p:nvPr/>
          </p:nvSpPr>
          <p:spPr bwMode="auto">
            <a:xfrm>
              <a:off x="3984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6" name="Rectangle 67"/>
            <p:cNvSpPr>
              <a:spLocks noChangeArrowheads="1"/>
            </p:cNvSpPr>
            <p:nvPr/>
          </p:nvSpPr>
          <p:spPr bwMode="auto">
            <a:xfrm>
              <a:off x="3984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7" name="Rectangle 68"/>
            <p:cNvSpPr>
              <a:spLocks noChangeArrowheads="1"/>
            </p:cNvSpPr>
            <p:nvPr/>
          </p:nvSpPr>
          <p:spPr bwMode="auto">
            <a:xfrm>
              <a:off x="3842" y="2348"/>
              <a:ext cx="711" cy="28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8" name="Rectangle 69"/>
            <p:cNvSpPr>
              <a:spLocks noChangeArrowheads="1"/>
            </p:cNvSpPr>
            <p:nvPr/>
          </p:nvSpPr>
          <p:spPr bwMode="auto">
            <a:xfrm>
              <a:off x="3842" y="2348"/>
              <a:ext cx="711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9" name="Rectangle 70"/>
            <p:cNvSpPr>
              <a:spLocks noChangeArrowheads="1"/>
            </p:cNvSpPr>
            <p:nvPr/>
          </p:nvSpPr>
          <p:spPr bwMode="auto">
            <a:xfrm>
              <a:off x="4126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0" name="Rectangle 71"/>
            <p:cNvSpPr>
              <a:spLocks noChangeArrowheads="1"/>
            </p:cNvSpPr>
            <p:nvPr/>
          </p:nvSpPr>
          <p:spPr bwMode="auto">
            <a:xfrm>
              <a:off x="4126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1" name="Rectangle 72"/>
            <p:cNvSpPr>
              <a:spLocks noChangeArrowheads="1"/>
            </p:cNvSpPr>
            <p:nvPr/>
          </p:nvSpPr>
          <p:spPr bwMode="auto">
            <a:xfrm>
              <a:off x="4268" y="1636"/>
              <a:ext cx="142" cy="285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2" name="Rectangle 73"/>
            <p:cNvSpPr>
              <a:spLocks noChangeArrowheads="1"/>
            </p:cNvSpPr>
            <p:nvPr/>
          </p:nvSpPr>
          <p:spPr bwMode="auto">
            <a:xfrm>
              <a:off x="4268" y="1636"/>
              <a:ext cx="142" cy="285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3" name="Rectangle 74"/>
            <p:cNvSpPr>
              <a:spLocks noChangeArrowheads="1"/>
            </p:cNvSpPr>
            <p:nvPr/>
          </p:nvSpPr>
          <p:spPr bwMode="auto">
            <a:xfrm>
              <a:off x="4410" y="2348"/>
              <a:ext cx="143" cy="284"/>
            </a:xfrm>
            <a:prstGeom prst="rect">
              <a:avLst/>
            </a:prstGeom>
            <a:solidFill>
              <a:srgbClr val="CC99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4" name="Rectangle 75"/>
            <p:cNvSpPr>
              <a:spLocks noChangeArrowheads="1"/>
            </p:cNvSpPr>
            <p:nvPr/>
          </p:nvSpPr>
          <p:spPr bwMode="auto">
            <a:xfrm>
              <a:off x="4410" y="2348"/>
              <a:ext cx="143" cy="284"/>
            </a:xfrm>
            <a:prstGeom prst="rect">
              <a:avLst/>
            </a:prstGeom>
            <a:noFill/>
            <a:ln w="17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5" name="Freeform 76"/>
            <p:cNvSpPr>
              <a:spLocks/>
            </p:cNvSpPr>
            <p:nvPr/>
          </p:nvSpPr>
          <p:spPr bwMode="auto">
            <a:xfrm>
              <a:off x="3534" y="1779"/>
              <a:ext cx="450" cy="157"/>
            </a:xfrm>
            <a:custGeom>
              <a:avLst/>
              <a:gdLst/>
              <a:ahLst/>
              <a:cxnLst>
                <a:cxn ang="0">
                  <a:pos x="450" y="0"/>
                </a:cxn>
                <a:cxn ang="0">
                  <a:pos x="0" y="157"/>
                </a:cxn>
              </a:cxnLst>
              <a:rect l="0" t="0" r="r" b="b"/>
              <a:pathLst>
                <a:path w="450" h="157">
                  <a:moveTo>
                    <a:pt x="450" y="0"/>
                  </a:moveTo>
                  <a:cubicBezTo>
                    <a:pt x="291" y="23"/>
                    <a:pt x="138" y="77"/>
                    <a:pt x="0" y="157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6" name="Freeform 77"/>
            <p:cNvSpPr>
              <a:spLocks/>
            </p:cNvSpPr>
            <p:nvPr/>
          </p:nvSpPr>
          <p:spPr bwMode="auto">
            <a:xfrm>
              <a:off x="3448" y="1900"/>
              <a:ext cx="113" cy="91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0" y="91"/>
                </a:cxn>
                <a:cxn ang="0">
                  <a:pos x="113" y="63"/>
                </a:cxn>
                <a:cxn ang="0">
                  <a:pos x="74" y="0"/>
                </a:cxn>
              </a:cxnLst>
              <a:rect l="0" t="0" r="r" b="b"/>
              <a:pathLst>
                <a:path w="113" h="91">
                  <a:moveTo>
                    <a:pt x="74" y="0"/>
                  </a:moveTo>
                  <a:lnTo>
                    <a:pt x="0" y="91"/>
                  </a:lnTo>
                  <a:lnTo>
                    <a:pt x="113" y="63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7" name="Rectangle 78"/>
            <p:cNvSpPr>
              <a:spLocks noChangeArrowheads="1"/>
            </p:cNvSpPr>
            <p:nvPr/>
          </p:nvSpPr>
          <p:spPr bwMode="auto">
            <a:xfrm>
              <a:off x="3842" y="3202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8" name="Rectangle 79"/>
            <p:cNvSpPr>
              <a:spLocks noChangeArrowheads="1"/>
            </p:cNvSpPr>
            <p:nvPr/>
          </p:nvSpPr>
          <p:spPr bwMode="auto">
            <a:xfrm>
              <a:off x="3842" y="3202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9" name="Rectangle 80"/>
            <p:cNvSpPr>
              <a:spLocks noChangeArrowheads="1"/>
            </p:cNvSpPr>
            <p:nvPr/>
          </p:nvSpPr>
          <p:spPr bwMode="auto">
            <a:xfrm>
              <a:off x="3919" y="3356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Line 81"/>
            <p:cNvSpPr>
              <a:spLocks noChangeShapeType="1"/>
            </p:cNvSpPr>
            <p:nvPr/>
          </p:nvSpPr>
          <p:spPr bwMode="auto">
            <a:xfrm>
              <a:off x="4055" y="1921"/>
              <a:ext cx="1" cy="1194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1" name="Freeform 82"/>
            <p:cNvSpPr>
              <a:spLocks/>
            </p:cNvSpPr>
            <p:nvPr/>
          </p:nvSpPr>
          <p:spPr bwMode="auto">
            <a:xfrm>
              <a:off x="4024" y="3108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2" name="Rectangle 83"/>
            <p:cNvSpPr>
              <a:spLocks noChangeArrowheads="1"/>
            </p:cNvSpPr>
            <p:nvPr/>
          </p:nvSpPr>
          <p:spPr bwMode="auto">
            <a:xfrm>
              <a:off x="3984" y="3344"/>
              <a:ext cx="426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3" name="Rectangle 84"/>
            <p:cNvSpPr>
              <a:spLocks noChangeArrowheads="1"/>
            </p:cNvSpPr>
            <p:nvPr/>
          </p:nvSpPr>
          <p:spPr bwMode="auto">
            <a:xfrm>
              <a:off x="3984" y="3344"/>
              <a:ext cx="426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4" name="Rectangle 85"/>
            <p:cNvSpPr>
              <a:spLocks noChangeArrowheads="1"/>
            </p:cNvSpPr>
            <p:nvPr/>
          </p:nvSpPr>
          <p:spPr bwMode="auto">
            <a:xfrm>
              <a:off x="4061" y="3498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Rectangle 86"/>
            <p:cNvSpPr>
              <a:spLocks noChangeArrowheads="1"/>
            </p:cNvSpPr>
            <p:nvPr/>
          </p:nvSpPr>
          <p:spPr bwMode="auto">
            <a:xfrm>
              <a:off x="4126" y="3486"/>
              <a:ext cx="427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6" name="Rectangle 87"/>
            <p:cNvSpPr>
              <a:spLocks noChangeArrowheads="1"/>
            </p:cNvSpPr>
            <p:nvPr/>
          </p:nvSpPr>
          <p:spPr bwMode="auto">
            <a:xfrm>
              <a:off x="4126" y="3486"/>
              <a:ext cx="427" cy="427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7" name="Rectangle 88"/>
            <p:cNvSpPr>
              <a:spLocks noChangeArrowheads="1"/>
            </p:cNvSpPr>
            <p:nvPr/>
          </p:nvSpPr>
          <p:spPr bwMode="auto">
            <a:xfrm>
              <a:off x="4203" y="3640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" name="Rectangle 89"/>
            <p:cNvSpPr>
              <a:spLocks noChangeArrowheads="1"/>
            </p:cNvSpPr>
            <p:nvPr/>
          </p:nvSpPr>
          <p:spPr bwMode="auto">
            <a:xfrm>
              <a:off x="4268" y="3629"/>
              <a:ext cx="427" cy="426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9" name="Rectangle 90"/>
            <p:cNvSpPr>
              <a:spLocks noChangeArrowheads="1"/>
            </p:cNvSpPr>
            <p:nvPr/>
          </p:nvSpPr>
          <p:spPr bwMode="auto">
            <a:xfrm>
              <a:off x="4268" y="3629"/>
              <a:ext cx="427" cy="426"/>
            </a:xfrm>
            <a:prstGeom prst="rect">
              <a:avLst/>
            </a:pr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0" name="Rectangle 91"/>
            <p:cNvSpPr>
              <a:spLocks noChangeArrowheads="1"/>
            </p:cNvSpPr>
            <p:nvPr/>
          </p:nvSpPr>
          <p:spPr bwMode="auto">
            <a:xfrm>
              <a:off x="4345" y="3783"/>
              <a:ext cx="3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buffer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" name="Line 92"/>
            <p:cNvSpPr>
              <a:spLocks noChangeShapeType="1"/>
            </p:cNvSpPr>
            <p:nvPr/>
          </p:nvSpPr>
          <p:spPr bwMode="auto">
            <a:xfrm>
              <a:off x="4482" y="2632"/>
              <a:ext cx="1" cy="910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2" name="Freeform 93"/>
            <p:cNvSpPr>
              <a:spLocks/>
            </p:cNvSpPr>
            <p:nvPr/>
          </p:nvSpPr>
          <p:spPr bwMode="auto">
            <a:xfrm>
              <a:off x="4450" y="3534"/>
              <a:ext cx="63" cy="95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32" y="95"/>
                </a:cxn>
                <a:cxn ang="0">
                  <a:pos x="0" y="0"/>
                </a:cxn>
                <a:cxn ang="0">
                  <a:pos x="63" y="0"/>
                </a:cxn>
              </a:cxnLst>
              <a:rect l="0" t="0" r="r" b="b"/>
              <a:pathLst>
                <a:path w="63" h="95">
                  <a:moveTo>
                    <a:pt x="63" y="0"/>
                  </a:moveTo>
                  <a:lnTo>
                    <a:pt x="32" y="95"/>
                  </a:lnTo>
                  <a:lnTo>
                    <a:pt x="0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3" name="Rectangle 94"/>
            <p:cNvSpPr>
              <a:spLocks noChangeArrowheads="1"/>
            </p:cNvSpPr>
            <p:nvPr/>
          </p:nvSpPr>
          <p:spPr bwMode="auto">
            <a:xfrm>
              <a:off x="3700" y="2277"/>
              <a:ext cx="284" cy="427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4" name="Freeform 95"/>
            <p:cNvSpPr>
              <a:spLocks/>
            </p:cNvSpPr>
            <p:nvPr/>
          </p:nvSpPr>
          <p:spPr bwMode="auto">
            <a:xfrm>
              <a:off x="3465" y="2244"/>
              <a:ext cx="844" cy="237"/>
            </a:xfrm>
            <a:custGeom>
              <a:avLst/>
              <a:gdLst/>
              <a:ahLst/>
              <a:cxnLst>
                <a:cxn ang="0">
                  <a:pos x="844" y="237"/>
                </a:cxn>
                <a:cxn ang="0">
                  <a:pos x="0" y="0"/>
                </a:cxn>
              </a:cxnLst>
              <a:rect l="0" t="0" r="r" b="b"/>
              <a:pathLst>
                <a:path w="844" h="237">
                  <a:moveTo>
                    <a:pt x="844" y="237"/>
                  </a:moveTo>
                  <a:cubicBezTo>
                    <a:pt x="552" y="204"/>
                    <a:pt x="267" y="124"/>
                    <a:pt x="0" y="0"/>
                  </a:cubicBezTo>
                </a:path>
              </a:pathLst>
            </a:custGeom>
            <a:noFill/>
            <a:ln w="17" cap="rnd">
              <a:solidFill>
                <a:srgbClr val="00008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5" name="Freeform 96"/>
            <p:cNvSpPr>
              <a:spLocks/>
            </p:cNvSpPr>
            <p:nvPr/>
          </p:nvSpPr>
          <p:spPr bwMode="auto">
            <a:xfrm>
              <a:off x="4296" y="2443"/>
              <a:ext cx="114" cy="7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4" y="47"/>
                </a:cxn>
                <a:cxn ang="0">
                  <a:pos x="0" y="73"/>
                </a:cxn>
                <a:cxn ang="0">
                  <a:pos x="7" y="0"/>
                </a:cxn>
              </a:cxnLst>
              <a:rect l="0" t="0" r="r" b="b"/>
              <a:pathLst>
                <a:path w="114" h="73">
                  <a:moveTo>
                    <a:pt x="7" y="0"/>
                  </a:moveTo>
                  <a:lnTo>
                    <a:pt x="114" y="47"/>
                  </a:lnTo>
                  <a:lnTo>
                    <a:pt x="0" y="7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6" name="Rectangle 97"/>
            <p:cNvSpPr>
              <a:spLocks noChangeArrowheads="1"/>
            </p:cNvSpPr>
            <p:nvPr/>
          </p:nvSpPr>
          <p:spPr bwMode="auto">
            <a:xfrm>
              <a:off x="3792" y="1933"/>
              <a:ext cx="941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Free Desc Queue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" name="Rectangle 98"/>
            <p:cNvSpPr>
              <a:spLocks noChangeArrowheads="1"/>
            </p:cNvSpPr>
            <p:nvPr/>
          </p:nvSpPr>
          <p:spPr bwMode="auto">
            <a:xfrm>
              <a:off x="4073" y="2217"/>
              <a:ext cx="452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x </a:t>
              </a: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ueue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" name="Freeform 99"/>
            <p:cNvSpPr>
              <a:spLocks/>
            </p:cNvSpPr>
            <p:nvPr/>
          </p:nvSpPr>
          <p:spPr bwMode="auto">
            <a:xfrm>
              <a:off x="3131" y="1850"/>
              <a:ext cx="498" cy="1921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1152" y="4608"/>
                </a:cxn>
                <a:cxn ang="0">
                  <a:pos x="1152" y="4416"/>
                </a:cxn>
                <a:cxn ang="0">
                  <a:pos x="1344" y="4800"/>
                </a:cxn>
                <a:cxn ang="0">
                  <a:pos x="1152" y="5184"/>
                </a:cxn>
                <a:cxn ang="0">
                  <a:pos x="11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13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3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1152" y="4608"/>
                  </a:lnTo>
                  <a:lnTo>
                    <a:pt x="1152" y="4416"/>
                  </a:lnTo>
                  <a:lnTo>
                    <a:pt x="1344" y="4800"/>
                  </a:lnTo>
                  <a:lnTo>
                    <a:pt x="1152" y="5184"/>
                  </a:lnTo>
                  <a:lnTo>
                    <a:pt x="1152" y="4992"/>
                  </a:lnTo>
                  <a:lnTo>
                    <a:pt x="528" y="4992"/>
                  </a:lnTo>
                  <a:cubicBezTo>
                    <a:pt x="236" y="4992"/>
                    <a:pt x="0" y="4755"/>
                    <a:pt x="0" y="4464"/>
                  </a:cubicBez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99CC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9" name="Freeform 100"/>
            <p:cNvSpPr>
              <a:spLocks/>
            </p:cNvSpPr>
            <p:nvPr/>
          </p:nvSpPr>
          <p:spPr bwMode="auto">
            <a:xfrm>
              <a:off x="3131" y="1850"/>
              <a:ext cx="498" cy="1921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384" y="4464"/>
                </a:cxn>
                <a:cxn ang="0">
                  <a:pos x="528" y="4608"/>
                </a:cxn>
                <a:cxn ang="0">
                  <a:pos x="528" y="4608"/>
                </a:cxn>
                <a:cxn ang="0">
                  <a:pos x="1152" y="4608"/>
                </a:cxn>
                <a:cxn ang="0">
                  <a:pos x="1152" y="4416"/>
                </a:cxn>
                <a:cxn ang="0">
                  <a:pos x="1344" y="4800"/>
                </a:cxn>
                <a:cxn ang="0">
                  <a:pos x="1152" y="5184"/>
                </a:cxn>
                <a:cxn ang="0">
                  <a:pos x="1152" y="4992"/>
                </a:cxn>
                <a:cxn ang="0">
                  <a:pos x="528" y="4992"/>
                </a:cxn>
                <a:cxn ang="0">
                  <a:pos x="0" y="4464"/>
                </a:cxn>
                <a:cxn ang="0">
                  <a:pos x="0" y="0"/>
                </a:cxn>
                <a:cxn ang="0">
                  <a:pos x="384" y="0"/>
                </a:cxn>
              </a:cxnLst>
              <a:rect l="0" t="0" r="r" b="b"/>
              <a:pathLst>
                <a:path w="1344" h="5184">
                  <a:moveTo>
                    <a:pt x="384" y="0"/>
                  </a:moveTo>
                  <a:lnTo>
                    <a:pt x="384" y="4464"/>
                  </a:lnTo>
                  <a:cubicBezTo>
                    <a:pt x="384" y="4543"/>
                    <a:pt x="448" y="4608"/>
                    <a:pt x="528" y="4608"/>
                  </a:cubicBezTo>
                  <a:cubicBezTo>
                    <a:pt x="528" y="4608"/>
                    <a:pt x="528" y="4608"/>
                    <a:pt x="528" y="4608"/>
                  </a:cubicBezTo>
                  <a:lnTo>
                    <a:pt x="1152" y="4608"/>
                  </a:lnTo>
                  <a:lnTo>
                    <a:pt x="1152" y="4416"/>
                  </a:lnTo>
                  <a:lnTo>
                    <a:pt x="1344" y="4800"/>
                  </a:lnTo>
                  <a:lnTo>
                    <a:pt x="1152" y="5184"/>
                  </a:lnTo>
                  <a:lnTo>
                    <a:pt x="1152" y="4992"/>
                  </a:lnTo>
                  <a:lnTo>
                    <a:pt x="528" y="4992"/>
                  </a:lnTo>
                  <a:cubicBezTo>
                    <a:pt x="236" y="4992"/>
                    <a:pt x="0" y="4755"/>
                    <a:pt x="0" y="4464"/>
                  </a:cubicBezTo>
                  <a:lnTo>
                    <a:pt x="0" y="0"/>
                  </a:lnTo>
                  <a:lnTo>
                    <a:pt x="384" y="0"/>
                  </a:lnTo>
                  <a:close/>
                </a:path>
              </a:pathLst>
            </a:custGeom>
            <a:noFill/>
            <a:ln w="2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0" name="Freeform 101"/>
            <p:cNvSpPr>
              <a:spLocks/>
            </p:cNvSpPr>
            <p:nvPr/>
          </p:nvSpPr>
          <p:spPr bwMode="auto">
            <a:xfrm>
              <a:off x="2918" y="1850"/>
              <a:ext cx="569" cy="569"/>
            </a:xfrm>
            <a:custGeom>
              <a:avLst/>
              <a:gdLst/>
              <a:ahLst/>
              <a:cxnLst>
                <a:cxn ang="0">
                  <a:pos x="0" y="768"/>
                </a:cxn>
                <a:cxn ang="0">
                  <a:pos x="768" y="0"/>
                </a:cxn>
                <a:cxn ang="0">
                  <a:pos x="1536" y="768"/>
                </a:cxn>
                <a:cxn ang="0">
                  <a:pos x="1536" y="768"/>
                </a:cxn>
                <a:cxn ang="0">
                  <a:pos x="768" y="1536"/>
                </a:cxn>
                <a:cxn ang="0">
                  <a:pos x="0" y="768"/>
                </a:cxn>
              </a:cxnLst>
              <a:rect l="0" t="0" r="r" b="b"/>
              <a:pathLst>
                <a:path w="1536" h="1536">
                  <a:moveTo>
                    <a:pt x="0" y="768"/>
                  </a:moveTo>
                  <a:cubicBezTo>
                    <a:pt x="0" y="343"/>
                    <a:pt x="343" y="0"/>
                    <a:pt x="768" y="0"/>
                  </a:cubicBezTo>
                  <a:cubicBezTo>
                    <a:pt x="1192" y="0"/>
                    <a:pt x="1536" y="343"/>
                    <a:pt x="1536" y="768"/>
                  </a:cubicBezTo>
                  <a:cubicBezTo>
                    <a:pt x="1536" y="768"/>
                    <a:pt x="1536" y="768"/>
                    <a:pt x="1536" y="768"/>
                  </a:cubicBezTo>
                  <a:cubicBezTo>
                    <a:pt x="1536" y="1192"/>
                    <a:pt x="1192" y="1536"/>
                    <a:pt x="768" y="1536"/>
                  </a:cubicBezTo>
                  <a:cubicBezTo>
                    <a:pt x="343" y="1536"/>
                    <a:pt x="0" y="1192"/>
                    <a:pt x="0" y="768"/>
                  </a:cubicBezTo>
                </a:path>
              </a:pathLst>
            </a:custGeom>
            <a:solidFill>
              <a:srgbClr val="CCFF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1" name="Freeform 102"/>
            <p:cNvSpPr>
              <a:spLocks/>
            </p:cNvSpPr>
            <p:nvPr/>
          </p:nvSpPr>
          <p:spPr bwMode="auto">
            <a:xfrm>
              <a:off x="2918" y="1850"/>
              <a:ext cx="569" cy="569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284" y="0"/>
                </a:cxn>
                <a:cxn ang="0">
                  <a:pos x="569" y="284"/>
                </a:cxn>
                <a:cxn ang="0">
                  <a:pos x="569" y="284"/>
                </a:cxn>
                <a:cxn ang="0">
                  <a:pos x="284" y="569"/>
                </a:cxn>
                <a:cxn ang="0">
                  <a:pos x="0" y="284"/>
                </a:cxn>
              </a:cxnLst>
              <a:rect l="0" t="0" r="r" b="b"/>
              <a:pathLst>
                <a:path w="569" h="569">
                  <a:moveTo>
                    <a:pt x="0" y="284"/>
                  </a:moveTo>
                  <a:cubicBezTo>
                    <a:pt x="0" y="127"/>
                    <a:pt x="127" y="0"/>
                    <a:pt x="284" y="0"/>
                  </a:cubicBezTo>
                  <a:cubicBezTo>
                    <a:pt x="441" y="0"/>
                    <a:pt x="569" y="127"/>
                    <a:pt x="569" y="284"/>
                  </a:cubicBezTo>
                  <a:cubicBezTo>
                    <a:pt x="569" y="284"/>
                    <a:pt x="569" y="284"/>
                    <a:pt x="569" y="284"/>
                  </a:cubicBezTo>
                  <a:cubicBezTo>
                    <a:pt x="569" y="442"/>
                    <a:pt x="441" y="569"/>
                    <a:pt x="284" y="569"/>
                  </a:cubicBezTo>
                  <a:cubicBezTo>
                    <a:pt x="127" y="569"/>
                    <a:pt x="0" y="442"/>
                    <a:pt x="0" y="284"/>
                  </a:cubicBezTo>
                </a:path>
              </a:pathLst>
            </a:custGeom>
            <a:noFill/>
            <a:ln w="17" cap="rnd">
              <a:solidFill>
                <a:srgbClr val="008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2" name="Rectangle 104"/>
            <p:cNvSpPr>
              <a:spLocks noChangeArrowheads="1"/>
            </p:cNvSpPr>
            <p:nvPr/>
          </p:nvSpPr>
          <p:spPr bwMode="auto">
            <a:xfrm>
              <a:off x="2985" y="2032"/>
              <a:ext cx="4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Rx</a:t>
              </a:r>
              <a:b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2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PKT</a:t>
              </a: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DMA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Rectangle 105"/>
            <p:cNvSpPr>
              <a:spLocks noChangeArrowheads="1"/>
            </p:cNvSpPr>
            <p:nvPr/>
          </p:nvSpPr>
          <p:spPr bwMode="auto">
            <a:xfrm rot="16200000">
              <a:off x="2453" y="2983"/>
              <a:ext cx="8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4" name="Rectangle 106"/>
            <p:cNvSpPr>
              <a:spLocks noChangeArrowheads="1"/>
            </p:cNvSpPr>
            <p:nvPr/>
          </p:nvSpPr>
          <p:spPr bwMode="auto">
            <a:xfrm rot="16200000">
              <a:off x="2444" y="2938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Rectangle 107"/>
            <p:cNvSpPr>
              <a:spLocks noChangeArrowheads="1"/>
            </p:cNvSpPr>
            <p:nvPr/>
          </p:nvSpPr>
          <p:spPr bwMode="auto">
            <a:xfrm rot="16200000">
              <a:off x="2444" y="2885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a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6" name="Rectangle 108"/>
            <p:cNvSpPr>
              <a:spLocks noChangeArrowheads="1"/>
            </p:cNvSpPr>
            <p:nvPr/>
          </p:nvSpPr>
          <p:spPr bwMode="auto">
            <a:xfrm rot="16200000">
              <a:off x="2441" y="2829"/>
              <a:ext cx="10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7" name="Rectangle 109"/>
            <p:cNvSpPr>
              <a:spLocks noChangeArrowheads="1"/>
            </p:cNvSpPr>
            <p:nvPr/>
          </p:nvSpPr>
          <p:spPr bwMode="auto">
            <a:xfrm>
              <a:off x="3646" y="1648"/>
              <a:ext cx="21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" name="Rectangle 110"/>
            <p:cNvSpPr>
              <a:spLocks noChangeArrowheads="1"/>
            </p:cNvSpPr>
            <p:nvPr/>
          </p:nvSpPr>
          <p:spPr bwMode="auto">
            <a:xfrm>
              <a:off x="1846" y="1648"/>
              <a:ext cx="272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9" name="Line 111"/>
            <p:cNvSpPr>
              <a:spLocks noChangeShapeType="1"/>
            </p:cNvSpPr>
            <p:nvPr/>
          </p:nvSpPr>
          <p:spPr bwMode="auto">
            <a:xfrm>
              <a:off x="4197" y="1921"/>
              <a:ext cx="1" cy="1337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0" name="Freeform 112"/>
            <p:cNvSpPr>
              <a:spLocks/>
            </p:cNvSpPr>
            <p:nvPr/>
          </p:nvSpPr>
          <p:spPr bwMode="auto">
            <a:xfrm>
              <a:off x="4166" y="3250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1" name="Line 113"/>
            <p:cNvSpPr>
              <a:spLocks noChangeShapeType="1"/>
            </p:cNvSpPr>
            <p:nvPr/>
          </p:nvSpPr>
          <p:spPr bwMode="auto">
            <a:xfrm>
              <a:off x="4339" y="1921"/>
              <a:ext cx="1" cy="1479"/>
            </a:xfrm>
            <a:prstGeom prst="line">
              <a:avLst/>
            </a:prstGeom>
            <a:noFill/>
            <a:ln w="6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2" name="Freeform 114"/>
            <p:cNvSpPr>
              <a:spLocks/>
            </p:cNvSpPr>
            <p:nvPr/>
          </p:nvSpPr>
          <p:spPr bwMode="auto">
            <a:xfrm>
              <a:off x="4308" y="3392"/>
              <a:ext cx="62" cy="94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31" y="94"/>
                </a:cxn>
                <a:cxn ang="0">
                  <a:pos x="0" y="0"/>
                </a:cxn>
                <a:cxn ang="0">
                  <a:pos x="62" y="0"/>
                </a:cxn>
              </a:cxnLst>
              <a:rect l="0" t="0" r="r" b="b"/>
              <a:pathLst>
                <a:path w="62" h="94">
                  <a:moveTo>
                    <a:pt x="62" y="0"/>
                  </a:moveTo>
                  <a:lnTo>
                    <a:pt x="31" y="94"/>
                  </a:lnTo>
                  <a:lnTo>
                    <a:pt x="0" y="0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3" name="Rectangle 115"/>
            <p:cNvSpPr>
              <a:spLocks noChangeArrowheads="1"/>
            </p:cNvSpPr>
            <p:nvPr/>
          </p:nvSpPr>
          <p:spPr bwMode="auto">
            <a:xfrm>
              <a:off x="1870" y="2502"/>
              <a:ext cx="21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pop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4" name="Rectangle 116"/>
            <p:cNvSpPr>
              <a:spLocks noChangeArrowheads="1"/>
            </p:cNvSpPr>
            <p:nvPr/>
          </p:nvSpPr>
          <p:spPr bwMode="auto">
            <a:xfrm>
              <a:off x="3623" y="2502"/>
              <a:ext cx="272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push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5" name="Rectangle 117"/>
            <p:cNvSpPr>
              <a:spLocks noChangeArrowheads="1"/>
            </p:cNvSpPr>
            <p:nvPr/>
          </p:nvSpPr>
          <p:spPr bwMode="auto">
            <a:xfrm rot="16200000">
              <a:off x="3144" y="2975"/>
              <a:ext cx="12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w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6" name="Rectangle 118"/>
            <p:cNvSpPr>
              <a:spLocks noChangeArrowheads="1"/>
            </p:cNvSpPr>
            <p:nvPr/>
          </p:nvSpPr>
          <p:spPr bwMode="auto">
            <a:xfrm rot="16200000">
              <a:off x="3164" y="2918"/>
              <a:ext cx="8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r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7" name="Rectangle 119"/>
            <p:cNvSpPr>
              <a:spLocks noChangeArrowheads="1"/>
            </p:cNvSpPr>
            <p:nvPr/>
          </p:nvSpPr>
          <p:spPr bwMode="auto">
            <a:xfrm rot="16200000">
              <a:off x="3170" y="2888"/>
              <a:ext cx="7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" name="Rectangle 120"/>
            <p:cNvSpPr>
              <a:spLocks noChangeArrowheads="1"/>
            </p:cNvSpPr>
            <p:nvPr/>
          </p:nvSpPr>
          <p:spPr bwMode="auto">
            <a:xfrm rot="16200000">
              <a:off x="3167" y="2856"/>
              <a:ext cx="77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t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9" name="Rectangle 121"/>
            <p:cNvSpPr>
              <a:spLocks noChangeArrowheads="1"/>
            </p:cNvSpPr>
            <p:nvPr/>
          </p:nvSpPr>
          <p:spPr bwMode="auto">
            <a:xfrm rot="16200000">
              <a:off x="3155" y="2814"/>
              <a:ext cx="10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e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0" name="Rectangle 122"/>
            <p:cNvSpPr>
              <a:spLocks noChangeArrowheads="1"/>
            </p:cNvSpPr>
            <p:nvPr/>
          </p:nvSpPr>
          <p:spPr bwMode="auto">
            <a:xfrm>
              <a:off x="4049" y="4091"/>
              <a:ext cx="51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Memory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7" name="Slide Number Placeholder 12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Using Multicore Navigator:</a:t>
            </a:r>
            <a:br>
              <a:rPr lang="en-US" dirty="0" smtClean="0"/>
            </a:br>
            <a:r>
              <a:rPr lang="en-US" dirty="0" smtClean="0"/>
              <a:t>Configuration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686800" cy="14478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Using the Multicore Navigator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524000"/>
            <a:ext cx="8467725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Configuration and initialization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Configure the QMSS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Configure the PKTDMA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Run-time operation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Push descriptors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Pop descriptors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dirty="0" smtClean="0"/>
              <a:t>LLD functions (QMSS and CPPI) are used for both configuration and run-time operations.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686800" cy="1447800"/>
          </a:xfrm>
        </p:spPr>
        <p:txBody>
          <a:bodyPr/>
          <a:lstStyle/>
          <a:p>
            <a:pPr eaLnBrk="1" hangingPunct="1"/>
            <a:r>
              <a:rPr lang="en-US" dirty="0" smtClean="0"/>
              <a:t>What Needs to Be Configured?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524000"/>
            <a:ext cx="8467725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Link Ram: </a:t>
            </a:r>
            <a:r>
              <a:rPr lang="en-US" sz="2400" dirty="0" smtClean="0"/>
              <a:t>Up to two Link RAM</a:t>
            </a:r>
            <a:endParaRPr lang="en-US" sz="2400" b="1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One internal, Region 0, address 0x0008 0000, size up to 16K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One External, global memory, size up to 512K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Memory Regions</a:t>
            </a:r>
            <a:r>
              <a:rPr lang="en-US" sz="2400" dirty="0" smtClean="0"/>
              <a:t>: Where descriptors actually reside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Up to 20 regions, 16 byte alignment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Descriptor size is multiple of 16 bytes, minimum 32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Descriptor count (per region) is power of 2, minimum 32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Configuration: base address, start index in the LINK RAM, size and number of descriptors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Loading PDSP firmware </a:t>
            </a:r>
          </a:p>
          <a:p>
            <a:pPr lvl="1" eaLnBrk="1" hangingPunct="1">
              <a:lnSpc>
                <a:spcPct val="90000"/>
              </a:lnSpc>
              <a:buFont typeface="Arial" charset="0"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686800" cy="1447800"/>
          </a:xfrm>
        </p:spPr>
        <p:txBody>
          <a:bodyPr/>
          <a:lstStyle/>
          <a:p>
            <a:pPr eaLnBrk="1" hangingPunct="1"/>
            <a:r>
              <a:rPr lang="en-US" dirty="0" smtClean="0"/>
              <a:t>What Needs to Be Configured?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467725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Descriptors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Create and initialize.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Allocate data buffers and associate them with descriptors.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Queues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Open transmit, receive, free, and error queues.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Define receive flows.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Configure transmit and receive queues.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PKTDMA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All PKTDMA in the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Special configuration information used for PKTDMA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39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Understanding Multicore Navigator:</a:t>
            </a:r>
            <a:br>
              <a:rPr lang="en-US" dirty="0" smtClean="0"/>
            </a:br>
            <a:r>
              <a:rPr lang="en-US" dirty="0" smtClean="0"/>
              <a:t>Functional Overview and Use Cases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686800" cy="1447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Information about the Navigator Configuration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QMSS LLDs are described in the file: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1400" b="1" dirty="0" smtClean="0">
              <a:latin typeface="Arial Narrow" pitchFamily="34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1600" dirty="0" smtClean="0">
                <a:latin typeface="Arial Narrow" pitchFamily="34" charset="0"/>
              </a:rPr>
              <a:t>\pdk_C6678_X_X_X_X\packages\ti\drv\qmss\docs\doxygen\html\group___q_m_s_s___l_l_d___f_u_n_c_t_i_o_n.html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400" b="1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PKTDMA (CPPI)  LLDs are described in the file: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16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US" sz="1600" dirty="0" smtClean="0">
                <a:latin typeface="Arial Narrow" pitchFamily="34" charset="0"/>
              </a:rPr>
              <a:t>\pdk_C6678_X_X_X_X\packages\ti\drv</a:t>
            </a:r>
            <a:r>
              <a:rPr lang="da-DK" sz="1600" dirty="0" smtClean="0">
                <a:latin typeface="Arial Narrow" pitchFamily="34" charset="0"/>
              </a:rPr>
              <a:t>\cppi\docs\doxygen\html\group___c_p_p_i___l_l_d___f_u_n_c_t_i_o_n.html</a:t>
            </a:r>
          </a:p>
          <a:p>
            <a:pPr eaLnBrk="1" hangingPunct="1">
              <a:lnSpc>
                <a:spcPct val="90000"/>
              </a:lnSpc>
              <a:buNone/>
            </a:pPr>
            <a:endParaRPr lang="da-DK" sz="1600" dirty="0" smtClean="0">
              <a:solidFill>
                <a:srgbClr val="FF0000"/>
              </a:solidFill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da-DK" sz="2400" dirty="0" smtClean="0"/>
              <a:t>Information on how to use these LLDs and how to configure the Multicore Navigator are provided in the release examples.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Using Multicore Navigator:</a:t>
            </a:r>
            <a:br>
              <a:rPr lang="en-US" dirty="0" smtClean="0"/>
            </a:br>
            <a:r>
              <a:rPr lang="en-US" dirty="0" smtClean="0"/>
              <a:t>LLD Support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 Low Level Driver (LLD)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957263"/>
            <a:ext cx="8467725" cy="5367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dirty="0" smtClean="0"/>
              <a:t>The LLD provide an abstraction of register-level details.</a:t>
            </a:r>
            <a:br>
              <a:rPr lang="en-US" sz="2400" dirty="0" smtClean="0"/>
            </a:b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Two usage modes: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User manages/selects resources to be used.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Generally faster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LLD manages/selects resources.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Generally easier</a:t>
            </a:r>
          </a:p>
          <a:p>
            <a:pPr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 minimal amount of memory is allocated for bookkeeping purposes.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Built as two drivers: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QMSS LLD is a standalone driver for Queue Manager and Accumulators.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CPPI LLD is a driver for PKTDMA that requires the QMSS LLD.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following slides do not present the full set of APIs.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42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 LLD Initialization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185863"/>
            <a:ext cx="8467725" cy="51387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The following APIs are one-time initialization routines to configure the LLD globally:</a:t>
            </a:r>
          </a:p>
          <a:p>
            <a:pPr lvl="2" eaLnBrk="1" hangingPunct="1"/>
            <a:endParaRPr lang="en-US" sz="16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Qmss_init(parms, queue_mapping);</a:t>
            </a:r>
          </a:p>
          <a:p>
            <a:pPr lvl="1" eaLnBrk="1" hangingPunct="1"/>
            <a:r>
              <a:rPr lang="en-US" dirty="0" smtClean="0"/>
              <a:t>Configures Link RAM, # descriptors, queue mapping</a:t>
            </a:r>
          </a:p>
          <a:p>
            <a:pPr lvl="1" eaLnBrk="1" hangingPunct="1"/>
            <a:r>
              <a:rPr lang="en-US" dirty="0" smtClean="0"/>
              <a:t>May be called on one or all cores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Qmss_exit();</a:t>
            </a:r>
          </a:p>
          <a:p>
            <a:pPr lvl="1" eaLnBrk="1" hangingPunct="1"/>
            <a:r>
              <a:rPr lang="en-US" dirty="0" smtClean="0"/>
              <a:t>De-initializes the QMSS LLD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43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 Configuration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More QMSS configuration APIs:</a:t>
            </a:r>
            <a:endParaRPr lang="en-US" sz="16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Qmss_start( );</a:t>
            </a:r>
          </a:p>
          <a:p>
            <a:pPr lvl="1" eaLnBrk="1" hangingPunct="1"/>
            <a:r>
              <a:rPr lang="en-US" dirty="0" smtClean="0"/>
              <a:t>Called once on every core to initialize config parms on those cores.</a:t>
            </a:r>
          </a:p>
          <a:p>
            <a:pPr lvl="1" eaLnBrk="1" hangingPunct="1"/>
            <a:r>
              <a:rPr lang="en-US" dirty="0" smtClean="0"/>
              <a:t>Must be called immediately following </a:t>
            </a:r>
            <a:r>
              <a:rPr lang="en-US" dirty="0" smtClean="0">
                <a:solidFill>
                  <a:srgbClr val="0000FF"/>
                </a:solidFill>
              </a:rPr>
              <a:t>Qmss_init()</a:t>
            </a:r>
          </a:p>
          <a:p>
            <a:pPr lvl="1" eaLnBrk="1" hangingPunct="1"/>
            <a:endParaRPr lang="en-US" sz="14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Qmss_insertMemoryRegion(mem_parms);</a:t>
            </a:r>
          </a:p>
          <a:p>
            <a:pPr lvl="1" eaLnBrk="1" hangingPunct="1"/>
            <a:r>
              <a:rPr lang="en-US" dirty="0" smtClean="0"/>
              <a:t>Configures a single memory region.</a:t>
            </a:r>
          </a:p>
          <a:p>
            <a:pPr lvl="1" eaLnBrk="1" hangingPunct="1"/>
            <a:r>
              <a:rPr lang="en-US" dirty="0" smtClean="0"/>
              <a:t>Should be called with protection so that no other tasks or cores could simultaneously create an overlapping region.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 LLD Queue Usage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dirty="0" smtClean="0"/>
              <a:t>APIs to allocate and release queues:</a:t>
            </a:r>
            <a:endParaRPr lang="en-US" sz="16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queue_handle = Qmss_queueOpen(type, que, *flag);</a:t>
            </a:r>
          </a:p>
          <a:p>
            <a:pPr lvl="1" eaLnBrk="1" hangingPunct="1"/>
            <a:r>
              <a:rPr lang="en-US" dirty="0" smtClean="0"/>
              <a:t>Once “open”, the DSP may push and pop to the queue.</a:t>
            </a:r>
          </a:p>
          <a:p>
            <a:pPr lvl="2" eaLnBrk="1" hangingPunct="1"/>
            <a:r>
              <a:rPr lang="en-US" dirty="0" smtClean="0">
                <a:solidFill>
                  <a:srgbClr val="0000FF"/>
                </a:solidFill>
              </a:rPr>
              <a:t>type</a:t>
            </a:r>
            <a:r>
              <a:rPr lang="en-US" dirty="0" smtClean="0"/>
              <a:t> refers to an enum (tx queue, general purpose, etc.).</a:t>
            </a:r>
          </a:p>
          <a:p>
            <a:pPr lvl="2" eaLnBrk="1" hangingPunct="1"/>
            <a:r>
              <a:rPr lang="en-US" dirty="0" smtClean="0">
                <a:solidFill>
                  <a:srgbClr val="0000FF"/>
                </a:solidFill>
              </a:rPr>
              <a:t>que</a:t>
            </a:r>
            <a:r>
              <a:rPr lang="en-US" dirty="0" smtClean="0"/>
              <a:t> refers to the requested queue number.</a:t>
            </a:r>
          </a:p>
          <a:p>
            <a:pPr lvl="2" eaLnBrk="1" hangingPunct="1"/>
            <a:r>
              <a:rPr lang="en-US" dirty="0" smtClean="0">
                <a:solidFill>
                  <a:srgbClr val="0000FF"/>
                </a:solidFill>
              </a:rPr>
              <a:t>flag</a:t>
            </a:r>
            <a:r>
              <a:rPr lang="en-US" dirty="0" smtClean="0"/>
              <a:t> is returned true if the queue is already allocated.</a:t>
            </a:r>
            <a:endParaRPr lang="en-US" sz="20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Qmss_queueClose(queue_handle);</a:t>
            </a:r>
          </a:p>
          <a:p>
            <a:pPr lvl="1" eaLnBrk="1" hangingPunct="1"/>
            <a:r>
              <a:rPr lang="en-US" dirty="0" smtClean="0"/>
              <a:t>Releases the handle, preventing further use of the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Queue Push and Pop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762000"/>
            <a:ext cx="8467725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Queue management APIs:</a:t>
            </a:r>
            <a:endParaRPr lang="en-US" sz="16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Qmss_queuePushDesc(queue_handle, desc_ptr);</a:t>
            </a:r>
          </a:p>
          <a:p>
            <a:pPr lvl="1" eaLnBrk="1" hangingPunct="1"/>
            <a:r>
              <a:rPr lang="en-US" dirty="0" smtClean="0"/>
              <a:t>Pushes a descriptor address to the handle’s queue</a:t>
            </a:r>
          </a:p>
          <a:p>
            <a:pPr lvl="1" eaLnBrk="1" hangingPunct="1"/>
            <a:r>
              <a:rPr lang="en-US" dirty="0" smtClean="0"/>
              <a:t>Other APIs are available for pushing sideband info</a:t>
            </a:r>
            <a:endParaRPr lang="en-US" sz="2000" u="sng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desc_ptr = Qmss_queuePop(queue_handle);</a:t>
            </a:r>
          </a:p>
          <a:p>
            <a:pPr lvl="1" eaLnBrk="1" hangingPunct="1"/>
            <a:r>
              <a:rPr lang="en-US" dirty="0" smtClean="0"/>
              <a:t>Pops a descriptor address from the handle’s queue</a:t>
            </a:r>
            <a:endParaRPr lang="en-US" sz="2000" u="sng" dirty="0" smtClean="0"/>
          </a:p>
          <a:p>
            <a:pPr eaLnBrk="1" hangingPunct="1"/>
            <a:r>
              <a:rPr lang="en-US" sz="2900" dirty="0" smtClean="0">
                <a:solidFill>
                  <a:srgbClr val="0000FF"/>
                </a:solidFill>
              </a:rPr>
              <a:t>count = Qmss_getQueueEntryCount(queue_handle);</a:t>
            </a:r>
          </a:p>
          <a:p>
            <a:pPr lvl="1" eaLnBrk="1" hangingPunct="1"/>
            <a:r>
              <a:rPr lang="en-US" dirty="0" smtClean="0"/>
              <a:t>Returns the number of descriptors in the queue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QMSS Accumulator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The following API functions are available to program, enable, and disable an accumulator:</a:t>
            </a:r>
          </a:p>
          <a:p>
            <a:pPr lvl="1" eaLnBrk="1" hangingPunct="1"/>
            <a:endParaRPr lang="en-US" sz="16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Qmss_programAccumulator(type, *program);</a:t>
            </a:r>
          </a:p>
          <a:p>
            <a:pPr lvl="1" eaLnBrk="1" hangingPunct="1"/>
            <a:r>
              <a:rPr lang="en-US" dirty="0" smtClean="0"/>
              <a:t>Programs/enables one accumulator channel (high or low)</a:t>
            </a:r>
          </a:p>
          <a:p>
            <a:pPr lvl="1" eaLnBrk="1" hangingPunct="1"/>
            <a:r>
              <a:rPr lang="en-US" dirty="0" smtClean="0"/>
              <a:t>Setup of the ISR is done outside the LLD using INTC</a:t>
            </a:r>
          </a:p>
          <a:p>
            <a:pPr lvl="1" eaLnBrk="1" hangingPunct="1"/>
            <a:endParaRPr lang="en-US" sz="2000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Qmss_disableAccumulator(type, channel);</a:t>
            </a:r>
          </a:p>
          <a:p>
            <a:pPr lvl="1" eaLnBrk="1" hangingPunct="1"/>
            <a:r>
              <a:rPr lang="en-US" dirty="0" smtClean="0"/>
              <a:t>Disables one accumulator channel (high or low)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47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CPPI LLD Initialization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185863"/>
            <a:ext cx="8467725" cy="51387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The following APIs are one-time initialization routines to configure the LLD globally: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Cppi_init(pktdma_global_parms);</a:t>
            </a:r>
          </a:p>
          <a:p>
            <a:pPr lvl="1" eaLnBrk="1" hangingPunct="1"/>
            <a:r>
              <a:rPr lang="en-US" dirty="0" smtClean="0"/>
              <a:t>Configures the LLD for one PKTDMA instance</a:t>
            </a:r>
          </a:p>
          <a:p>
            <a:pPr lvl="1" eaLnBrk="1" hangingPunct="1"/>
            <a:r>
              <a:rPr lang="en-US" dirty="0" smtClean="0"/>
              <a:t>May be called on one or all cores</a:t>
            </a:r>
          </a:p>
          <a:p>
            <a:pPr lvl="1" eaLnBrk="1" hangingPunct="1"/>
            <a:r>
              <a:rPr lang="en-US" dirty="0" smtClean="0"/>
              <a:t>Must be called once </a:t>
            </a:r>
            <a:r>
              <a:rPr lang="en-US" u="sng" dirty="0" smtClean="0"/>
              <a:t>for each</a:t>
            </a:r>
            <a:r>
              <a:rPr lang="en-US" dirty="0" smtClean="0"/>
              <a:t> PKTDMA to be used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</a:rPr>
              <a:t>Cppi_exit();</a:t>
            </a:r>
          </a:p>
          <a:p>
            <a:pPr lvl="1" eaLnBrk="1" hangingPunct="1"/>
            <a:r>
              <a:rPr lang="en-US" dirty="0" smtClean="0"/>
              <a:t>Deinitializes the CPPI LLD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48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CPPI LLD: PKTDMA Channel Setup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838200"/>
            <a:ext cx="8467725" cy="556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More handles to manage when using the PKTDMA LLD.</a:t>
            </a:r>
            <a:br>
              <a:rPr lang="en-US" sz="2400" dirty="0" smtClean="0"/>
            </a:b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APIs to allocate a handle for a PKTDMA: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pktdma_handle = CPPI_open(pktdma_parms);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Returns a handle for </a:t>
            </a:r>
            <a:r>
              <a:rPr lang="en-US" u="sng" dirty="0" smtClean="0"/>
              <a:t>one</a:t>
            </a:r>
            <a:r>
              <a:rPr lang="en-US" dirty="0" smtClean="0"/>
              <a:t> PKTDMA instance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Called once for each PKTDMA required</a:t>
            </a:r>
            <a:br>
              <a:rPr lang="en-US" dirty="0" smtClean="0"/>
            </a:b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APIs to allocate and release Rx channels: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rx_handle = Cppi_rxChannelOpen(pktdma_handle, cfg, *flag);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Once “open”, the DSP may use the Rx channel.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2400" dirty="0" smtClean="0"/>
              <a:t>cfg refers to the setup parameters for the Rx channel.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2400" dirty="0" smtClean="0"/>
              <a:t>flag is returned true if the channel is already allocated.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Cppi_channelClose(rx_handle);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Releases the handle, thus preventing further use of the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49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Motivation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467725" cy="46482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 smtClean="0"/>
              <a:t>Multicore Navigator is designed to enable the following:</a:t>
            </a:r>
          </a:p>
          <a:p>
            <a:pPr eaLnBrk="1" hangingPunct="1"/>
            <a:r>
              <a:rPr lang="en-US" sz="2400" dirty="0" smtClean="0"/>
              <a:t>Efficient transport of data and signaling</a:t>
            </a:r>
          </a:p>
          <a:p>
            <a:pPr eaLnBrk="1" hangingPunct="1"/>
            <a:r>
              <a:rPr lang="en-US" sz="2400" dirty="0" smtClean="0"/>
              <a:t>Offload non-critical processing from the cores, including:</a:t>
            </a:r>
          </a:p>
          <a:p>
            <a:pPr lvl="1" eaLnBrk="1" hangingPunct="1"/>
            <a:r>
              <a:rPr lang="en-US" sz="2000" dirty="0" smtClean="0"/>
              <a:t>Routine data into the device and out of the device</a:t>
            </a:r>
          </a:p>
          <a:p>
            <a:pPr lvl="1" eaLnBrk="1" hangingPunct="1"/>
            <a:r>
              <a:rPr lang="en-US" sz="2000" dirty="0" smtClean="0"/>
              <a:t>Inter-core communication</a:t>
            </a:r>
          </a:p>
          <a:p>
            <a:pPr lvl="2" eaLnBrk="1" hangingPunct="1"/>
            <a:r>
              <a:rPr lang="en-US" sz="1600" dirty="0" smtClean="0"/>
              <a:t>Signaling</a:t>
            </a:r>
          </a:p>
          <a:p>
            <a:pPr lvl="2" eaLnBrk="1" hangingPunct="1"/>
            <a:r>
              <a:rPr lang="en-US" sz="1600" dirty="0" smtClean="0"/>
              <a:t>Data movement “loose link”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sz="2400" dirty="0" smtClean="0"/>
              <a:t>Minimize core intervention: Fire and forget</a:t>
            </a:r>
          </a:p>
          <a:p>
            <a:pPr marL="342900" lvl="1" indent="-342900" eaLnBrk="1" hangingPunct="1">
              <a:buFont typeface="Arial" charset="0"/>
              <a:buChar char="•"/>
            </a:pPr>
            <a:r>
              <a:rPr lang="en-US" sz="2400" dirty="0" smtClean="0"/>
              <a:t>Load balancing through a centralized logic control that monitors execution status in all cores</a:t>
            </a:r>
          </a:p>
          <a:p>
            <a:pPr eaLnBrk="1" hangingPunct="1"/>
            <a:r>
              <a:rPr lang="en-US" sz="2400" dirty="0" smtClean="0"/>
              <a:t>A standard KeyStone architecture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More Packet DMA Channel Setup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185863"/>
            <a:ext cx="8467725" cy="51387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APIs to allocate and release Tx channels:</a:t>
            </a:r>
          </a:p>
          <a:p>
            <a:pPr lvl="2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tx_handle = Cppi_txChannelOpen(pktdma_handle, cfg, *flag);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Same as the Rx counterpart</a:t>
            </a:r>
          </a:p>
          <a:p>
            <a:pPr lvl="2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Cppi_channelClose(tx_handle);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Same as the Rx counterpart</a:t>
            </a:r>
          </a:p>
          <a:p>
            <a:pPr lvl="2"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To configure/open an Rx Flow: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flow_handle = Cppi_configureRxFlow(pktdma_handle, cfg, *flag);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Similar to the Rx channel counterpart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50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PKTDMA Channel Control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33375" y="1185863"/>
            <a:ext cx="8467725" cy="5214937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APIs to control Rx and Tx channel use:</a:t>
            </a:r>
          </a:p>
          <a:p>
            <a:pPr lvl="2" eaLnBrk="1" hangingPunct="1"/>
            <a:endParaRPr lang="en-US" sz="1600" dirty="0" smtClean="0"/>
          </a:p>
          <a:p>
            <a:pPr lvl="1" eaLnBrk="1" hangingPunct="1"/>
            <a:r>
              <a:rPr lang="en-US" dirty="0" smtClean="0">
                <a:solidFill>
                  <a:srgbClr val="0000FF"/>
                </a:solidFill>
              </a:rPr>
              <a:t>Cppi_channelEnable(tx/rx_handle);</a:t>
            </a:r>
          </a:p>
          <a:p>
            <a:pPr lvl="2" eaLnBrk="1" hangingPunct="1"/>
            <a:r>
              <a:rPr lang="en-US" dirty="0" smtClean="0"/>
              <a:t>Allows the channel to begin operation</a:t>
            </a:r>
          </a:p>
          <a:p>
            <a:pPr lvl="1" eaLnBrk="1" hangingPunct="1"/>
            <a:r>
              <a:rPr lang="en-US" dirty="0" smtClean="0">
                <a:solidFill>
                  <a:srgbClr val="0000FF"/>
                </a:solidFill>
              </a:rPr>
              <a:t>Cppi_channelDisable(tx/rx_handle);</a:t>
            </a:r>
          </a:p>
          <a:p>
            <a:pPr lvl="2" eaLnBrk="1" hangingPunct="1"/>
            <a:r>
              <a:rPr lang="en-US" dirty="0" smtClean="0"/>
              <a:t>Allows for an immediate, hard stop</a:t>
            </a:r>
          </a:p>
          <a:p>
            <a:pPr lvl="2" eaLnBrk="1" hangingPunct="1"/>
            <a:r>
              <a:rPr lang="en-US" dirty="0" smtClean="0"/>
              <a:t>Usually not recommended unless following a pause</a:t>
            </a:r>
          </a:p>
          <a:p>
            <a:pPr lvl="1" eaLnBrk="1" hangingPunct="1"/>
            <a:r>
              <a:rPr lang="en-US" dirty="0" smtClean="0">
                <a:solidFill>
                  <a:srgbClr val="0000FF"/>
                </a:solidFill>
              </a:rPr>
              <a:t>Cppi_channelPause(tx/rx_handle);</a:t>
            </a:r>
          </a:p>
          <a:p>
            <a:pPr lvl="2" eaLnBrk="1" hangingPunct="1"/>
            <a:r>
              <a:rPr lang="en-US" dirty="0" smtClean="0"/>
              <a:t>Allows for a graceful stop at next end-of-packet</a:t>
            </a:r>
          </a:p>
          <a:p>
            <a:pPr lvl="1" eaLnBrk="1" hangingPunct="1"/>
            <a:r>
              <a:rPr lang="en-US" dirty="0" smtClean="0">
                <a:solidFill>
                  <a:srgbClr val="0000FF"/>
                </a:solidFill>
              </a:rPr>
              <a:t>Cppi_channelTeardown(tx/rx_handle);</a:t>
            </a:r>
          </a:p>
          <a:p>
            <a:pPr lvl="2" eaLnBrk="1" hangingPunct="1"/>
            <a:r>
              <a:rPr lang="en-US" dirty="0" smtClean="0"/>
              <a:t>Allows for a coordinated stop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51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1676400"/>
            <a:ext cx="8458200" cy="1736725"/>
          </a:xfrm>
        </p:spPr>
        <p:txBody>
          <a:bodyPr/>
          <a:lstStyle/>
          <a:p>
            <a:r>
              <a:rPr lang="en-US" dirty="0" smtClean="0"/>
              <a:t>Using Multicore Navigator:</a:t>
            </a:r>
            <a:br>
              <a:rPr lang="en-US" dirty="0" smtClean="0"/>
            </a:br>
            <a:r>
              <a:rPr lang="en-US" dirty="0" smtClean="0"/>
              <a:t>Project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KeyStone Multicore Navigator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Examples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29200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Part of PDK (Platform Development Kit) release is a set of examples for each of the peripherals.</a:t>
            </a: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Several examples use the Multicore  Navigator and can be used as starting point for development. </a:t>
            </a: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latin typeface="+mj-lt"/>
              </a:rPr>
              <a:t>Location of the examples: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pdk_C6678_X_X_X_X\packages\ti\drv\exampleProjects\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latin typeface="+mj-lt"/>
            </a:endParaRP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Examples that use Multicore Navigator: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sz="2400" dirty="0" smtClean="0"/>
              <a:t>QMSS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sz="2400" dirty="0" smtClean="0"/>
              <a:t>CPPI (PKTDMA)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sz="2400" dirty="0" smtClean="0"/>
              <a:t>NETCP: PA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en-US" sz="2400" dirty="0" smtClean="0"/>
              <a:t>SRIO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0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53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0" y="6248400"/>
            <a:ext cx="8915400" cy="563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027" name="TextBox 3"/>
          <p:cNvSpPr txBox="1">
            <a:spLocks noChangeArrowheads="1"/>
          </p:cNvSpPr>
          <p:nvPr/>
        </p:nvSpPr>
        <p:spPr bwMode="auto">
          <a:xfrm>
            <a:off x="246063" y="6443663"/>
            <a:ext cx="8686800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4582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Multicore Navigator Architecture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ph idx="1"/>
          </p:nvPr>
        </p:nvGraphicFramePr>
        <p:xfrm>
          <a:off x="249238" y="728663"/>
          <a:ext cx="8666162" cy="6078537"/>
        </p:xfrm>
        <a:graphic>
          <a:graphicData uri="http://schemas.openxmlformats.org/presentationml/2006/ole">
            <p:oleObj spid="_x0000_s194562" name="Visio" r:id="rId5" imgW="7349777" imgH="5155389" progId="Visio.Drawing.11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19600" y="2474260"/>
            <a:ext cx="585866" cy="2000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1300" dirty="0" smtClean="0"/>
              <a:t>TeraNet</a:t>
            </a:r>
            <a:endParaRPr lang="en-US" sz="13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More Information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more information, refer to the to Multicore Navigator User Guide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http://www.ti.com/lit/SPRUGR9</a:t>
            </a:r>
            <a:endParaRPr lang="en-US" dirty="0" smtClean="0"/>
          </a:p>
          <a:p>
            <a:r>
              <a:rPr lang="en-US" dirty="0" smtClean="0"/>
              <a:t>For questions regarding topics covered in this training, visit the support forums at the </a:t>
            </a:r>
            <a:r>
              <a:rPr lang="en-US" dirty="0" smtClean="0">
                <a:hlinkClick r:id="rId5"/>
              </a:rPr>
              <a:t>TI E2E Community</a:t>
            </a:r>
            <a:r>
              <a:rPr lang="en-US" dirty="0" smtClean="0"/>
              <a:t> website.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55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Basic Elements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467725" cy="4953000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en-US" sz="2800" dirty="0" smtClean="0"/>
              <a:t>Data and/or signaling is carried in software structures called </a:t>
            </a:r>
            <a:r>
              <a:rPr lang="en-US" sz="2800" b="1" dirty="0" smtClean="0"/>
              <a:t>Descriptors</a:t>
            </a:r>
            <a:r>
              <a:rPr lang="en-US" sz="2800" dirty="0" smtClean="0"/>
              <a:t>:</a:t>
            </a:r>
            <a:endParaRPr lang="en-US" sz="2800" b="1" dirty="0" smtClean="0"/>
          </a:p>
          <a:p>
            <a:pPr lvl="1" eaLnBrk="1" hangingPunct="1"/>
            <a:r>
              <a:rPr lang="en-US" sz="2400" dirty="0" smtClean="0"/>
              <a:t>Contain information and data</a:t>
            </a:r>
          </a:p>
          <a:p>
            <a:pPr lvl="1" eaLnBrk="1" hangingPunct="1"/>
            <a:r>
              <a:rPr lang="en-US" sz="2400" dirty="0" smtClean="0"/>
              <a:t>Allocated in device memory</a:t>
            </a:r>
            <a:endParaRPr lang="en-US" dirty="0" smtClean="0"/>
          </a:p>
          <a:p>
            <a:pPr eaLnBrk="1" hangingPunct="1"/>
            <a:r>
              <a:rPr lang="en-US" sz="2800" dirty="0" smtClean="0"/>
              <a:t>Descriptors are pushed and popped to and from hardware </a:t>
            </a:r>
            <a:r>
              <a:rPr lang="en-US" sz="2800" b="1" dirty="0" smtClean="0"/>
              <a:t>Queues: </a:t>
            </a:r>
            <a:endParaRPr lang="en-US" sz="2800" dirty="0" smtClean="0"/>
          </a:p>
          <a:p>
            <a:pPr lvl="1" eaLnBrk="1" hangingPunct="1"/>
            <a:r>
              <a:rPr lang="en-US" sz="2400" dirty="0" smtClean="0"/>
              <a:t>Cores retrieve descriptors out of queues to load data</a:t>
            </a:r>
          </a:p>
          <a:p>
            <a:pPr lvl="1" eaLnBrk="1" hangingPunct="1"/>
            <a:r>
              <a:rPr lang="en-US" sz="2400" dirty="0" smtClean="0"/>
              <a:t>Cores get data from descriptors</a:t>
            </a:r>
          </a:p>
          <a:p>
            <a:pPr eaLnBrk="1" hangingPunct="1"/>
            <a:r>
              <a:rPr lang="en-US" sz="2800" dirty="0" smtClean="0"/>
              <a:t>When descriptors are created, they are pushed into special storage queues called Free Descriptor Queues (FDQ).</a:t>
            </a:r>
          </a:p>
          <a:p>
            <a:pPr eaLnBrk="1" hangingPunct="1"/>
            <a:endParaRPr lang="en-US" sz="2000" dirty="0" smtClean="0"/>
          </a:p>
          <a:p>
            <a:pPr eaLnBrk="1" hangingPunct="1">
              <a:buFont typeface="Arial" charset="0"/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Typical Use Cases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838200"/>
            <a:ext cx="5029199" cy="5410200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Send routing data out via a peripheral: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generates data to be sent out.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gets an unused descriptor from a FDQ.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connects data to the descriptor.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If the destination is not yet defined, Core 1 defines the destination and adds more information to the descriptor (as needed).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Core 1 pushes the descriptor to a (dedicated TX) queue. At this point, Core 1 is done.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Multicore Navigator hardware sends the data via the peripheral to the destination.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The used descriptor is recycled back to the FDQ.</a:t>
            </a: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257800" y="914400"/>
          <a:ext cx="3756025" cy="5197475"/>
        </p:xfrm>
        <a:graphic>
          <a:graphicData uri="http://schemas.openxmlformats.org/presentationml/2006/ole">
            <p:oleObj spid="_x0000_s291841" name="Visio" r:id="rId5" imgW="4441796" imgH="5196732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7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Typical Use Cases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4801" y="762000"/>
            <a:ext cx="4648199" cy="57150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Getting data from a peripheral to a pre-defined core destination: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Peripheral receives external data with protocol-specific destination routing information.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Multicore Navigator hardware inside the peripheral gets a descriptor from FDQ and loads data to the descriptor.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Based on Receive Flow “rules” and protocol routing information, Multicore Navigator hardware pushes the descriptor into a queue associated with the destination (Core 1)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2000" dirty="0" smtClean="0"/>
              <a:t>At this point, the destination (Core 1) pops the descriptor from the queue, reads the data, and recycles the descriptor back to the FDQ.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702175" y="914400"/>
          <a:ext cx="4441825" cy="5653087"/>
        </p:xfrm>
        <a:graphic>
          <a:graphicData uri="http://schemas.openxmlformats.org/presentationml/2006/ole">
            <p:oleObj spid="_x0000_s192513" name="Visio" r:id="rId5" imgW="4441796" imgH="6111132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8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Typical Use Cases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4495800" cy="5638800"/>
          </a:xfrm>
        </p:spPr>
        <p:txBody>
          <a:bodyPr/>
          <a:lstStyle/>
          <a:p>
            <a:pPr marL="0" eaLnBrk="1" hangingPunct="1"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Send data from one core to another core.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Core 1 generates data to be sent out.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Core 1 gets an unused descriptor from a FDQ.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Core 1 connects data to the descriptor.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If the destination is not yet defined, Core 1 defines the destination and adds more information to the descriptor, as needed.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Core 1 pushes the descriptor to a queue. At this point, Core 1 is done.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The hardware sends the data to a queue that is associated with Core 2.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en-US" sz="1800" dirty="0" smtClean="0"/>
              <a:t>At this point, Core 2 pops the descriptor from the queue, reads the data, and recycles the descriptor to the FDQ.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40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72000" y="762000"/>
          <a:ext cx="4441825" cy="5483225"/>
        </p:xfrm>
        <a:graphic>
          <a:graphicData uri="http://schemas.openxmlformats.org/presentationml/2006/ole">
            <p:oleObj spid="_x0000_s245761" name="Visio" r:id="rId5" imgW="4441796" imgH="5482347" progId="Visio.Drawing.11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394529-A9B3-4A54-83EC-E61379E8334E}" type="slidenum">
              <a:rPr lang="en-US" smtClean="0"/>
              <a:pPr/>
              <a:t>9</a:t>
            </a:fld>
            <a:endParaRPr lang="en-US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TEMPLATE" val="TI Master White"/>
  <p:tag name="ARTICULATE_REFERENCE_COUNT" val="2"/>
  <p:tag name="ARTICULATE_REFERENCE_TYPE_1" val="0"/>
  <p:tag name="ARTICULATE_REFERENCE_TITLE_1" val="Multicore Navigator Training Slides"/>
  <p:tag name="ARTICULATE_REFERENCE_TYPE_2" val="0"/>
  <p:tag name="ARTICULATE_REFERENCE_TITLE_2" val="Multicore Navigator User Guide"/>
  <p:tag name="ARTICULATE_REFERENCE_2" val="http://www.ti.com/lit/SPRUGR9"/>
  <p:tag name="ARTICULATE_PRESENTER_VERSION" val="6"/>
  <p:tag name="ARTICULATE_AUDIO_TEMP" val="C:\Users\a0850458\AppData\Local\Temp\ae\audio\20101109014313\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3.47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61.66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61.66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47.958"/>
  <p:tag name="ARTICULATE_SLIDE_GUID" val="80feef36-99b8-4a18-9de4-be8c1a077906"/>
  <p:tag name="ARTICULATE_SLIDE_PAUSE" val="0"/>
  <p:tag name="ARTICULATE_NAV_LEVEL" val="2"/>
  <p:tag name="ARTICULATE_PLAYLIST_ID" val="-1"/>
  <p:tag name="ARTICULATE_LOCK_SLIDE" val="0"/>
  <p:tag name="ARTICULATE_SLIDE_NAV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23.16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57.885"/>
  <p:tag name="ARTICULATE_SLIDE_GUID" val="986e56aa-4fa2-4543-9136-2b522ac21fe1"/>
  <p:tag name="ARTICULATE_SLIDE_PAUSE" val="0"/>
  <p:tag name="ARTICULATE_NAV_LEVEL" val="2"/>
  <p:tag name="ARTICULATE_PLAYLIST_ID" val="-1"/>
  <p:tag name="ARTICULATE_LOCK_SLIDE" val="0"/>
  <p:tag name="ARTICULATE_SLIDE_NAV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57.885"/>
  <p:tag name="ARTICULATE_SLIDE_GUID" val="986e56aa-4fa2-4543-9136-2b522ac21fe1"/>
  <p:tag name="ARTICULATE_SLIDE_PAUSE" val="0"/>
  <p:tag name="ARTICULATE_NAV_LEVEL" val="2"/>
  <p:tag name="ARTICULATE_PLAYLIST_ID" val="-1"/>
  <p:tag name="ARTICULATE_LOCK_SLIDE" val="0"/>
  <p:tag name="ARTICULATE_SLIDE_NAV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8.29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82.88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16.81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90.458"/>
  <p:tag name="ARTICULATE_SLIDE_PAUSE" val="0"/>
  <p:tag name="ARTICULATE_NAV_LEVEL" val="2"/>
  <p:tag name="ARTICULATE_PLAYLIST_ID" val="-1"/>
  <p:tag name="ARTICULATE_LOCK_SLID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131.2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79.619"/>
  <p:tag name="ARTICULATE_SLIDE_GUID" val="00d3b601-7e7b-4d26-8727-7d292e5e526a"/>
  <p:tag name="ARTICULATE_SLIDE_PAUSE" val="0"/>
  <p:tag name="ARTICULATE_NAV_LEVEL" val="2"/>
  <p:tag name="ARTICULATE_PLAYLIST_ID" val="-1"/>
  <p:tag name="ARTICULATE_LOCK_SLIDE" val="0"/>
  <p:tag name="ARTICULATE_SLIDE_NAV" val="2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30.244"/>
  <p:tag name="ARTICULATE_SLIDE_GUID" val="a71539c7-8d73-4297-bb9c-bb79544bd967"/>
  <p:tag name="ARTICULATE_SLIDE_PAUSE" val="0"/>
  <p:tag name="ARTICULATE_NAV_LEVEL" val="2"/>
  <p:tag name="ARTICULATE_PLAYLIST_ID" val="-1"/>
  <p:tag name="ARTICULATE_LOCK_SLIDE" val="0"/>
  <p:tag name="ARTICULATE_SLIDE_NAV" val="2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6.562"/>
  <p:tag name="ARTICULATE_SLIDE_GUID" val="3be6ca7e-a145-4cab-ab7e-15a12009d648"/>
  <p:tag name="ARTICULATE_SLIDE_PAUSE" val="0"/>
  <p:tag name="ARTICULATE_NAV_LEVEL" val="2"/>
  <p:tag name="ARTICULATE_PLAYLIST_ID" val="-1"/>
  <p:tag name="ARTICULATE_LOCK_SLIDE" val="0"/>
  <p:tag name="ARTICULATE_SLIDE_NAV" val="2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48.739"/>
  <p:tag name="ARTICULATE_SLIDE_GUID" val="1cbf127a-da70-450e-bb49-9d4dbb32b893"/>
  <p:tag name="ARTICULATE_SLIDE_PAUSE" val="0"/>
  <p:tag name="ARTICULATE_NAV_LEVEL" val="2"/>
  <p:tag name="ARTICULATE_PLAYLIST_ID" val="-1"/>
  <p:tag name="ARTICULATE_LOCK_SLIDE" val="0"/>
  <p:tag name="ARTICULATE_SLIDE_NAV" val="2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51.848"/>
  <p:tag name="ARTICULATE_SLIDE_GUID" val="ff0dbe4d-b950-4477-aa79-0cd3baa8df46"/>
  <p:tag name="ARTICULATE_SLIDE_PAUSE" val="0"/>
  <p:tag name="ARTICULATE_NAV_LEVEL" val="2"/>
  <p:tag name="ARTICULATE_PLAYLIST_ID" val="-1"/>
  <p:tag name="ARTICULATE_LOCK_SLIDE" val="0"/>
  <p:tag name="ARTICULATE_SLIDE_NAV" val="2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41.791"/>
  <p:tag name="ARTICULATE_SLIDE_GUID" val="cdf6bf2d-9e52-453e-85df-819e0e35f37d"/>
  <p:tag name="ARTICULATE_SLIDE_PAUSE" val="0"/>
  <p:tag name="ARTICULATE_NAV_LEVEL" val="2"/>
  <p:tag name="ARTICULATE_PLAYLIST_ID" val="-1"/>
  <p:tag name="ARTICULATE_LOCK_SLIDE" val="0"/>
  <p:tag name="ARTICULATE_SLIDE_NAV" val="2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6.692"/>
  <p:tag name="ARTICULATE_SLIDE_PAUSE" val="0"/>
  <p:tag name="ARTICULATE_NAV_LEVEL" val="2"/>
  <p:tag name="ARTICULATE_PLAYLIST_ID" val="-1"/>
  <p:tag name="ARTICULATE_LOCK_SLIDE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42.942"/>
  <p:tag name="ARTICULATE_SLIDE_PAUSE" val="0"/>
  <p:tag name="ARTICULATE_NAV_LEVEL" val="2"/>
  <p:tag name="ARTICULATE_PLAYLIST_ID" val="-1"/>
  <p:tag name="ARTICULATE_LOCK_SLIDE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9.072"/>
  <p:tag name="ARTICULATE_SLIDE_PAUSE" val="0"/>
  <p:tag name="ARTICULATE_NAV_LEVEL" val="2"/>
  <p:tag name="ARTICULATE_PLAYLIST_ID" val="-1"/>
  <p:tag name="ARTICULATE_LOCK_SLIDE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53"/>
  <p:tag name="ARTICULATE_SLIDE_PAUSE" val="0"/>
  <p:tag name="ARTICULATE_NAV_LEVEL" val="2"/>
  <p:tag name="ARTICULATE_PLAYLIST_ID" val="-1"/>
  <p:tag name="ARTICULATE_LOCK_SLIDE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3.47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5.20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69.0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33.067"/>
  <p:tag name="ARTICULATE_SLIDE_PAUSE" val="0"/>
  <p:tag name="ARTICULATE_NAV_LEVEL" val="2"/>
  <p:tag name="ARTICULATE_PLAYLIST_ID" val="-1"/>
  <p:tag name="ARTICULATE_LOCK_SLIDE" val="0"/>
  <p:tag name="ARTICULATE_SLIDE_GUID" val="037e8c89-4052-4885-bed1-6f217d75cb0a"/>
  <p:tag name="ARTICULATE_SLIDE_NAV" val="12"/>
</p:tagLst>
</file>

<file path=ppt/theme/theme1.xml><?xml version="1.0" encoding="utf-8"?>
<a:theme xmlns:a="http://schemas.openxmlformats.org/drawingml/2006/main" name="KeyStoneO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Content_x0020_Owner xmlns="99c847d8-566e-43ce-87b7-3c417d164c47">Dave Woodall</Content_x0020_Own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F34EDD2AB14F49969AD5B68D65D28C" ma:contentTypeVersion="1" ma:contentTypeDescription="Create a new document." ma:contentTypeScope="" ma:versionID="aec3fda75a9471671297bbb4606d1d91">
  <xsd:schema xmlns:xsd="http://www.w3.org/2001/XMLSchema" xmlns:p="http://schemas.microsoft.com/office/2006/metadata/properties" xmlns:ns2="99c847d8-566e-43ce-87b7-3c417d164c47" targetNamespace="http://schemas.microsoft.com/office/2006/metadata/properties" ma:root="true" ma:fieldsID="6b49c4b1e87cfd71c9528e3cb8636bc2" ns2:_="">
    <xsd:import namespace="99c847d8-566e-43ce-87b7-3c417d164c47"/>
    <xsd:element name="properties">
      <xsd:complexType>
        <xsd:sequence>
          <xsd:element name="documentManagement">
            <xsd:complexType>
              <xsd:all>
                <xsd:element ref="ns2:Content_x0020_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9c847d8-566e-43ce-87b7-3c417d164c47" elementFormDefault="qualified">
    <xsd:import namespace="http://schemas.microsoft.com/office/2006/documentManagement/types"/>
    <xsd:element name="Content_x0020_Owner" ma:index="8" nillable="true" ma:displayName="Content Owner" ma:internalName="Content_x0020_Own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A0F515-20D6-4FFD-AA18-3A8F050DC35F}">
  <ds:schemaRefs>
    <ds:schemaRef ds:uri="http://schemas.microsoft.com/office/2006/metadata/properties"/>
    <ds:schemaRef ds:uri="99c847d8-566e-43ce-87b7-3c417d164c47"/>
  </ds:schemaRefs>
</ds:datastoreItem>
</file>

<file path=customXml/itemProps2.xml><?xml version="1.0" encoding="utf-8"?>
<ds:datastoreItem xmlns:ds="http://schemas.openxmlformats.org/officeDocument/2006/customXml" ds:itemID="{557188FD-3D88-4CDB-A1CD-FD90E93E77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c847d8-566e-43ce-87b7-3c417d164c4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9C2D05C-3725-4078-A67D-3B4972D056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 Template</Template>
  <TotalTime>81378</TotalTime>
  <Words>3378</Words>
  <Application>Microsoft Office PowerPoint</Application>
  <PresentationFormat>On-screen Show (4:3)</PresentationFormat>
  <Paragraphs>710</Paragraphs>
  <Slides>55</Slides>
  <Notes>45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7" baseType="lpstr">
      <vt:lpstr>KeyStoneOLT</vt:lpstr>
      <vt:lpstr>Visio</vt:lpstr>
      <vt:lpstr>KeyStone Multicore Navigator</vt:lpstr>
      <vt:lpstr>Objectives</vt:lpstr>
      <vt:lpstr>Agenda</vt:lpstr>
      <vt:lpstr>Understanding Multicore Navigator: Functional Overview and Use Cases</vt:lpstr>
      <vt:lpstr>Motivation</vt:lpstr>
      <vt:lpstr>Basic Elements</vt:lpstr>
      <vt:lpstr>Typical Use Cases (1)</vt:lpstr>
      <vt:lpstr>Typical Use Cases (2)</vt:lpstr>
      <vt:lpstr>Typical Use Cases (3)</vt:lpstr>
      <vt:lpstr>Typical Use Cases (4)</vt:lpstr>
      <vt:lpstr>Typical Use Cases: Observations</vt:lpstr>
      <vt:lpstr>Understanding Multicore Navigator: System Architecture</vt:lpstr>
      <vt:lpstr>KeyStone Navigator Components</vt:lpstr>
      <vt:lpstr>QMSS Architecture (KeyStone 1)</vt:lpstr>
      <vt:lpstr>KeyStone II QMSS Architecture</vt:lpstr>
      <vt:lpstr>QMSS: Queue Mapping</vt:lpstr>
      <vt:lpstr>Additional Queue Mapping for KeyStone II</vt:lpstr>
      <vt:lpstr>QMSS: Descriptors</vt:lpstr>
      <vt:lpstr>QMSS: Descriptor Memory Regions</vt:lpstr>
      <vt:lpstr>QMSS: Descriptor Types</vt:lpstr>
      <vt:lpstr>Descriptors and Queues</vt:lpstr>
      <vt:lpstr>Descriptors and Queues (2)</vt:lpstr>
      <vt:lpstr>QMSS: Descriptor Queuing (1)</vt:lpstr>
      <vt:lpstr>QMSS: Descriptor Queuing (2)</vt:lpstr>
      <vt:lpstr>Descriptor Queuing: Explicit and Implicit</vt:lpstr>
      <vt:lpstr>Descriptor and  Accumulators Queues</vt:lpstr>
      <vt:lpstr>Packet DMA Topology</vt:lpstr>
      <vt:lpstr>Packet DMA (PKTDMA)</vt:lpstr>
      <vt:lpstr>Packet DMA (PKTDMA) Features</vt:lpstr>
      <vt:lpstr>Understanding Multicore Navigator: Implementation Examples</vt:lpstr>
      <vt:lpstr>Example 1: Send Data to Peripheral or Coprocessor</vt:lpstr>
      <vt:lpstr>Example 2: Receive Data from Peripheral or Coprocessor</vt:lpstr>
      <vt:lpstr>A Word About Infrastructure Packet DMA</vt:lpstr>
      <vt:lpstr>Example 3: Core-to-Core (Infrastructure) (1/2)</vt:lpstr>
      <vt:lpstr>Example 3  Core-to-Core (Infrastructure) (2/2)</vt:lpstr>
      <vt:lpstr>Using Multicore Navigator: Configuration</vt:lpstr>
      <vt:lpstr>Using the Multicore Navigator</vt:lpstr>
      <vt:lpstr>What Needs to Be Configured?</vt:lpstr>
      <vt:lpstr>What Needs to Be Configured?</vt:lpstr>
      <vt:lpstr>Information about the Navigator Configuration</vt:lpstr>
      <vt:lpstr>Using Multicore Navigator: LLD Support</vt:lpstr>
      <vt:lpstr>QMSS Low Level Driver (LLD)</vt:lpstr>
      <vt:lpstr>QMSS LLD Initialization</vt:lpstr>
      <vt:lpstr>QMSS Configuration</vt:lpstr>
      <vt:lpstr>QMSS LLD Queue Usage</vt:lpstr>
      <vt:lpstr>Queue Push and Pop</vt:lpstr>
      <vt:lpstr>QMSS Accumulator</vt:lpstr>
      <vt:lpstr>CPPI LLD Initialization</vt:lpstr>
      <vt:lpstr>CPPI LLD: PKTDMA Channel Setup</vt:lpstr>
      <vt:lpstr>More Packet DMA Channel Setup</vt:lpstr>
      <vt:lpstr>PKTDMA Channel Control</vt:lpstr>
      <vt:lpstr>Using Multicore Navigator: Project Examples</vt:lpstr>
      <vt:lpstr>Examples</vt:lpstr>
      <vt:lpstr>Multicore Navigator Architecture</vt:lpstr>
      <vt:lpstr>For More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Hillard, Rob</dc:creator>
  <cp:lastModifiedBy>Robert J. Hillard</cp:lastModifiedBy>
  <cp:revision>1217</cp:revision>
  <cp:lastPrinted>1601-01-01T00:00:00Z</cp:lastPrinted>
  <dcterms:created xsi:type="dcterms:W3CDTF">1601-01-01T00:00:00Z</dcterms:created>
  <dcterms:modified xsi:type="dcterms:W3CDTF">2013-09-27T04:28:19Z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ContentType">
    <vt:lpwstr>Document</vt:lpwstr>
  </property>
  <property fmtid="{D5CDD505-2E9C-101B-9397-08002B2CF9AE}" pid="4" name="URL">
    <vt:lpwstr/>
  </property>
  <property fmtid="{D5CDD505-2E9C-101B-9397-08002B2CF9AE}" pid="5" name="ArticulateUseProject">
    <vt:lpwstr>1</vt:lpwstr>
  </property>
  <property fmtid="{D5CDD505-2E9C-101B-9397-08002B2CF9AE}" pid="6" name="ArticulatePath">
    <vt:lpwstr>04 KeyStone MC Navigator</vt:lpwstr>
  </property>
  <property fmtid="{D5CDD505-2E9C-101B-9397-08002B2CF9AE}" pid="7" name="ArticulateGUID">
    <vt:lpwstr>97C141AA-5F04-49AF-AF2E-15800F34C05B</vt:lpwstr>
  </property>
  <property fmtid="{D5CDD505-2E9C-101B-9397-08002B2CF9AE}" pid="8" name="ArticulateProjectFull">
    <vt:lpwstr>C:\TEMP\TEMPLATE CONVERSION\KeyStone Multicore Navigator.ppta</vt:lpwstr>
  </property>
</Properties>
</file>