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1"/>
  </p:notesMasterIdLst>
  <p:handoutMasterIdLst>
    <p:handoutMasterId r:id="rId12"/>
  </p:handoutMasterIdLst>
  <p:sldIdLst>
    <p:sldId id="272" r:id="rId2"/>
    <p:sldId id="273" r:id="rId3"/>
    <p:sldId id="3269" r:id="rId4"/>
    <p:sldId id="274" r:id="rId5"/>
    <p:sldId id="275" r:id="rId6"/>
    <p:sldId id="276" r:id="rId7"/>
    <p:sldId id="277" r:id="rId8"/>
    <p:sldId id="278" r:id="rId9"/>
    <p:sldId id="279" r:id="rId10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74" autoAdjust="0"/>
  </p:normalViewPr>
  <p:slideViewPr>
    <p:cSldViewPr snapToGrid="0">
      <p:cViewPr varScale="1">
        <p:scale>
          <a:sx n="151" d="100"/>
          <a:sy n="151" d="100"/>
        </p:scale>
        <p:origin x="456" y="13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35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790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85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33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81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420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81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en-US" dirty="0">
                <a:effectLst/>
              </a:rPr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29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3BA23CF-AA30-4A18-B744-605C3E9DBF07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6687D7-76F0-8040-93B6-084C7529F854}"/>
              </a:ext>
            </a:extLst>
          </p:cNvPr>
          <p:cNvSpPr txBox="1"/>
          <p:nvPr userDrawn="1"/>
        </p:nvSpPr>
        <p:spPr>
          <a:xfrm>
            <a:off x="4705815" y="478015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0247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06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815B5F2-A5A7-1E49-BC30-BA3F759961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4946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73F1F293-7B5B-6248-AEF0-BCB7B73543E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43992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5" descr="A picture containing drawing, cup&#10;&#10;Description automatically generated">
            <a:extLst>
              <a:ext uri="{FF2B5EF4-FFF2-40B4-BE49-F238E27FC236}">
                <a16:creationId xmlns:a16="http://schemas.microsoft.com/office/drawing/2014/main" id="{7CC34E39-7310-7442-846F-66689DD005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9868" y="4782676"/>
            <a:ext cx="1563597" cy="19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5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5434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50988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3773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370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6" name="Picture 27" descr="ti_logo_powerpoint_1_line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29362" y="4782264"/>
            <a:ext cx="1562364" cy="193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2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7503" y="444279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6C70261-DCF8-4A97-9502-E8EEF2364CDE}" type="slidenum"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2663C74-62AB-B64B-BCBB-0866ABE6E2D3}"/>
              </a:ext>
            </a:extLst>
          </p:cNvPr>
          <p:cNvCxnSpPr>
            <a:cxnSpLocks/>
          </p:cNvCxnSpPr>
          <p:nvPr userDrawn="1"/>
        </p:nvCxnSpPr>
        <p:spPr>
          <a:xfrm>
            <a:off x="0" y="4656947"/>
            <a:ext cx="89288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37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8A065-9139-244A-86CE-7E7BF673FC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266699"/>
            <a:ext cx="8458200" cy="3143251"/>
          </a:xfrm>
        </p:spPr>
        <p:txBody>
          <a:bodyPr/>
          <a:lstStyle/>
          <a:p>
            <a:br>
              <a:rPr lang="en-US" sz="3600" dirty="0">
                <a:latin typeface="Arial" charset="0"/>
              </a:rPr>
            </a:br>
            <a:r>
              <a:rPr lang="en-US" sz="3600" dirty="0">
                <a:latin typeface="Arial" charset="0"/>
              </a:rPr>
              <a:t>AM64X : Reset Architecture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2389608"/>
            <a:ext cx="8458200" cy="1114425"/>
          </a:xfrm>
        </p:spPr>
        <p:txBody>
          <a:bodyPr/>
          <a:lstStyle/>
          <a:p>
            <a:pPr eaLnBrk="1" hangingPunct="1"/>
            <a:r>
              <a:rPr lang="en-US" dirty="0"/>
              <a:t>Anil, Swargam </a:t>
            </a: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176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844551"/>
            <a:ext cx="8458200" cy="2781300"/>
          </a:xfrm>
        </p:spPr>
        <p:txBody>
          <a:bodyPr/>
          <a:lstStyle/>
          <a:p>
            <a:pPr lvl="1"/>
            <a:endParaRPr lang="en-US" sz="1200" dirty="0">
              <a:ea typeface="Verdana" pitchFamily="34" charset="0"/>
              <a:cs typeface="Verdana" pitchFamily="34" charset="0"/>
            </a:endParaRPr>
          </a:p>
          <a:p>
            <a:pPr marL="342900" indent="-342900">
              <a:buAutoNum type="arabicPeriod"/>
            </a:pPr>
            <a:r>
              <a:rPr lang="en-US" dirty="0"/>
              <a:t>AM64X SOC Architecture </a:t>
            </a:r>
          </a:p>
          <a:p>
            <a:pPr marL="342900" indent="-342900">
              <a:buAutoNum type="arabicPeriod"/>
            </a:pPr>
            <a:r>
              <a:rPr lang="en-US" dirty="0"/>
              <a:t>Why Reset ? </a:t>
            </a:r>
          </a:p>
          <a:p>
            <a:r>
              <a:rPr lang="en-US" dirty="0"/>
              <a:t>3. The different types of resets on AM64X</a:t>
            </a:r>
          </a:p>
          <a:p>
            <a:r>
              <a:rPr lang="en-US" dirty="0"/>
              <a:t>4. Reset types and Their impact on Boot sequences and memories</a:t>
            </a:r>
          </a:p>
          <a:p>
            <a:r>
              <a:rPr lang="en-US" dirty="0"/>
              <a:t>5. How different resets act in Isolation Vs Generic Mode?</a:t>
            </a:r>
          </a:p>
          <a:p>
            <a:r>
              <a:rPr lang="en-US" dirty="0"/>
              <a:t>6. How to debug when the SOC continuously Resets ?</a:t>
            </a:r>
            <a:endParaRPr lang="en-US" sz="1200" dirty="0">
              <a:ea typeface="Verdana" pitchFamily="34" charset="0"/>
              <a:cs typeface="Verdana" pitchFamily="34" charset="0"/>
            </a:endParaRP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4F80A24-000A-4E4F-8E02-1DB90C6C961D}"/>
              </a:ext>
            </a:extLst>
          </p:cNvPr>
          <p:cNvSpPr txBox="1">
            <a:spLocks/>
          </p:cNvSpPr>
          <p:nvPr/>
        </p:nvSpPr>
        <p:spPr bwMode="auto">
          <a:xfrm>
            <a:off x="231775" y="107156"/>
            <a:ext cx="8458200" cy="883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z="2800" kern="0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77056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1001876-05C5-45DE-A9E0-22A0EFDFD065}"/>
              </a:ext>
            </a:extLst>
          </p:cNvPr>
          <p:cNvSpPr txBox="1">
            <a:spLocks/>
          </p:cNvSpPr>
          <p:nvPr/>
        </p:nvSpPr>
        <p:spPr bwMode="auto">
          <a:xfrm>
            <a:off x="5039" y="4015"/>
            <a:ext cx="8458200" cy="30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33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chemeClr val="tx2"/>
                </a:solidFill>
                <a:latin typeface="Arial" charset="0"/>
              </a:defRPr>
            </a:lvl5pPr>
            <a:lvl6pPr marL="380895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6pPr>
            <a:lvl7pPr marL="761790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7pPr>
            <a:lvl8pPr marL="114268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8pPr>
            <a:lvl9pPr marL="1523573"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700" b="1">
                <a:solidFill>
                  <a:srgbClr val="FF0000"/>
                </a:solidFill>
                <a:latin typeface="Arial" charset="0"/>
              </a:defRPr>
            </a:lvl9pPr>
          </a:lstStyle>
          <a:p>
            <a:r>
              <a:rPr lang="en-US" sz="1600" kern="0"/>
              <a:t>AM64x SOC Architecture : </a:t>
            </a:r>
            <a:endParaRPr lang="en-US" sz="1600" i="1" kern="0" dirty="0"/>
          </a:p>
        </p:txBody>
      </p:sp>
      <p:sp>
        <p:nvSpPr>
          <p:cNvPr id="6" name="AutoShape 6" descr="Image result for lock symbol">
            <a:extLst>
              <a:ext uri="{FF2B5EF4-FFF2-40B4-BE49-F238E27FC236}">
                <a16:creationId xmlns:a16="http://schemas.microsoft.com/office/drawing/2014/main" id="{1B530DB6-F832-490F-A018-84A3ACEDF9D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AutoShape 8" descr="Image result for lock symbol">
            <a:extLst>
              <a:ext uri="{FF2B5EF4-FFF2-40B4-BE49-F238E27FC236}">
                <a16:creationId xmlns:a16="http://schemas.microsoft.com/office/drawing/2014/main" id="{526F1A23-A702-426C-B445-77C18CC268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AutoShape 11" descr="Image result for lock symbol">
            <a:extLst>
              <a:ext uri="{FF2B5EF4-FFF2-40B4-BE49-F238E27FC236}">
                <a16:creationId xmlns:a16="http://schemas.microsoft.com/office/drawing/2014/main" id="{A0428E15-A4BA-43FC-A79C-5C31D21BCAD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60375" y="1603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AutoShape 13" descr="Image result for lock symbol">
            <a:extLst>
              <a:ext uri="{FF2B5EF4-FFF2-40B4-BE49-F238E27FC236}">
                <a16:creationId xmlns:a16="http://schemas.microsoft.com/office/drawing/2014/main" id="{A0F27F0E-DC82-4D43-B63B-D0E6C8A878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2775" y="31277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35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23E15E12-8881-45B2-B6FE-B31DA524F4D4}"/>
              </a:ext>
            </a:extLst>
          </p:cNvPr>
          <p:cNvSpPr txBox="1">
            <a:spLocks/>
          </p:cNvSpPr>
          <p:nvPr/>
        </p:nvSpPr>
        <p:spPr bwMode="auto">
          <a:xfrm>
            <a:off x="76200" y="275312"/>
            <a:ext cx="3709986" cy="43276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32102" tIns="28562" rIns="32102" bIns="28562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667"/>
              </a:spcBef>
              <a:spcAft>
                <a:spcPct val="0"/>
              </a:spcAft>
              <a:buFontTx/>
              <a:buNone/>
              <a:defRPr sz="1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1" fontAlgn="base" hangingPunct="1">
              <a:spcBef>
                <a:spcPct val="15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1" fontAlgn="base" hangingPunct="1">
              <a:spcBef>
                <a:spcPct val="5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1621441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eaLnBrk="1" fontAlgn="base" hangingPunct="1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179"/>
              </a:spcBef>
            </a:pPr>
            <a:r>
              <a:rPr lang="en-US" sz="1600" dirty="0"/>
              <a:t>MAIN Domain : </a:t>
            </a:r>
            <a:r>
              <a:rPr lang="en-US" sz="1600" b="0" dirty="0"/>
              <a:t>2 A53 cores and </a:t>
            </a:r>
          </a:p>
          <a:p>
            <a:pPr>
              <a:spcBef>
                <a:spcPts val="179"/>
              </a:spcBef>
            </a:pPr>
            <a:r>
              <a:rPr lang="en-US" sz="1600" b="0" dirty="0"/>
              <a:t>4 R5F cores , MAIN MMR, MAIN Peripheral set and MAIN PLL</a:t>
            </a:r>
          </a:p>
          <a:p>
            <a:pPr>
              <a:spcBef>
                <a:spcPts val="179"/>
              </a:spcBef>
            </a:pPr>
            <a:r>
              <a:rPr lang="en-US" sz="1600" dirty="0"/>
              <a:t>MCU Domain : </a:t>
            </a:r>
            <a:r>
              <a:rPr lang="en-US" sz="1600" b="0" dirty="0"/>
              <a:t>M4F core, MCU MMR, MCU  Peripheral set and MCU  PLL</a:t>
            </a:r>
          </a:p>
          <a:p>
            <a:pPr>
              <a:spcBef>
                <a:spcPts val="179"/>
              </a:spcBef>
            </a:pPr>
            <a:endParaRPr lang="en-US" sz="1600" dirty="0"/>
          </a:p>
          <a:p>
            <a:pPr>
              <a:spcBef>
                <a:spcPts val="179"/>
              </a:spcBef>
            </a:pPr>
            <a:r>
              <a:rPr lang="en-US" sz="1600" dirty="0"/>
              <a:t>Generic Mode : </a:t>
            </a:r>
            <a:r>
              <a:rPr lang="en-US" sz="1600" b="0" dirty="0"/>
              <a:t>When a user configures  M4F as a generic processor,</a:t>
            </a:r>
          </a:p>
          <a:p>
            <a:pPr>
              <a:spcBef>
                <a:spcPts val="179"/>
              </a:spcBef>
            </a:pPr>
            <a:r>
              <a:rPr lang="en-US" sz="1600" b="0" dirty="0"/>
              <a:t>Then Reset is propagated through both the MAIN and MCU domains.</a:t>
            </a:r>
          </a:p>
          <a:p>
            <a:pPr>
              <a:spcBef>
                <a:spcPts val="179"/>
              </a:spcBef>
            </a:pPr>
            <a:endParaRPr lang="en-US" sz="1600" dirty="0"/>
          </a:p>
          <a:p>
            <a:pPr>
              <a:spcBef>
                <a:spcPts val="179"/>
              </a:spcBef>
            </a:pPr>
            <a:r>
              <a:rPr lang="en-US" sz="1600" dirty="0"/>
              <a:t>​Isolation Mode : </a:t>
            </a:r>
            <a:r>
              <a:rPr lang="en-US" sz="1600" b="0" dirty="0"/>
              <a:t>When the user configures M4F core as a Safety Processor, Then the Reset is propagated through the only MAIN domain and not propagated through the MCU core.</a:t>
            </a:r>
          </a:p>
        </p:txBody>
      </p:sp>
      <p:sp>
        <p:nvSpPr>
          <p:cNvPr id="11" name="Rounded Rectangle 100">
            <a:extLst>
              <a:ext uri="{FF2B5EF4-FFF2-40B4-BE49-F238E27FC236}">
                <a16:creationId xmlns:a16="http://schemas.microsoft.com/office/drawing/2014/main" id="{BE7DD922-D251-4DEC-9381-39BFADD5A9F5}"/>
              </a:ext>
            </a:extLst>
          </p:cNvPr>
          <p:cNvSpPr/>
          <p:nvPr/>
        </p:nvSpPr>
        <p:spPr>
          <a:xfrm>
            <a:off x="3823030" y="548657"/>
            <a:ext cx="5157927" cy="4037880"/>
          </a:xfrm>
          <a:prstGeom prst="roundRect">
            <a:avLst>
              <a:gd name="adj" fmla="val 1685"/>
            </a:avLst>
          </a:prstGeom>
          <a:solidFill>
            <a:schemeClr val="bg1">
              <a:lumMod val="85000"/>
            </a:schemeClr>
          </a:solidFill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500" tIns="40751" rIns="81500" bIns="40751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ounded Rectangle 115">
            <a:extLst>
              <a:ext uri="{FF2B5EF4-FFF2-40B4-BE49-F238E27FC236}">
                <a16:creationId xmlns:a16="http://schemas.microsoft.com/office/drawing/2014/main" id="{290589B7-869A-4F81-A969-C1EBD86FB331}"/>
              </a:ext>
            </a:extLst>
          </p:cNvPr>
          <p:cNvSpPr/>
          <p:nvPr/>
        </p:nvSpPr>
        <p:spPr>
          <a:xfrm>
            <a:off x="3885586" y="619467"/>
            <a:ext cx="4955438" cy="218524"/>
          </a:xfrm>
          <a:prstGeom prst="roundRect">
            <a:avLst/>
          </a:prstGeom>
          <a:solidFill>
            <a:srgbClr val="FF0000"/>
          </a:solidFill>
          <a:ln>
            <a:solidFill>
              <a:schemeClr val="bg1"/>
            </a:solidFill>
          </a:ln>
          <a:effectLst>
            <a:outerShdw blurRad="88900" dist="63500" dir="66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500" tIns="40751" rIns="81500" bIns="40751" rtlCol="0" anchor="ctr"/>
          <a:lstStyle/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AM64x</a:t>
            </a:r>
          </a:p>
        </p:txBody>
      </p:sp>
      <p:pic>
        <p:nvPicPr>
          <p:cNvPr id="13" name="Picture 61" descr="TI bug white copy 3">
            <a:extLst>
              <a:ext uri="{FF2B5EF4-FFF2-40B4-BE49-F238E27FC236}">
                <a16:creationId xmlns:a16="http://schemas.microsoft.com/office/drawing/2014/main" id="{638911B0-DF49-4EE2-954C-8121E0DC9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65255" y="650422"/>
            <a:ext cx="214394" cy="167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27513FD-7019-49A2-B409-528CF77433AA}"/>
              </a:ext>
            </a:extLst>
          </p:cNvPr>
          <p:cNvSpPr txBox="1"/>
          <p:nvPr/>
        </p:nvSpPr>
        <p:spPr>
          <a:xfrm>
            <a:off x="8250478" y="623772"/>
            <a:ext cx="657236" cy="205409"/>
          </a:xfrm>
          <a:prstGeom prst="rect">
            <a:avLst/>
          </a:prstGeom>
          <a:noFill/>
          <a:effectLst/>
        </p:spPr>
        <p:txBody>
          <a:bodyPr wrap="square" lIns="81500" tIns="40751" rIns="81500" bIns="40751" rtlCol="0">
            <a:spAutoFit/>
          </a:bodyPr>
          <a:lstStyle/>
          <a:p>
            <a:pPr marL="0" marR="0" lvl="0" indent="0" algn="l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16nmFF</a:t>
            </a:r>
          </a:p>
        </p:txBody>
      </p:sp>
      <p:sp>
        <p:nvSpPr>
          <p:cNvPr id="15" name="Rounded Rectangle 126">
            <a:extLst>
              <a:ext uri="{FF2B5EF4-FFF2-40B4-BE49-F238E27FC236}">
                <a16:creationId xmlns:a16="http://schemas.microsoft.com/office/drawing/2014/main" id="{F56F9E9A-9A1F-4997-83E4-3364AC1EA821}"/>
              </a:ext>
            </a:extLst>
          </p:cNvPr>
          <p:cNvSpPr/>
          <p:nvPr/>
        </p:nvSpPr>
        <p:spPr>
          <a:xfrm>
            <a:off x="5531172" y="836412"/>
            <a:ext cx="473723" cy="2203027"/>
          </a:xfrm>
          <a:prstGeom prst="roundRect">
            <a:avLst>
              <a:gd name="adj" fmla="val 9047"/>
            </a:avLst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  <a:effectLst>
            <a:outerShdw blurRad="88900" dist="63500" dir="66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1500" tIns="40751" rIns="81500" bIns="40751" rtlCol="0" anchor="ctr"/>
          <a:lstStyle/>
          <a:p>
            <a:pPr marL="0" marR="0" lvl="0" indent="0" algn="ctr" defTabSz="814905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2MB Shared SRAM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F4D882A-B286-4886-8FB4-EBD26D54F910}"/>
              </a:ext>
            </a:extLst>
          </p:cNvPr>
          <p:cNvGrpSpPr/>
          <p:nvPr/>
        </p:nvGrpSpPr>
        <p:grpSpPr>
          <a:xfrm>
            <a:off x="3896276" y="3107575"/>
            <a:ext cx="5011437" cy="415939"/>
            <a:chOff x="3896274" y="3107583"/>
            <a:chExt cx="5011437" cy="415939"/>
          </a:xfrm>
          <a:effectLst/>
        </p:grpSpPr>
        <p:sp>
          <p:nvSpPr>
            <p:cNvPr id="17" name="Rounded Rectangle 131">
              <a:extLst>
                <a:ext uri="{FF2B5EF4-FFF2-40B4-BE49-F238E27FC236}">
                  <a16:creationId xmlns:a16="http://schemas.microsoft.com/office/drawing/2014/main" id="{348759B0-1ACE-4B2F-AE19-290A4BF4FBE7}"/>
                </a:ext>
              </a:extLst>
            </p:cNvPr>
            <p:cNvSpPr/>
            <p:nvPr/>
          </p:nvSpPr>
          <p:spPr>
            <a:xfrm>
              <a:off x="3896274" y="3158214"/>
              <a:ext cx="5011437" cy="365308"/>
            </a:xfrm>
            <a:prstGeom prst="roundRect">
              <a:avLst>
                <a:gd name="adj" fmla="val 7884"/>
              </a:avLst>
            </a:prstGeom>
            <a:ln w="19050"/>
            <a:effectLst>
              <a:glow rad="101600">
                <a:srgbClr val="00B050">
                  <a:alpha val="40000"/>
                </a:srgbClr>
              </a:glow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121851" tIns="60927" rIns="121851" bIns="60927" rtlCol="0" anchor="ctr"/>
            <a:lstStyle/>
            <a:p>
              <a:pPr marL="0" marR="0" lvl="0" indent="0" algn="l" defTabSz="81490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1756950-2AE1-4C92-B6F4-2E23FDA555C0}"/>
                </a:ext>
              </a:extLst>
            </p:cNvPr>
            <p:cNvSpPr txBox="1"/>
            <p:nvPr/>
          </p:nvSpPr>
          <p:spPr>
            <a:xfrm>
              <a:off x="4022336" y="3209217"/>
              <a:ext cx="553945" cy="276932"/>
            </a:xfrm>
            <a:prstGeom prst="rect">
              <a:avLst/>
            </a:prstGeom>
            <a:noFill/>
          </p:spPr>
          <p:txBody>
            <a:bodyPr wrap="square" lIns="121851" tIns="60927" rIns="121851" bIns="60927" rtlCol="0" anchor="b">
              <a:spAutoFit/>
            </a:bodyPr>
            <a:lstStyle/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Power</a:t>
              </a:r>
            </a:p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Manager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596DE24-5F01-452F-8DBC-EB5B2347CAB3}"/>
                </a:ext>
              </a:extLst>
            </p:cNvPr>
            <p:cNvSpPr txBox="1"/>
            <p:nvPr/>
          </p:nvSpPr>
          <p:spPr>
            <a:xfrm>
              <a:off x="5573721" y="3286162"/>
              <a:ext cx="454665" cy="199988"/>
            </a:xfrm>
            <a:prstGeom prst="rect">
              <a:avLst/>
            </a:prstGeom>
            <a:noFill/>
          </p:spPr>
          <p:txBody>
            <a:bodyPr wrap="square" lIns="121851" tIns="60927" rIns="121851" bIns="60927" rtlCol="0" anchor="b">
              <a:spAutoFit/>
            </a:bodyPr>
            <a:lstStyle/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Debug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1F6973FF-0C2D-4ABD-98FC-46A682A8F15B}"/>
                </a:ext>
              </a:extLst>
            </p:cNvPr>
            <p:cNvSpPr txBox="1"/>
            <p:nvPr/>
          </p:nvSpPr>
          <p:spPr>
            <a:xfrm>
              <a:off x="6071417" y="3299474"/>
              <a:ext cx="481485" cy="186677"/>
            </a:xfrm>
            <a:prstGeom prst="rect">
              <a:avLst/>
            </a:prstGeom>
            <a:noFill/>
          </p:spPr>
          <p:txBody>
            <a:bodyPr wrap="square" lIns="108669" tIns="54336" rIns="108669" bIns="54336" rtlCol="0" anchor="b">
              <a:spAutoFit/>
            </a:bodyPr>
            <a:lstStyle/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Firewall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2103254-5900-4DEE-899A-9A88A3E95677}"/>
                </a:ext>
              </a:extLst>
            </p:cNvPr>
            <p:cNvSpPr txBox="1"/>
            <p:nvPr/>
          </p:nvSpPr>
          <p:spPr>
            <a:xfrm>
              <a:off x="5038865" y="3222528"/>
              <a:ext cx="490843" cy="263622"/>
            </a:xfrm>
            <a:prstGeom prst="rect">
              <a:avLst/>
            </a:prstGeom>
            <a:noFill/>
          </p:spPr>
          <p:txBody>
            <a:bodyPr wrap="square" lIns="108669" tIns="54336" rIns="108669" bIns="54336" rtlCol="0" anchor="b">
              <a:spAutoFit/>
            </a:bodyPr>
            <a:lstStyle/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System </a:t>
              </a:r>
            </a:p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Monitor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7BF105B-41A2-46D3-BE33-FC68592EB34D}"/>
                </a:ext>
              </a:extLst>
            </p:cNvPr>
            <p:cNvSpPr txBox="1"/>
            <p:nvPr/>
          </p:nvSpPr>
          <p:spPr>
            <a:xfrm>
              <a:off x="4633840" y="3299474"/>
              <a:ext cx="444192" cy="186677"/>
            </a:xfrm>
            <a:prstGeom prst="rect">
              <a:avLst/>
            </a:prstGeom>
            <a:noFill/>
          </p:spPr>
          <p:txBody>
            <a:bodyPr wrap="square" lIns="108669" tIns="54336" rIns="108669" bIns="54336" rtlCol="0" anchor="b">
              <a:spAutoFit/>
            </a:bodyPr>
            <a:lstStyle/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DMA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8295A30-4525-4E10-B6E0-2E0B7268DC02}"/>
                </a:ext>
              </a:extLst>
            </p:cNvPr>
            <p:cNvSpPr txBox="1"/>
            <p:nvPr/>
          </p:nvSpPr>
          <p:spPr>
            <a:xfrm>
              <a:off x="6879474" y="3299474"/>
              <a:ext cx="452123" cy="186677"/>
            </a:xfrm>
            <a:prstGeom prst="rect">
              <a:avLst/>
            </a:prstGeom>
            <a:noFill/>
          </p:spPr>
          <p:txBody>
            <a:bodyPr wrap="square" lIns="108669" tIns="54336" rIns="108669" bIns="54336" rtlCol="0" anchor="b">
              <a:spAutoFit/>
            </a:bodyPr>
            <a:lstStyle/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Timers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74AAFED-EB15-40AA-B079-9D29518B5B72}"/>
                </a:ext>
              </a:extLst>
            </p:cNvPr>
            <p:cNvSpPr txBox="1"/>
            <p:nvPr/>
          </p:nvSpPr>
          <p:spPr>
            <a:xfrm>
              <a:off x="5866176" y="3107583"/>
              <a:ext cx="1071632" cy="261580"/>
            </a:xfrm>
            <a:prstGeom prst="rect">
              <a:avLst/>
            </a:prstGeom>
            <a:noFill/>
          </p:spPr>
          <p:txBody>
            <a:bodyPr wrap="square" lIns="121891" tIns="60945" rIns="121891" bIns="60945" rtlCol="0" anchor="ctr">
              <a:spAutoFit/>
            </a:bodyPr>
            <a:lstStyle/>
            <a:p>
              <a:pPr marL="0" marR="0" lvl="0" indent="0" algn="ctr" defTabSz="91435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charset="0"/>
                </a:rPr>
                <a:t>System Services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5230EEC-06AD-44B8-BBE8-C2E7714355DE}"/>
                </a:ext>
              </a:extLst>
            </p:cNvPr>
            <p:cNvSpPr txBox="1"/>
            <p:nvPr/>
          </p:nvSpPr>
          <p:spPr>
            <a:xfrm>
              <a:off x="6569686" y="3299474"/>
              <a:ext cx="368121" cy="186677"/>
            </a:xfrm>
            <a:prstGeom prst="rect">
              <a:avLst/>
            </a:prstGeom>
            <a:noFill/>
          </p:spPr>
          <p:txBody>
            <a:bodyPr wrap="square" lIns="108669" tIns="54336" rIns="108669" bIns="54336" rtlCol="0" anchor="b">
              <a:spAutoFit/>
            </a:bodyPr>
            <a:lstStyle>
              <a:defPPr>
                <a:defRPr lang="en-US"/>
              </a:defPPr>
              <a:lvl1pPr algn="ctr" defTabSz="814945">
                <a:lnSpc>
                  <a:spcPts val="625"/>
                </a:lnSpc>
                <a:defRPr sz="600" b="1" i="1">
                  <a:solidFill>
                    <a:prstClr val="white"/>
                  </a:solidFill>
                  <a:latin typeface="Calibri" pitchFamily="34" charset="0"/>
                  <a:cs typeface="Arial" charset="0"/>
                </a:defRPr>
              </a:lvl1pPr>
            </a:lstStyle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IPC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25E2BAF-DF93-4E84-A6B7-36C0A51C8967}"/>
                </a:ext>
              </a:extLst>
            </p:cNvPr>
            <p:cNvSpPr txBox="1"/>
            <p:nvPr/>
          </p:nvSpPr>
          <p:spPr>
            <a:xfrm>
              <a:off x="7433084" y="3222528"/>
              <a:ext cx="448105" cy="263622"/>
            </a:xfrm>
            <a:prstGeom prst="rect">
              <a:avLst/>
            </a:prstGeom>
            <a:noFill/>
          </p:spPr>
          <p:txBody>
            <a:bodyPr wrap="square" lIns="108669" tIns="54336" rIns="108669" bIns="54336" rtlCol="0" anchor="b">
              <a:spAutoFit/>
            </a:bodyPr>
            <a:lstStyle>
              <a:defPPr>
                <a:defRPr lang="en-US"/>
              </a:defPPr>
              <a:lvl1pPr algn="ctr" defTabSz="814945">
                <a:lnSpc>
                  <a:spcPts val="625"/>
                </a:lnSpc>
                <a:defRPr sz="600" b="1" i="1">
                  <a:solidFill>
                    <a:prstClr val="white"/>
                  </a:solidFill>
                  <a:latin typeface="Calibri" pitchFamily="34" charset="0"/>
                  <a:cs typeface="Arial" charset="0"/>
                </a:defRPr>
              </a:lvl1pPr>
            </a:lstStyle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Secure Boot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A71CA87A-CEC1-426E-8CA9-62F02884F0C0}"/>
                </a:ext>
              </a:extLst>
            </p:cNvPr>
            <p:cNvSpPr txBox="1"/>
            <p:nvPr/>
          </p:nvSpPr>
          <p:spPr>
            <a:xfrm>
              <a:off x="7935205" y="3299474"/>
              <a:ext cx="806123" cy="18667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p:spPr>
          <p:txBody>
            <a:bodyPr wrap="square" lIns="110400" tIns="54336" rIns="108669" bIns="54336" rtlCol="0" anchor="b">
              <a:spAutoFit/>
            </a:bodyPr>
            <a:lstStyle>
              <a:defPPr>
                <a:defRPr lang="en-US"/>
              </a:defPPr>
              <a:lvl1pPr algn="ctr" defTabSz="814945">
                <a:lnSpc>
                  <a:spcPts val="625"/>
                </a:lnSpc>
                <a:defRPr sz="600" b="1" i="1">
                  <a:solidFill>
                    <a:prstClr val="white"/>
                  </a:solidFill>
                  <a:latin typeface="Calibri" pitchFamily="34" charset="0"/>
                  <a:cs typeface="Arial" charset="0"/>
                </a:defRPr>
              </a:lvl1pPr>
            </a:lstStyle>
            <a:p>
              <a:pPr marL="0" marR="0" lvl="0" indent="0" algn="ctr" defTabSz="814905" rtl="0" eaLnBrk="1" fontAlgn="base" latinLnBrk="0" hangingPunct="1">
                <a:lnSpc>
                  <a:spcPts val="625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" b="1" i="1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charset="0"/>
                </a:rPr>
                <a:t>DCC  ESM  ECC</a:t>
              </a:r>
            </a:p>
          </p:txBody>
        </p:sp>
      </p:grpSp>
      <p:sp>
        <p:nvSpPr>
          <p:cNvPr id="28" name="Rounded Rectangle 164">
            <a:extLst>
              <a:ext uri="{FF2B5EF4-FFF2-40B4-BE49-F238E27FC236}">
                <a16:creationId xmlns:a16="http://schemas.microsoft.com/office/drawing/2014/main" id="{FA6FC040-A348-4AB1-AE01-0CE6A6C5D2B3}"/>
              </a:ext>
            </a:extLst>
          </p:cNvPr>
          <p:cNvSpPr/>
          <p:nvPr/>
        </p:nvSpPr>
        <p:spPr>
          <a:xfrm>
            <a:off x="6081060" y="2419352"/>
            <a:ext cx="1348726" cy="336015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Security Acceleration</a:t>
            </a:r>
          </a:p>
          <a:p>
            <a:pPr marL="0" marR="0" lvl="0" indent="0" algn="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Crypto: AES, 3DES, SHA, PKA, RNG, </a:t>
            </a:r>
          </a:p>
        </p:txBody>
      </p:sp>
      <p:sp>
        <p:nvSpPr>
          <p:cNvPr id="29" name="Rounded Rectangle 172">
            <a:extLst>
              <a:ext uri="{FF2B5EF4-FFF2-40B4-BE49-F238E27FC236}">
                <a16:creationId xmlns:a16="http://schemas.microsoft.com/office/drawing/2014/main" id="{B34EC537-1A42-4DF5-90B3-F440A20D7F75}"/>
              </a:ext>
            </a:extLst>
          </p:cNvPr>
          <p:cNvSpPr/>
          <p:nvPr/>
        </p:nvSpPr>
        <p:spPr>
          <a:xfrm>
            <a:off x="7492716" y="2144848"/>
            <a:ext cx="1414996" cy="954194"/>
          </a:xfrm>
          <a:prstGeom prst="roundRect">
            <a:avLst>
              <a:gd name="adj" fmla="val 4483"/>
            </a:avLst>
          </a:prstGeom>
          <a:solidFill>
            <a:srgbClr val="92D050"/>
          </a:solidFill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MCU with FFI</a:t>
            </a:r>
          </a:p>
        </p:txBody>
      </p:sp>
      <p:sp>
        <p:nvSpPr>
          <p:cNvPr id="30" name="Rounded Rectangle 173">
            <a:extLst>
              <a:ext uri="{FF2B5EF4-FFF2-40B4-BE49-F238E27FC236}">
                <a16:creationId xmlns:a16="http://schemas.microsoft.com/office/drawing/2014/main" id="{9D0A5F24-6FCB-466E-AA42-A14F660AF8BA}"/>
              </a:ext>
            </a:extLst>
          </p:cNvPr>
          <p:cNvSpPr/>
          <p:nvPr/>
        </p:nvSpPr>
        <p:spPr>
          <a:xfrm flipH="1">
            <a:off x="7550819" y="2315322"/>
            <a:ext cx="1298790" cy="195363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M4F</a:t>
            </a:r>
          </a:p>
        </p:txBody>
      </p:sp>
      <p:sp>
        <p:nvSpPr>
          <p:cNvPr id="31" name="Rounded Rectangle 177">
            <a:extLst>
              <a:ext uri="{FF2B5EF4-FFF2-40B4-BE49-F238E27FC236}">
                <a16:creationId xmlns:a16="http://schemas.microsoft.com/office/drawing/2014/main" id="{2748F6FB-6E07-405D-97D8-3E734F07FD41}"/>
              </a:ext>
            </a:extLst>
          </p:cNvPr>
          <p:cNvSpPr/>
          <p:nvPr/>
        </p:nvSpPr>
        <p:spPr>
          <a:xfrm>
            <a:off x="3899198" y="2770494"/>
            <a:ext cx="1585173" cy="333365"/>
          </a:xfrm>
          <a:prstGeom prst="roundRect">
            <a:avLst>
              <a:gd name="adj" fmla="val 4483"/>
            </a:avLst>
          </a:prstGeom>
          <a:solidFill>
            <a:schemeClr val="tx1">
              <a:lumMod val="75000"/>
              <a:lumOff val="25000"/>
            </a:schemeClr>
          </a:solidFill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16b DDR4/LPDDR4</a:t>
            </a:r>
          </a:p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w/ ECC</a:t>
            </a:r>
          </a:p>
        </p:txBody>
      </p:sp>
      <p:sp>
        <p:nvSpPr>
          <p:cNvPr id="32" name="Rounded Rectangle 73">
            <a:extLst>
              <a:ext uri="{FF2B5EF4-FFF2-40B4-BE49-F238E27FC236}">
                <a16:creationId xmlns:a16="http://schemas.microsoft.com/office/drawing/2014/main" id="{2E2AC5AF-48F5-4B0E-8620-EC269191C54E}"/>
              </a:ext>
            </a:extLst>
          </p:cNvPr>
          <p:cNvSpPr/>
          <p:nvPr/>
        </p:nvSpPr>
        <p:spPr>
          <a:xfrm>
            <a:off x="3899198" y="895353"/>
            <a:ext cx="1585173" cy="761997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Application Cores</a:t>
            </a:r>
            <a:endParaRPr kumimoji="0" lang="en-US" sz="5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33" name="Rounded Rectangle 74">
            <a:extLst>
              <a:ext uri="{FF2B5EF4-FFF2-40B4-BE49-F238E27FC236}">
                <a16:creationId xmlns:a16="http://schemas.microsoft.com/office/drawing/2014/main" id="{B1B398F2-09E3-4E56-B36F-BBB2EBCC0220}"/>
              </a:ext>
            </a:extLst>
          </p:cNvPr>
          <p:cNvSpPr/>
          <p:nvPr/>
        </p:nvSpPr>
        <p:spPr>
          <a:xfrm flipH="1">
            <a:off x="3933825" y="1128068"/>
            <a:ext cx="744713" cy="293135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Arm®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A53</a:t>
            </a:r>
          </a:p>
        </p:txBody>
      </p:sp>
      <p:sp>
        <p:nvSpPr>
          <p:cNvPr id="34" name="Rounded Rectangle 75">
            <a:extLst>
              <a:ext uri="{FF2B5EF4-FFF2-40B4-BE49-F238E27FC236}">
                <a16:creationId xmlns:a16="http://schemas.microsoft.com/office/drawing/2014/main" id="{2683B1E2-8823-4FEB-A8B5-5CD3393F0A41}"/>
              </a:ext>
            </a:extLst>
          </p:cNvPr>
          <p:cNvSpPr/>
          <p:nvPr/>
        </p:nvSpPr>
        <p:spPr>
          <a:xfrm flipH="1">
            <a:off x="3930100" y="1440536"/>
            <a:ext cx="1528113" cy="163423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256KB L2$</a:t>
            </a:r>
          </a:p>
        </p:txBody>
      </p:sp>
      <p:sp>
        <p:nvSpPr>
          <p:cNvPr id="35" name="Rounded Rectangle 77">
            <a:extLst>
              <a:ext uri="{FF2B5EF4-FFF2-40B4-BE49-F238E27FC236}">
                <a16:creationId xmlns:a16="http://schemas.microsoft.com/office/drawing/2014/main" id="{4CDEEDEB-1BD5-46FE-8507-0243DDA4A822}"/>
              </a:ext>
            </a:extLst>
          </p:cNvPr>
          <p:cNvSpPr/>
          <p:nvPr/>
        </p:nvSpPr>
        <p:spPr>
          <a:xfrm flipH="1">
            <a:off x="4700969" y="1128068"/>
            <a:ext cx="760967" cy="293135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Arm®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A53</a:t>
            </a:r>
          </a:p>
        </p:txBody>
      </p:sp>
      <p:sp>
        <p:nvSpPr>
          <p:cNvPr id="36" name="Rounded Rectangle 80">
            <a:extLst>
              <a:ext uri="{FF2B5EF4-FFF2-40B4-BE49-F238E27FC236}">
                <a16:creationId xmlns:a16="http://schemas.microsoft.com/office/drawing/2014/main" id="{5EB632C1-E3B6-46B8-AC2B-64135DEE26B2}"/>
              </a:ext>
            </a:extLst>
          </p:cNvPr>
          <p:cNvSpPr/>
          <p:nvPr/>
        </p:nvSpPr>
        <p:spPr>
          <a:xfrm>
            <a:off x="6045441" y="2389461"/>
            <a:ext cx="1414996" cy="714398"/>
          </a:xfrm>
          <a:prstGeom prst="roundRect">
            <a:avLst>
              <a:gd name="adj" fmla="val 4972"/>
            </a:avLst>
          </a:prstGeom>
          <a:noFill/>
          <a:ln w="12700">
            <a:solidFill>
              <a:schemeClr val="tx1"/>
            </a:solidFill>
            <a:prstDash val="dashDot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7" name="Rounded Rectangle 95">
            <a:extLst>
              <a:ext uri="{FF2B5EF4-FFF2-40B4-BE49-F238E27FC236}">
                <a16:creationId xmlns:a16="http://schemas.microsoft.com/office/drawing/2014/main" id="{3B0C6CCD-4503-46D4-865C-BCAB589EF0FA}"/>
              </a:ext>
            </a:extLst>
          </p:cNvPr>
          <p:cNvSpPr/>
          <p:nvPr/>
        </p:nvSpPr>
        <p:spPr>
          <a:xfrm>
            <a:off x="6079434" y="2798936"/>
            <a:ext cx="1348726" cy="266771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81503" tIns="40752" rIns="81503" bIns="40752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111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38" name="Rounded Rectangle 103">
            <a:extLst>
              <a:ext uri="{FF2B5EF4-FFF2-40B4-BE49-F238E27FC236}">
                <a16:creationId xmlns:a16="http://schemas.microsoft.com/office/drawing/2014/main" id="{4190ADF2-88DC-46E1-8783-2D3D4B3F6E88}"/>
              </a:ext>
            </a:extLst>
          </p:cNvPr>
          <p:cNvSpPr/>
          <p:nvPr/>
        </p:nvSpPr>
        <p:spPr>
          <a:xfrm flipH="1">
            <a:off x="6209806" y="2908279"/>
            <a:ext cx="550711" cy="13687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M3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283FCC7-4F77-41C7-B610-83DAC9395EE1}"/>
              </a:ext>
            </a:extLst>
          </p:cNvPr>
          <p:cNvSpPr/>
          <p:nvPr/>
        </p:nvSpPr>
        <p:spPr>
          <a:xfrm>
            <a:off x="6160526" y="2763570"/>
            <a:ext cx="1186542" cy="20005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marL="0" marR="0" lvl="0" indent="0" algn="ctr" defTabSz="6111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Hardware Security Module</a:t>
            </a:r>
            <a:endParaRPr kumimoji="0" lang="en-US" sz="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40" name="Rounded Rectangle 136">
            <a:extLst>
              <a:ext uri="{FF2B5EF4-FFF2-40B4-BE49-F238E27FC236}">
                <a16:creationId xmlns:a16="http://schemas.microsoft.com/office/drawing/2014/main" id="{A805EF5E-06F7-4C6F-947E-7083B27A4EE7}"/>
              </a:ext>
            </a:extLst>
          </p:cNvPr>
          <p:cNvSpPr/>
          <p:nvPr/>
        </p:nvSpPr>
        <p:spPr>
          <a:xfrm flipH="1">
            <a:off x="7550819" y="2545247"/>
            <a:ext cx="1298790" cy="9224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256KB RAM</a:t>
            </a:r>
          </a:p>
        </p:txBody>
      </p:sp>
      <p:sp>
        <p:nvSpPr>
          <p:cNvPr id="41" name="Rounded Rectangle 137">
            <a:extLst>
              <a:ext uri="{FF2B5EF4-FFF2-40B4-BE49-F238E27FC236}">
                <a16:creationId xmlns:a16="http://schemas.microsoft.com/office/drawing/2014/main" id="{962AA3E0-C99F-4316-9E18-5D766410C9F1}"/>
              </a:ext>
            </a:extLst>
          </p:cNvPr>
          <p:cNvSpPr/>
          <p:nvPr/>
        </p:nvSpPr>
        <p:spPr>
          <a:xfrm flipH="1">
            <a:off x="7552812" y="2672057"/>
            <a:ext cx="1294804" cy="113811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Diagnostic toolkit: ECC, ESM, BIST, DCC, CRC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76E952A-EDF8-430C-8F5E-6E762070AB2B}"/>
              </a:ext>
            </a:extLst>
          </p:cNvPr>
          <p:cNvGrpSpPr/>
          <p:nvPr/>
        </p:nvGrpSpPr>
        <p:grpSpPr>
          <a:xfrm>
            <a:off x="7552812" y="2844700"/>
            <a:ext cx="1294804" cy="92247"/>
            <a:chOff x="10070416" y="3774274"/>
            <a:chExt cx="1726405" cy="122996"/>
          </a:xfrm>
          <a:effectLst/>
        </p:grpSpPr>
        <p:sp>
          <p:nvSpPr>
            <p:cNvPr id="43" name="Rounded Rectangle 140">
              <a:extLst>
                <a:ext uri="{FF2B5EF4-FFF2-40B4-BE49-F238E27FC236}">
                  <a16:creationId xmlns:a16="http://schemas.microsoft.com/office/drawing/2014/main" id="{872D74D4-684D-41DF-BF30-7DDA3F355BFC}"/>
                </a:ext>
              </a:extLst>
            </p:cNvPr>
            <p:cNvSpPr/>
            <p:nvPr/>
          </p:nvSpPr>
          <p:spPr>
            <a:xfrm flipH="1">
              <a:off x="10070416" y="3774274"/>
              <a:ext cx="504203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31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Calibri" pitchFamily="34" charset="0"/>
                </a:rPr>
                <a:t>GPIO</a:t>
              </a:r>
            </a:p>
          </p:txBody>
        </p:sp>
        <p:sp>
          <p:nvSpPr>
            <p:cNvPr id="44" name="Rounded Rectangle 144">
              <a:extLst>
                <a:ext uri="{FF2B5EF4-FFF2-40B4-BE49-F238E27FC236}">
                  <a16:creationId xmlns:a16="http://schemas.microsoft.com/office/drawing/2014/main" id="{890CCE86-C9A7-464E-AA8F-A8EAFB220EBF}"/>
                </a:ext>
              </a:extLst>
            </p:cNvPr>
            <p:cNvSpPr/>
            <p:nvPr/>
          </p:nvSpPr>
          <p:spPr>
            <a:xfrm flipH="1">
              <a:off x="10681517" y="3774274"/>
              <a:ext cx="504203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31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Calibri" pitchFamily="34" charset="0"/>
                </a:rPr>
                <a:t>2x I2C</a:t>
              </a:r>
            </a:p>
          </p:txBody>
        </p:sp>
        <p:sp>
          <p:nvSpPr>
            <p:cNvPr id="45" name="Rounded Rectangle 146">
              <a:extLst>
                <a:ext uri="{FF2B5EF4-FFF2-40B4-BE49-F238E27FC236}">
                  <a16:creationId xmlns:a16="http://schemas.microsoft.com/office/drawing/2014/main" id="{F628A83C-9EF0-4D95-B439-972CCDB887EE}"/>
                </a:ext>
              </a:extLst>
            </p:cNvPr>
            <p:cNvSpPr/>
            <p:nvPr/>
          </p:nvSpPr>
          <p:spPr>
            <a:xfrm flipH="1">
              <a:off x="11292618" y="3774274"/>
              <a:ext cx="504203" cy="1229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380895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76179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14268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523573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1904467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285362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2666253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047146" algn="l" defTabSz="76179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8531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Calibri" pitchFamily="34" charset="0"/>
                </a:rPr>
                <a:t>2x SPI</a:t>
              </a:r>
            </a:p>
          </p:txBody>
        </p:sp>
      </p:grpSp>
      <p:sp>
        <p:nvSpPr>
          <p:cNvPr id="46" name="Rounded Rectangle 147">
            <a:extLst>
              <a:ext uri="{FF2B5EF4-FFF2-40B4-BE49-F238E27FC236}">
                <a16:creationId xmlns:a16="http://schemas.microsoft.com/office/drawing/2014/main" id="{7BE3CE15-541A-4C53-ADD6-8163398ADCFA}"/>
              </a:ext>
            </a:extLst>
          </p:cNvPr>
          <p:cNvSpPr/>
          <p:nvPr/>
        </p:nvSpPr>
        <p:spPr>
          <a:xfrm flipH="1">
            <a:off x="7974527" y="2979978"/>
            <a:ext cx="451373" cy="92247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2x UART</a:t>
            </a:r>
          </a:p>
        </p:txBody>
      </p:sp>
      <p:sp>
        <p:nvSpPr>
          <p:cNvPr id="47" name="Rounded Rectangle 114">
            <a:extLst>
              <a:ext uri="{FF2B5EF4-FFF2-40B4-BE49-F238E27FC236}">
                <a16:creationId xmlns:a16="http://schemas.microsoft.com/office/drawing/2014/main" id="{958666ED-8F1D-4B46-86D9-680DC66D6BEC}"/>
              </a:ext>
            </a:extLst>
          </p:cNvPr>
          <p:cNvSpPr/>
          <p:nvPr/>
        </p:nvSpPr>
        <p:spPr>
          <a:xfrm>
            <a:off x="6123638" y="900271"/>
            <a:ext cx="1336800" cy="621975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PRU-ICSS-Gb</a:t>
            </a:r>
          </a:p>
          <a:p>
            <a:pPr marL="0" marR="0" lvl="0" indent="0" algn="ctr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Industrial Ethernet </a:t>
            </a:r>
          </a:p>
          <a:p>
            <a:pPr marL="0" marR="0" lvl="0" indent="0" algn="ctr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Supported Protocols: </a:t>
            </a:r>
            <a:r>
              <a:rPr kumimoji="0" lang="en-US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TSN, </a:t>
            </a:r>
            <a:r>
              <a:rPr kumimoji="0" lang="en-US" sz="5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EtherCAT</a:t>
            </a:r>
            <a:r>
              <a:rPr kumimoji="0" lang="en-US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, PROFINET, </a:t>
            </a:r>
            <a:r>
              <a:rPr kumimoji="0" lang="en-US" sz="5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EtherNet</a:t>
            </a:r>
            <a:r>
              <a:rPr kumimoji="0" lang="en-US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/IP, PROFIBUS,  SERCOS 3 and more…</a:t>
            </a:r>
          </a:p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48" name="Rounded Rectangle 240">
            <a:extLst>
              <a:ext uri="{FF2B5EF4-FFF2-40B4-BE49-F238E27FC236}">
                <a16:creationId xmlns:a16="http://schemas.microsoft.com/office/drawing/2014/main" id="{C6CF47AE-FED0-40DA-8AC6-38DD0D8FB1D2}"/>
              </a:ext>
            </a:extLst>
          </p:cNvPr>
          <p:cNvSpPr/>
          <p:nvPr/>
        </p:nvSpPr>
        <p:spPr>
          <a:xfrm>
            <a:off x="3896278" y="3600423"/>
            <a:ext cx="1230722" cy="940684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8" tIns="45695" rIns="91388" bIns="45695" rtlCol="0" anchor="t"/>
          <a:lstStyle/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General Connectivity &amp; IO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9" name="Down Arrow 242">
            <a:extLst>
              <a:ext uri="{FF2B5EF4-FFF2-40B4-BE49-F238E27FC236}">
                <a16:creationId xmlns:a16="http://schemas.microsoft.com/office/drawing/2014/main" id="{1EEE2E99-C5A2-416F-AAC5-8F6E75232FC5}"/>
              </a:ext>
            </a:extLst>
          </p:cNvPr>
          <p:cNvSpPr/>
          <p:nvPr/>
        </p:nvSpPr>
        <p:spPr>
          <a:xfrm>
            <a:off x="4935160" y="4387380"/>
            <a:ext cx="74691" cy="95250"/>
          </a:xfrm>
          <a:prstGeom prst="downArrow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50" name="Down Arrow 243">
            <a:extLst>
              <a:ext uri="{FF2B5EF4-FFF2-40B4-BE49-F238E27FC236}">
                <a16:creationId xmlns:a16="http://schemas.microsoft.com/office/drawing/2014/main" id="{14509051-A636-4C4A-A55C-11DE888A8EFA}"/>
              </a:ext>
            </a:extLst>
          </p:cNvPr>
          <p:cNvSpPr/>
          <p:nvPr/>
        </p:nvSpPr>
        <p:spPr>
          <a:xfrm rot="10800000">
            <a:off x="5003343" y="4387380"/>
            <a:ext cx="74691" cy="95250"/>
          </a:xfrm>
          <a:prstGeom prst="downArrow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5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51" name="Rounded Rectangle 244">
            <a:extLst>
              <a:ext uri="{FF2B5EF4-FFF2-40B4-BE49-F238E27FC236}">
                <a16:creationId xmlns:a16="http://schemas.microsoft.com/office/drawing/2014/main" id="{B480DA20-905D-4088-9841-CB97A690560A}"/>
              </a:ext>
            </a:extLst>
          </p:cNvPr>
          <p:cNvSpPr/>
          <p:nvPr/>
        </p:nvSpPr>
        <p:spPr>
          <a:xfrm>
            <a:off x="7041535" y="3600423"/>
            <a:ext cx="730835" cy="940684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8" tIns="45695" rIns="91388" bIns="45695" rtlCol="0" anchor="t"/>
          <a:lstStyle/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Memory/Flash</a:t>
            </a:r>
          </a:p>
        </p:txBody>
      </p:sp>
      <p:sp>
        <p:nvSpPr>
          <p:cNvPr id="52" name="Rounded Rectangle 246">
            <a:extLst>
              <a:ext uri="{FF2B5EF4-FFF2-40B4-BE49-F238E27FC236}">
                <a16:creationId xmlns:a16="http://schemas.microsoft.com/office/drawing/2014/main" id="{639CAEE7-B033-496B-8E98-3BC31BA8792E}"/>
              </a:ext>
            </a:extLst>
          </p:cNvPr>
          <p:cNvSpPr/>
          <p:nvPr/>
        </p:nvSpPr>
        <p:spPr>
          <a:xfrm>
            <a:off x="7197833" y="3790950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GPMC</a:t>
            </a:r>
          </a:p>
        </p:txBody>
      </p:sp>
      <p:sp>
        <p:nvSpPr>
          <p:cNvPr id="53" name="Rounded Rectangle 247">
            <a:extLst>
              <a:ext uri="{FF2B5EF4-FFF2-40B4-BE49-F238E27FC236}">
                <a16:creationId xmlns:a16="http://schemas.microsoft.com/office/drawing/2014/main" id="{BD94F9DB-5708-4D64-B0EE-EC1B8E5D1D40}"/>
              </a:ext>
            </a:extLst>
          </p:cNvPr>
          <p:cNvSpPr/>
          <p:nvPr/>
        </p:nvSpPr>
        <p:spPr>
          <a:xfrm>
            <a:off x="7197833" y="4037752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OSPI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x1</a:t>
            </a:r>
          </a:p>
        </p:txBody>
      </p:sp>
      <p:sp>
        <p:nvSpPr>
          <p:cNvPr id="54" name="Rounded Rectangle 248">
            <a:extLst>
              <a:ext uri="{FF2B5EF4-FFF2-40B4-BE49-F238E27FC236}">
                <a16:creationId xmlns:a16="http://schemas.microsoft.com/office/drawing/2014/main" id="{4C6C0DF0-F08E-4630-B73C-ED8251300BA2}"/>
              </a:ext>
            </a:extLst>
          </p:cNvPr>
          <p:cNvSpPr/>
          <p:nvPr/>
        </p:nvSpPr>
        <p:spPr>
          <a:xfrm>
            <a:off x="7195782" y="4280000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MMC/SD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x2</a:t>
            </a:r>
          </a:p>
        </p:txBody>
      </p:sp>
      <p:sp>
        <p:nvSpPr>
          <p:cNvPr id="55" name="Rounded Rectangle 249">
            <a:extLst>
              <a:ext uri="{FF2B5EF4-FFF2-40B4-BE49-F238E27FC236}">
                <a16:creationId xmlns:a16="http://schemas.microsoft.com/office/drawing/2014/main" id="{CEAC7E84-064E-4AC5-8AA6-726169F143C2}"/>
              </a:ext>
            </a:extLst>
          </p:cNvPr>
          <p:cNvSpPr/>
          <p:nvPr/>
        </p:nvSpPr>
        <p:spPr>
          <a:xfrm>
            <a:off x="7865899" y="3600423"/>
            <a:ext cx="1041812" cy="940684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8" tIns="45695" rIns="91388" bIns="45695" rtlCol="0" anchor="t"/>
          <a:lstStyle/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High-speed interfaces</a:t>
            </a:r>
          </a:p>
        </p:txBody>
      </p:sp>
      <p:sp>
        <p:nvSpPr>
          <p:cNvPr id="56" name="Rounded Rectangle 251">
            <a:extLst>
              <a:ext uri="{FF2B5EF4-FFF2-40B4-BE49-F238E27FC236}">
                <a16:creationId xmlns:a16="http://schemas.microsoft.com/office/drawing/2014/main" id="{897F4855-19EF-485F-8E1E-4FD702414CD1}"/>
              </a:ext>
            </a:extLst>
          </p:cNvPr>
          <p:cNvSpPr/>
          <p:nvPr/>
        </p:nvSpPr>
        <p:spPr>
          <a:xfrm>
            <a:off x="7942099" y="3790950"/>
            <a:ext cx="890234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2-port Gb Ethernet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w/1588 &amp; TSN</a:t>
            </a:r>
          </a:p>
        </p:txBody>
      </p:sp>
      <p:sp>
        <p:nvSpPr>
          <p:cNvPr id="57" name="Rounded Rectangle 252">
            <a:extLst>
              <a:ext uri="{FF2B5EF4-FFF2-40B4-BE49-F238E27FC236}">
                <a16:creationId xmlns:a16="http://schemas.microsoft.com/office/drawing/2014/main" id="{F3BA2BC5-5D13-4753-84DD-5EFE1F74D389}"/>
              </a:ext>
            </a:extLst>
          </p:cNvPr>
          <p:cNvSpPr/>
          <p:nvPr/>
        </p:nvSpPr>
        <p:spPr>
          <a:xfrm>
            <a:off x="7941280" y="4280000"/>
            <a:ext cx="890234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1x USB 3.1/2.0*</a:t>
            </a:r>
            <a:endParaRPr kumimoji="0" lang="en-US" sz="600" b="1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58" name="Rounded Rectangle 254">
            <a:extLst>
              <a:ext uri="{FF2B5EF4-FFF2-40B4-BE49-F238E27FC236}">
                <a16:creationId xmlns:a16="http://schemas.microsoft.com/office/drawing/2014/main" id="{1B9A5391-D381-47DC-8DF1-E848FB38A7F5}"/>
              </a:ext>
            </a:extLst>
          </p:cNvPr>
          <p:cNvSpPr/>
          <p:nvPr/>
        </p:nvSpPr>
        <p:spPr>
          <a:xfrm>
            <a:off x="4461187" y="3790950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GPIO</a:t>
            </a:r>
          </a:p>
        </p:txBody>
      </p:sp>
      <p:sp>
        <p:nvSpPr>
          <p:cNvPr id="59" name="Rounded Rectangle 255">
            <a:extLst>
              <a:ext uri="{FF2B5EF4-FFF2-40B4-BE49-F238E27FC236}">
                <a16:creationId xmlns:a16="http://schemas.microsoft.com/office/drawing/2014/main" id="{B1D723B3-785F-4C39-A9D7-C55E12EF48C4}"/>
              </a:ext>
            </a:extLst>
          </p:cNvPr>
          <p:cNvSpPr/>
          <p:nvPr/>
        </p:nvSpPr>
        <p:spPr>
          <a:xfrm>
            <a:off x="3956533" y="3790950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SPI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x5</a:t>
            </a:r>
          </a:p>
        </p:txBody>
      </p:sp>
      <p:sp>
        <p:nvSpPr>
          <p:cNvPr id="60" name="Rounded Rectangle 256">
            <a:extLst>
              <a:ext uri="{FF2B5EF4-FFF2-40B4-BE49-F238E27FC236}">
                <a16:creationId xmlns:a16="http://schemas.microsoft.com/office/drawing/2014/main" id="{B71B95D0-0FCE-4756-A10A-B5A2D54FFA49}"/>
              </a:ext>
            </a:extLst>
          </p:cNvPr>
          <p:cNvSpPr/>
          <p:nvPr/>
        </p:nvSpPr>
        <p:spPr>
          <a:xfrm>
            <a:off x="3956533" y="4037752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UART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x7</a:t>
            </a:r>
          </a:p>
        </p:txBody>
      </p:sp>
      <p:sp>
        <p:nvSpPr>
          <p:cNvPr id="61" name="Rounded Rectangle 257">
            <a:extLst>
              <a:ext uri="{FF2B5EF4-FFF2-40B4-BE49-F238E27FC236}">
                <a16:creationId xmlns:a16="http://schemas.microsoft.com/office/drawing/2014/main" id="{F40C6A4E-6778-4E8E-BA03-5EC495497685}"/>
              </a:ext>
            </a:extLst>
          </p:cNvPr>
          <p:cNvSpPr/>
          <p:nvPr/>
        </p:nvSpPr>
        <p:spPr>
          <a:xfrm>
            <a:off x="4461187" y="4037752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I2C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x4</a:t>
            </a:r>
          </a:p>
        </p:txBody>
      </p:sp>
      <p:sp>
        <p:nvSpPr>
          <p:cNvPr id="62" name="Rounded Rectangle 258">
            <a:extLst>
              <a:ext uri="{FF2B5EF4-FFF2-40B4-BE49-F238E27FC236}">
                <a16:creationId xmlns:a16="http://schemas.microsoft.com/office/drawing/2014/main" id="{4AA5DEFD-CBB8-4D9B-B6D7-E7B6FC572B92}"/>
              </a:ext>
            </a:extLst>
          </p:cNvPr>
          <p:cNvSpPr/>
          <p:nvPr/>
        </p:nvSpPr>
        <p:spPr>
          <a:xfrm>
            <a:off x="3956533" y="4280000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CAN-FD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x2</a:t>
            </a:r>
          </a:p>
        </p:txBody>
      </p:sp>
      <p:sp>
        <p:nvSpPr>
          <p:cNvPr id="63" name="Rounded Rectangle 259">
            <a:extLst>
              <a:ext uri="{FF2B5EF4-FFF2-40B4-BE49-F238E27FC236}">
                <a16:creationId xmlns:a16="http://schemas.microsoft.com/office/drawing/2014/main" id="{338E9F43-05F0-49D2-BE1E-ACF833D8FC3C}"/>
              </a:ext>
            </a:extLst>
          </p:cNvPr>
          <p:cNvSpPr/>
          <p:nvPr/>
        </p:nvSpPr>
        <p:spPr>
          <a:xfrm>
            <a:off x="6217169" y="3600423"/>
            <a:ext cx="730835" cy="940684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88" tIns="45695" rIns="91388" bIns="45695" rtlCol="0" anchor="t"/>
          <a:lstStyle/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Analog</a:t>
            </a:r>
          </a:p>
        </p:txBody>
      </p:sp>
      <p:sp>
        <p:nvSpPr>
          <p:cNvPr id="64" name="Rounded Rectangle 261">
            <a:extLst>
              <a:ext uri="{FF2B5EF4-FFF2-40B4-BE49-F238E27FC236}">
                <a16:creationId xmlns:a16="http://schemas.microsoft.com/office/drawing/2014/main" id="{2CD7A56E-4AB2-4425-A625-FFA12C3FD8E6}"/>
              </a:ext>
            </a:extLst>
          </p:cNvPr>
          <p:cNvSpPr/>
          <p:nvPr/>
        </p:nvSpPr>
        <p:spPr>
          <a:xfrm>
            <a:off x="6329556" y="3790951"/>
            <a:ext cx="50855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ADC</a:t>
            </a:r>
          </a:p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x1</a:t>
            </a:r>
          </a:p>
        </p:txBody>
      </p:sp>
      <p:sp>
        <p:nvSpPr>
          <p:cNvPr id="65" name="Rounded Rectangle 264">
            <a:extLst>
              <a:ext uri="{FF2B5EF4-FFF2-40B4-BE49-F238E27FC236}">
                <a16:creationId xmlns:a16="http://schemas.microsoft.com/office/drawing/2014/main" id="{E6A91052-E58C-4E9F-BF7F-8EFF704B8A62}"/>
              </a:ext>
            </a:extLst>
          </p:cNvPr>
          <p:cNvSpPr/>
          <p:nvPr/>
        </p:nvSpPr>
        <p:spPr>
          <a:xfrm>
            <a:off x="5172076" y="3600423"/>
            <a:ext cx="988450" cy="940684"/>
          </a:xfrm>
          <a:prstGeom prst="roundRect">
            <a:avLst>
              <a:gd name="adj" fmla="val 3813"/>
            </a:avLst>
          </a:prstGeom>
          <a:solidFill>
            <a:schemeClr val="bg2"/>
          </a:solidFill>
          <a:ln w="190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51" tIns="60927" rIns="121851" bIns="60927" rtlCol="0" anchor="t"/>
          <a:lstStyle/>
          <a:p>
            <a:pPr marL="0" marR="0" lvl="0" indent="0" algn="ctr" defTabSz="6853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Control Peripherals</a:t>
            </a:r>
          </a:p>
        </p:txBody>
      </p:sp>
      <p:sp>
        <p:nvSpPr>
          <p:cNvPr id="66" name="Rounded Rectangle 266">
            <a:extLst>
              <a:ext uri="{FF2B5EF4-FFF2-40B4-BE49-F238E27FC236}">
                <a16:creationId xmlns:a16="http://schemas.microsoft.com/office/drawing/2014/main" id="{E284DADA-A61F-4B8D-B1F9-59CCC8D6E484}"/>
              </a:ext>
            </a:extLst>
          </p:cNvPr>
          <p:cNvSpPr/>
          <p:nvPr/>
        </p:nvSpPr>
        <p:spPr>
          <a:xfrm>
            <a:off x="5233008" y="3790951"/>
            <a:ext cx="460007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eQEP</a:t>
            </a:r>
            <a:endParaRPr kumimoji="0" 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x3</a:t>
            </a:r>
          </a:p>
        </p:txBody>
      </p:sp>
      <p:sp>
        <p:nvSpPr>
          <p:cNvPr id="67" name="Rounded Rectangle 267">
            <a:extLst>
              <a:ext uri="{FF2B5EF4-FFF2-40B4-BE49-F238E27FC236}">
                <a16:creationId xmlns:a16="http://schemas.microsoft.com/office/drawing/2014/main" id="{0D96ED97-C04A-4305-A1E3-3E9542B12167}"/>
              </a:ext>
            </a:extLst>
          </p:cNvPr>
          <p:cNvSpPr/>
          <p:nvPr/>
        </p:nvSpPr>
        <p:spPr>
          <a:xfrm>
            <a:off x="5233007" y="4037751"/>
            <a:ext cx="460008" cy="215345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eCAP</a:t>
            </a:r>
            <a:endParaRPr kumimoji="0" lang="en-US" sz="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x3</a:t>
            </a:r>
          </a:p>
        </p:txBody>
      </p:sp>
      <p:sp>
        <p:nvSpPr>
          <p:cNvPr id="68" name="Rounded Rectangle 268">
            <a:extLst>
              <a:ext uri="{FF2B5EF4-FFF2-40B4-BE49-F238E27FC236}">
                <a16:creationId xmlns:a16="http://schemas.microsoft.com/office/drawing/2014/main" id="{BAB4205D-4EBE-45DA-800A-C893D9DFAE56}"/>
              </a:ext>
            </a:extLst>
          </p:cNvPr>
          <p:cNvSpPr/>
          <p:nvPr/>
        </p:nvSpPr>
        <p:spPr>
          <a:xfrm>
            <a:off x="5233007" y="4280001"/>
            <a:ext cx="460008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ePWM</a:t>
            </a:r>
            <a:endParaRPr kumimoji="0" lang="en-US" sz="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x9</a:t>
            </a:r>
          </a:p>
        </p:txBody>
      </p:sp>
      <p:sp>
        <p:nvSpPr>
          <p:cNvPr id="69" name="Rounded Rectangle 112">
            <a:extLst>
              <a:ext uri="{FF2B5EF4-FFF2-40B4-BE49-F238E27FC236}">
                <a16:creationId xmlns:a16="http://schemas.microsoft.com/office/drawing/2014/main" id="{C3BCF5F6-0A2E-4141-A405-1C0C66F97CFC}"/>
              </a:ext>
            </a:extLst>
          </p:cNvPr>
          <p:cNvSpPr/>
          <p:nvPr/>
        </p:nvSpPr>
        <p:spPr>
          <a:xfrm>
            <a:off x="7545682" y="887749"/>
            <a:ext cx="1362032" cy="634498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PRU-ICSS-Gb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0" marR="0" lvl="0" indent="0" algn="ctr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Motor control / </a:t>
            </a: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Industrial Ethernet</a:t>
            </a:r>
          </a:p>
          <a:p>
            <a:pPr marL="171450" marR="0" lvl="0" indent="-171450" algn="l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9x SigmaDelta decimation filters</a:t>
            </a:r>
          </a:p>
          <a:p>
            <a:pPr marL="171450" marR="0" lvl="0" indent="-171450" algn="l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3x abolute encoder interfaces</a:t>
            </a:r>
          </a:p>
          <a:p>
            <a:pPr marL="171450" marR="0" lvl="0" indent="-171450" algn="l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Supported encoders: </a:t>
            </a:r>
          </a:p>
          <a:p>
            <a:pPr marL="171450" marR="0" lvl="0" indent="-171450" algn="l" defTabSz="685361" rtl="0" eaLnBrk="1" fontAlgn="base" latinLnBrk="0" hangingPunct="1">
              <a:lnSpc>
                <a:spcPts val="625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Hiperface DSL, EnDat 2.2, Tamagawa, BiSS C etc</a:t>
            </a:r>
            <a:endParaRPr kumimoji="0" lang="en-US" sz="4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0" name="Rounded Rectangle 113">
            <a:extLst>
              <a:ext uri="{FF2B5EF4-FFF2-40B4-BE49-F238E27FC236}">
                <a16:creationId xmlns:a16="http://schemas.microsoft.com/office/drawing/2014/main" id="{E29007F9-38E2-4A4C-9742-350E196553CC}"/>
              </a:ext>
            </a:extLst>
          </p:cNvPr>
          <p:cNvSpPr/>
          <p:nvPr/>
        </p:nvSpPr>
        <p:spPr>
          <a:xfrm>
            <a:off x="3896276" y="1719322"/>
            <a:ext cx="1585173" cy="461904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Real-time Core</a:t>
            </a:r>
            <a:endParaRPr kumimoji="0" lang="en-US" sz="5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1" name="Rounded Rectangle 121">
            <a:extLst>
              <a:ext uri="{FF2B5EF4-FFF2-40B4-BE49-F238E27FC236}">
                <a16:creationId xmlns:a16="http://schemas.microsoft.com/office/drawing/2014/main" id="{768B069B-6A79-40EE-A375-810906D262C1}"/>
              </a:ext>
            </a:extLst>
          </p:cNvPr>
          <p:cNvSpPr/>
          <p:nvPr/>
        </p:nvSpPr>
        <p:spPr>
          <a:xfrm flipH="1">
            <a:off x="3956530" y="1863216"/>
            <a:ext cx="677312" cy="175133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Arm®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R5F</a:t>
            </a:r>
          </a:p>
        </p:txBody>
      </p:sp>
      <p:sp>
        <p:nvSpPr>
          <p:cNvPr id="72" name="Rounded Rectangle 123">
            <a:extLst>
              <a:ext uri="{FF2B5EF4-FFF2-40B4-BE49-F238E27FC236}">
                <a16:creationId xmlns:a16="http://schemas.microsoft.com/office/drawing/2014/main" id="{1FCAD491-7027-4B69-B681-2E51D5054A94}"/>
              </a:ext>
            </a:extLst>
          </p:cNvPr>
          <p:cNvSpPr/>
          <p:nvPr/>
        </p:nvSpPr>
        <p:spPr>
          <a:xfrm flipH="1">
            <a:off x="3956531" y="2052370"/>
            <a:ext cx="1477461" cy="10980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128KB TCM</a:t>
            </a:r>
          </a:p>
        </p:txBody>
      </p:sp>
      <p:sp>
        <p:nvSpPr>
          <p:cNvPr id="73" name="Rounded Rectangle 129">
            <a:extLst>
              <a:ext uri="{FF2B5EF4-FFF2-40B4-BE49-F238E27FC236}">
                <a16:creationId xmlns:a16="http://schemas.microsoft.com/office/drawing/2014/main" id="{8215C73A-251B-490A-83D2-6A370DAA8D15}"/>
              </a:ext>
            </a:extLst>
          </p:cNvPr>
          <p:cNvSpPr/>
          <p:nvPr/>
        </p:nvSpPr>
        <p:spPr>
          <a:xfrm flipH="1">
            <a:off x="4756698" y="1858437"/>
            <a:ext cx="677312" cy="175133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Arm®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R5F</a:t>
            </a:r>
          </a:p>
        </p:txBody>
      </p:sp>
      <p:sp>
        <p:nvSpPr>
          <p:cNvPr id="74" name="Rounded Rectangle 133">
            <a:extLst>
              <a:ext uri="{FF2B5EF4-FFF2-40B4-BE49-F238E27FC236}">
                <a16:creationId xmlns:a16="http://schemas.microsoft.com/office/drawing/2014/main" id="{224688FC-603A-408A-8AED-C879FFDFD9B7}"/>
              </a:ext>
            </a:extLst>
          </p:cNvPr>
          <p:cNvSpPr/>
          <p:nvPr/>
        </p:nvSpPr>
        <p:spPr>
          <a:xfrm>
            <a:off x="3891497" y="2228947"/>
            <a:ext cx="1585173" cy="461904"/>
          </a:xfrm>
          <a:prstGeom prst="roundRect">
            <a:avLst>
              <a:gd name="adj" fmla="val 4483"/>
            </a:avLst>
          </a:prstGeom>
          <a:ln w="25400"/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61127" tIns="30564" rIns="61127" bIns="30564" rtlCol="0" anchor="t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14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Real-time Core</a:t>
            </a:r>
            <a:endParaRPr kumimoji="0" lang="en-US" sz="5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75" name="Rounded Rectangle 134">
            <a:extLst>
              <a:ext uri="{FF2B5EF4-FFF2-40B4-BE49-F238E27FC236}">
                <a16:creationId xmlns:a16="http://schemas.microsoft.com/office/drawing/2014/main" id="{0321B376-CFDA-410B-9B17-EB40D501249E}"/>
              </a:ext>
            </a:extLst>
          </p:cNvPr>
          <p:cNvSpPr/>
          <p:nvPr/>
        </p:nvSpPr>
        <p:spPr>
          <a:xfrm flipH="1">
            <a:off x="3951751" y="2372841"/>
            <a:ext cx="677312" cy="175133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Arm®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R5F</a:t>
            </a:r>
          </a:p>
        </p:txBody>
      </p:sp>
      <p:sp>
        <p:nvSpPr>
          <p:cNvPr id="76" name="Rounded Rectangle 135">
            <a:extLst>
              <a:ext uri="{FF2B5EF4-FFF2-40B4-BE49-F238E27FC236}">
                <a16:creationId xmlns:a16="http://schemas.microsoft.com/office/drawing/2014/main" id="{9FC71539-2CA9-4258-8BD2-B80FB05B4499}"/>
              </a:ext>
            </a:extLst>
          </p:cNvPr>
          <p:cNvSpPr/>
          <p:nvPr/>
        </p:nvSpPr>
        <p:spPr>
          <a:xfrm flipH="1">
            <a:off x="3951754" y="2576284"/>
            <a:ext cx="1482240" cy="91010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128KB TCM</a:t>
            </a:r>
          </a:p>
        </p:txBody>
      </p:sp>
      <p:sp>
        <p:nvSpPr>
          <p:cNvPr id="77" name="Rounded Rectangle 139">
            <a:extLst>
              <a:ext uri="{FF2B5EF4-FFF2-40B4-BE49-F238E27FC236}">
                <a16:creationId xmlns:a16="http://schemas.microsoft.com/office/drawing/2014/main" id="{39EA4928-C402-4F84-AA25-8AF8B70CD6E4}"/>
              </a:ext>
            </a:extLst>
          </p:cNvPr>
          <p:cNvSpPr/>
          <p:nvPr/>
        </p:nvSpPr>
        <p:spPr>
          <a:xfrm flipH="1">
            <a:off x="4751919" y="2368062"/>
            <a:ext cx="677312" cy="175133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Arm®</a:t>
            </a:r>
          </a:p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Cortex R5F</a:t>
            </a:r>
          </a:p>
        </p:txBody>
      </p:sp>
      <p:sp>
        <p:nvSpPr>
          <p:cNvPr id="78" name="Rounded Rectangle 149">
            <a:extLst>
              <a:ext uri="{FF2B5EF4-FFF2-40B4-BE49-F238E27FC236}">
                <a16:creationId xmlns:a16="http://schemas.microsoft.com/office/drawing/2014/main" id="{7726E537-F9D7-4967-AC07-8AC75EC83F15}"/>
              </a:ext>
            </a:extLst>
          </p:cNvPr>
          <p:cNvSpPr/>
          <p:nvPr/>
        </p:nvSpPr>
        <p:spPr>
          <a:xfrm>
            <a:off x="5714381" y="3795698"/>
            <a:ext cx="420290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FSI</a:t>
            </a:r>
          </a:p>
          <a:p>
            <a:pPr marL="0" marR="0" lvl="0" indent="0" algn="ctr" defTabSz="68531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x8</a:t>
            </a:r>
          </a:p>
        </p:txBody>
      </p:sp>
      <p:sp>
        <p:nvSpPr>
          <p:cNvPr id="79" name="Rounded Rectangle 151">
            <a:extLst>
              <a:ext uri="{FF2B5EF4-FFF2-40B4-BE49-F238E27FC236}">
                <a16:creationId xmlns:a16="http://schemas.microsoft.com/office/drawing/2014/main" id="{99355F2F-1AF7-4DFC-ACDD-514439F8E27C}"/>
              </a:ext>
            </a:extLst>
          </p:cNvPr>
          <p:cNvSpPr/>
          <p:nvPr/>
        </p:nvSpPr>
        <p:spPr>
          <a:xfrm>
            <a:off x="7950790" y="4032308"/>
            <a:ext cx="890234" cy="215344"/>
          </a:xfrm>
          <a:prstGeom prst="roundRect">
            <a:avLst>
              <a:gd name="adj" fmla="val 1375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995" tIns="60927" rIns="29995" bIns="60927" rtlCol="0" anchor="ctr"/>
          <a:lstStyle/>
          <a:p>
            <a:pPr marL="0" marR="0" lvl="0" indent="0" algn="ctr" defTabSz="68531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1x PCIe (1L) Gen2*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2B57436-EB01-494C-8019-3A9318E60B90}"/>
              </a:ext>
            </a:extLst>
          </p:cNvPr>
          <p:cNvSpPr txBox="1"/>
          <p:nvPr/>
        </p:nvSpPr>
        <p:spPr>
          <a:xfrm>
            <a:off x="7303500" y="4643439"/>
            <a:ext cx="1740635" cy="184666"/>
          </a:xfrm>
          <a:prstGeom prst="rect">
            <a:avLst/>
          </a:prstGeom>
          <a:solidFill>
            <a:schemeClr val="bg1"/>
          </a:solidFill>
          <a:effectLst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* PCIe and USB 3.0 share the same SERDES</a:t>
            </a:r>
          </a:p>
        </p:txBody>
      </p:sp>
      <p:sp>
        <p:nvSpPr>
          <p:cNvPr id="82" name="Rounded Rectangle 92">
            <a:extLst>
              <a:ext uri="{FF2B5EF4-FFF2-40B4-BE49-F238E27FC236}">
                <a16:creationId xmlns:a16="http://schemas.microsoft.com/office/drawing/2014/main" id="{4040F09A-9216-4638-980E-5FDE63ACD810}"/>
              </a:ext>
            </a:extLst>
          </p:cNvPr>
          <p:cNvSpPr/>
          <p:nvPr/>
        </p:nvSpPr>
        <p:spPr>
          <a:xfrm flipH="1">
            <a:off x="6781350" y="2903500"/>
            <a:ext cx="550711" cy="136874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380895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76179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14268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52357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904467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285362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666253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047146" algn="l" defTabSz="76179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3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128KB SRAM</a:t>
            </a:r>
          </a:p>
        </p:txBody>
      </p:sp>
      <p:sp>
        <p:nvSpPr>
          <p:cNvPr id="83" name="Rounded Rectangle 126">
            <a:extLst>
              <a:ext uri="{FF2B5EF4-FFF2-40B4-BE49-F238E27FC236}">
                <a16:creationId xmlns:a16="http://schemas.microsoft.com/office/drawing/2014/main" id="{A3A50C09-F3CF-4581-9FBC-3B7BAB687E48}"/>
              </a:ext>
            </a:extLst>
          </p:cNvPr>
          <p:cNvSpPr/>
          <p:nvPr/>
        </p:nvSpPr>
        <p:spPr>
          <a:xfrm>
            <a:off x="6077402" y="837991"/>
            <a:ext cx="2839208" cy="781644"/>
          </a:xfrm>
          <a:prstGeom prst="roundRect">
            <a:avLst>
              <a:gd name="adj" fmla="val 2700"/>
            </a:avLst>
          </a:prstGeom>
          <a:solidFill>
            <a:schemeClr val="bg1">
              <a:lumMod val="95000"/>
              <a:alpha val="85000"/>
            </a:schemeClr>
          </a:solidFill>
          <a:ln>
            <a:solidFill>
              <a:schemeClr val="bg1"/>
            </a:solidFill>
          </a:ln>
          <a:effectLst>
            <a:outerShdw blurRad="88900" dist="63500" dir="66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667" tIns="54335" rIns="108667" bIns="54335" rtlCol="0" anchor="ctr"/>
          <a:lstStyle/>
          <a:p>
            <a:pPr algn="ctr" defTabSz="1086513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800" b="1" kern="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Rounded Rectangle 126">
            <a:extLst>
              <a:ext uri="{FF2B5EF4-FFF2-40B4-BE49-F238E27FC236}">
                <a16:creationId xmlns:a16="http://schemas.microsoft.com/office/drawing/2014/main" id="{F283D64A-62B5-4706-B0C0-E2E23D081588}"/>
              </a:ext>
            </a:extLst>
          </p:cNvPr>
          <p:cNvSpPr/>
          <p:nvPr/>
        </p:nvSpPr>
        <p:spPr>
          <a:xfrm>
            <a:off x="6040543" y="2347761"/>
            <a:ext cx="1430102" cy="781644"/>
          </a:xfrm>
          <a:prstGeom prst="roundRect">
            <a:avLst>
              <a:gd name="adj" fmla="val 2700"/>
            </a:avLst>
          </a:prstGeom>
          <a:solidFill>
            <a:schemeClr val="bg1">
              <a:lumMod val="95000"/>
              <a:alpha val="85000"/>
            </a:schemeClr>
          </a:solidFill>
          <a:ln>
            <a:solidFill>
              <a:schemeClr val="bg1"/>
            </a:solidFill>
          </a:ln>
          <a:effectLst>
            <a:outerShdw blurRad="88900" dist="63500" dir="66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667" tIns="54335" rIns="108667" bIns="54335" rtlCol="0" anchor="ctr"/>
          <a:lstStyle/>
          <a:p>
            <a:pPr algn="ctr" defTabSz="1086513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800" b="1" kern="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5" name="Rounded Rectangle 126">
            <a:extLst>
              <a:ext uri="{FF2B5EF4-FFF2-40B4-BE49-F238E27FC236}">
                <a16:creationId xmlns:a16="http://schemas.microsoft.com/office/drawing/2014/main" id="{06799A19-1DCE-41C3-A10A-44788F4363A6}"/>
              </a:ext>
            </a:extLst>
          </p:cNvPr>
          <p:cNvSpPr/>
          <p:nvPr/>
        </p:nvSpPr>
        <p:spPr>
          <a:xfrm>
            <a:off x="3879714" y="3178685"/>
            <a:ext cx="5056325" cy="1350950"/>
          </a:xfrm>
          <a:prstGeom prst="roundRect">
            <a:avLst>
              <a:gd name="adj" fmla="val 2700"/>
            </a:avLst>
          </a:prstGeom>
          <a:solidFill>
            <a:schemeClr val="bg1">
              <a:lumMod val="95000"/>
              <a:alpha val="85000"/>
            </a:schemeClr>
          </a:solidFill>
          <a:ln>
            <a:solidFill>
              <a:schemeClr val="bg1"/>
            </a:solidFill>
          </a:ln>
          <a:effectLst>
            <a:outerShdw blurRad="88900" dist="63500" dir="66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667" tIns="54335" rIns="108667" bIns="54335" rtlCol="0" anchor="ctr"/>
          <a:lstStyle/>
          <a:p>
            <a:pPr algn="ctr" defTabSz="1086513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sz="800" b="1" kern="0" dirty="0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6" name="Down Arrow 242">
            <a:extLst>
              <a:ext uri="{FF2B5EF4-FFF2-40B4-BE49-F238E27FC236}">
                <a16:creationId xmlns:a16="http://schemas.microsoft.com/office/drawing/2014/main" id="{12ABB51E-547F-4178-B9B3-34B73EA71F52}"/>
              </a:ext>
            </a:extLst>
          </p:cNvPr>
          <p:cNvSpPr/>
          <p:nvPr/>
        </p:nvSpPr>
        <p:spPr>
          <a:xfrm rot="17980773">
            <a:off x="6374752" y="938204"/>
            <a:ext cx="251412" cy="2291657"/>
          </a:xfrm>
          <a:prstGeom prst="downArrow">
            <a:avLst/>
          </a:prstGeom>
          <a:solidFill>
            <a:schemeClr val="tx1">
              <a:lumMod val="85000"/>
              <a:lumOff val="15000"/>
            </a:schemeClr>
          </a:solidFill>
          <a:ln w="127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24">
              <a:defRPr/>
            </a:pPr>
            <a:endParaRPr lang="en-US" sz="667" b="1">
              <a:solidFill>
                <a:prstClr val="white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7" name="Picture 86">
            <a:extLst>
              <a:ext uri="{FF2B5EF4-FFF2-40B4-BE49-F238E27FC236}">
                <a16:creationId xmlns:a16="http://schemas.microsoft.com/office/drawing/2014/main" id="{7F527C65-CBB3-401D-B2A3-218B34F5D4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994" y="2015517"/>
            <a:ext cx="152400" cy="15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331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267128"/>
            <a:ext cx="8458200" cy="4181089"/>
          </a:xfrm>
        </p:spPr>
        <p:txBody>
          <a:bodyPr/>
          <a:lstStyle/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What is Reset?</a:t>
            </a:r>
          </a:p>
          <a:p>
            <a:r>
              <a:rPr lang="en-US" sz="1600" b="0" dirty="0"/>
              <a:t>A Reset refers to a mechanism or signal that allows the entire system or specific components within the SOC to be reset to a known initial state. </a:t>
            </a:r>
          </a:p>
          <a:p>
            <a:endParaRPr lang="en-US" sz="1600" b="0" dirty="0"/>
          </a:p>
          <a:p>
            <a:r>
              <a:rPr lang="en-US">
                <a:solidFill>
                  <a:srgbClr val="FF0000"/>
                </a:solidFill>
              </a:rPr>
              <a:t>Why do we </a:t>
            </a:r>
            <a:r>
              <a:rPr lang="en-US" dirty="0">
                <a:solidFill>
                  <a:srgbClr val="FF0000"/>
                </a:solidFill>
              </a:rPr>
              <a:t>need to use Reset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Resetting an SOC ensures that all its components start in a known state.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If an SOC or any of its components encounter an error or malfunction, a reset can be initiated to bring the system back to a stable and known state. This can help resolve issues caused by software bugs, hardware faults, or other unexpected conditions.</a:t>
            </a:r>
          </a:p>
          <a:p>
            <a:r>
              <a:rPr lang="en-US" sz="1400" dirty="0">
                <a:ea typeface="Verdana" pitchFamily="34" charset="0"/>
                <a:cs typeface="Verdana" pitchFamily="34" charset="0"/>
              </a:rPr>
              <a:t> 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267129"/>
            <a:ext cx="8458200" cy="368892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Types of  Resets are available on AM64X ?</a:t>
            </a:r>
          </a:p>
          <a:p>
            <a:endParaRPr lang="en-US" dirty="0"/>
          </a:p>
          <a:p>
            <a:r>
              <a:rPr lang="en-US" b="0" dirty="0"/>
              <a:t>There are two types of Resets: </a:t>
            </a:r>
          </a:p>
          <a:p>
            <a:pPr marL="342900" indent="-342900">
              <a:buAutoNum type="arabicPeriod"/>
            </a:pPr>
            <a:r>
              <a:rPr lang="en-US" b="0" dirty="0"/>
              <a:t>Warm reset </a:t>
            </a:r>
          </a:p>
          <a:p>
            <a:pPr marL="342900" indent="-342900">
              <a:buAutoNum type="arabicPeriod"/>
            </a:pPr>
            <a:r>
              <a:rPr lang="en-US" b="0" dirty="0"/>
              <a:t>Power-on reset (POR). </a:t>
            </a:r>
            <a:endParaRPr lang="en-US" sz="14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70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" y="267128"/>
            <a:ext cx="8928100" cy="4335871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Reset Types and Their impact on boot sequences and memories</a:t>
            </a:r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E8FA3E-4392-4AA7-A671-4EA8F6248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00" y="907473"/>
            <a:ext cx="8515350" cy="305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689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50" y="54445"/>
            <a:ext cx="8864600" cy="4548554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How different resets act in Isolation Vs Generic Mode?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7A83B2-2094-41C2-8A86-F7DF5D25E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438150"/>
            <a:ext cx="8648700" cy="40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8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267129"/>
            <a:ext cx="8458200" cy="433587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How to debug when the SOC continuously Resets ?</a:t>
            </a:r>
            <a:endParaRPr lang="en-US" sz="1200" dirty="0">
              <a:solidFill>
                <a:srgbClr val="FF0000"/>
              </a:solidFill>
              <a:ea typeface="Verdana" pitchFamily="34" charset="0"/>
              <a:cs typeface="Verdan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If the SOC undergoes any reset , whether through software, hardware, the ESM, or the TIFS/DM core, then  each reset status should be reflected in the RST status register. Therefore, we should first monitor the following register.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If this register shows zero and the </a:t>
            </a:r>
            <a:r>
              <a:rPr lang="en-US" b="0" dirty="0" err="1"/>
              <a:t>MCU_PORz</a:t>
            </a:r>
            <a:r>
              <a:rPr lang="en-US" b="0" dirty="0"/>
              <a:t> hardware output pin transitions from high to low, it indicates that the SOC has gone through a Power-On Reset (POR). For all other reset reasons, reason will be captured in the RST SRC register. Based on the reset reason, we need to investigate the source of the reset.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For example, if the device is continuously experiencing a Reset and the RST SRC register indicates that the device is going through a </a:t>
            </a:r>
            <a:r>
              <a:rPr lang="en-US" b="0" dirty="0" err="1"/>
              <a:t>WarmReset</a:t>
            </a:r>
            <a:r>
              <a:rPr lang="en-US" b="0" dirty="0"/>
              <a:t> due to the MAIN_WARMRESET pin. So, we should then monitor the status of the MAIN_WARMRESET pin. If this pin changes from high to low, it confirms that the SOC is resetting due to the MAIN_WARMRESET pin.</a:t>
            </a: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0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7E82DED-767D-4547-AF13-5AC0A5F27D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267129"/>
            <a:ext cx="8458200" cy="3688922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RST SRC Register details </a:t>
            </a:r>
          </a:p>
          <a:p>
            <a:endParaRPr lang="en-US" dirty="0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BF4BDD6C-DF5D-6045-B8B0-A93D8BE4129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67500" y="4448217"/>
            <a:ext cx="2133600" cy="154782"/>
          </a:xfrm>
        </p:spPr>
        <p:txBody>
          <a:bodyPr/>
          <a:lstStyle/>
          <a:p>
            <a:fld id="{07B5736C-021E-4EDA-A2F9-FF199D20DBAA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4F3559-9424-4889-9329-04E11D67FA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921" y="721047"/>
            <a:ext cx="8044157" cy="278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002816"/>
      </p:ext>
    </p:extLst>
  </p:cSld>
  <p:clrMapOvr>
    <a:masterClrMapping/>
  </p:clrMapOvr>
</p:sld>
</file>

<file path=ppt/theme/theme1.xml><?xml version="1.0" encoding="utf-8"?>
<a:theme xmlns:a="http://schemas.openxmlformats.org/drawingml/2006/main" name="2_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0450184F-FECE-4F4E-9465-90FF95DEA0E4}" vid="{4EBE6972-D454-4FA8-9A2F-9FAFE2BB323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PDMA</Template>
  <TotalTime>12306</TotalTime>
  <Words>757</Words>
  <Application>Microsoft Office PowerPoint</Application>
  <PresentationFormat>On-screen Show (16:9)</PresentationFormat>
  <Paragraphs>154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Verdana</vt:lpstr>
      <vt:lpstr>2_FinalPowerpoint</vt:lpstr>
      <vt:lpstr> AM64X : Reset Architecture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Peripheral DMA Controller (PDMA) Overview</dc:title>
  <dc:creator>Anil, Swargam</dc:creator>
  <cp:lastModifiedBy>Anil, Swargam</cp:lastModifiedBy>
  <cp:revision>75</cp:revision>
  <dcterms:created xsi:type="dcterms:W3CDTF">2024-07-24T05:13:30Z</dcterms:created>
  <dcterms:modified xsi:type="dcterms:W3CDTF">2024-10-03T06:13:36Z</dcterms:modified>
</cp:coreProperties>
</file>