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-13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6AFF7C-CA2F-488B-9062-D908E5E6D6E8}" type="datetimeFigureOut">
              <a:rPr lang="en-US" smtClean="0"/>
              <a:t>7/6/2016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4CA30-3233-40F1-9FC0-3CB5E0569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4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9C01F-276E-44BC-A256-D85730E8FD41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9C01F-276E-44BC-A256-D85730E8FD41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selected_powerpoint_bg_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 algn="l">
              <a:defRPr sz="4000">
                <a:solidFill>
                  <a:srgbClr val="DE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sz="2000" b="1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61477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003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 algn="l">
              <a:defRPr sz="4000">
                <a:solidFill>
                  <a:srgbClr val="DE0000"/>
                </a:solidFill>
              </a:defRPr>
            </a:lvl1pPr>
          </a:lstStyle>
          <a:p>
            <a:r>
              <a:rPr lang="en-US" dirty="0"/>
              <a:t>Click to edit Master </a:t>
            </a:r>
            <a:r>
              <a:rPr lang="en-US" dirty="0" smtClean="0"/>
              <a:t>section </a:t>
            </a:r>
            <a:r>
              <a:rPr lang="en-US" dirty="0"/>
              <a:t>style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sz="2000" b="1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30402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 Organizer Between 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2394529-A9B3-4A54-83EC-E61379E8334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07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942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0386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373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0362"/>
            <a:ext cx="4040188" cy="46942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906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0362"/>
            <a:ext cx="4041775" cy="46942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473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Large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801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o Title Large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311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Left Corner Title w/ text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885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990600"/>
            <a:ext cx="8229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Picture 27" descr="ti_logo_powerpoint_1_line.png"/>
          <p:cNvPicPr>
            <a:picLocks noChangeAspect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2394529-A9B3-4A54-83EC-E61379E8334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629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DE0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7.e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Direct Cache Structure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066800" y="914400"/>
          <a:ext cx="6751638" cy="3445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Visio" r:id="rId4" imgW="8168640" imgH="4168110" progId="Visio.Drawing.11">
                  <p:embed/>
                </p:oleObj>
              </mc:Choice>
              <mc:Fallback>
                <p:oleObj name="Visio" r:id="rId4" imgW="8168640" imgH="416811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914400"/>
                        <a:ext cx="6751638" cy="34453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972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Direct Cache Structure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447800" y="2971800"/>
          <a:ext cx="6005017" cy="3064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Visio" r:id="rId4" imgW="8168640" imgH="4168110" progId="Visio.Drawing.11">
                  <p:embed/>
                </p:oleObj>
              </mc:Choice>
              <mc:Fallback>
                <p:oleObj name="Visio" r:id="rId4" imgW="8168640" imgH="416811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71800"/>
                        <a:ext cx="6005017" cy="30643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5800" y="1066800"/>
            <a:ext cx="789190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charset="0"/>
                <a:cs typeface="Arial" charset="0"/>
              </a:rPr>
              <a:t>Assume cache line 256 bytes (8 bits), block size 256 (8 bits) and tag 16 bits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charset="0"/>
                <a:cs typeface="Arial" charset="0"/>
              </a:rPr>
              <a:t>Address 81230000 index 0, tag 8123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charset="0"/>
                <a:cs typeface="Arial" charset="0"/>
              </a:rPr>
              <a:t>Address 87650100 Index 1 tag 8765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charset="0"/>
                <a:cs typeface="Arial" charset="0"/>
              </a:rPr>
              <a:t>Address 891a00bc Index 0 tag 891a – Overwrite (trash) the first value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charset="0"/>
                <a:cs typeface="Arial" charset="0"/>
              </a:rPr>
              <a:t>(even though the cache is almost empty)</a:t>
            </a:r>
          </a:p>
        </p:txBody>
      </p:sp>
    </p:spTree>
    <p:extLst>
      <p:ext uri="{BB962C8B-B14F-4D97-AF65-F5344CB8AC3E}">
        <p14:creationId xmlns:p14="http://schemas.microsoft.com/office/powerpoint/2010/main" val="103329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Two Ways Association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752600" y="2209800"/>
          <a:ext cx="3892948" cy="1986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Visio" r:id="rId4" imgW="8168640" imgH="4168110" progId="Visio.Drawing.11">
                  <p:embed/>
                </p:oleObj>
              </mc:Choice>
              <mc:Fallback>
                <p:oleObj name="Visio" r:id="rId4" imgW="8168640" imgH="416811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09800"/>
                        <a:ext cx="3892948" cy="19865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9600" y="762000"/>
            <a:ext cx="78919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charset="0"/>
                <a:cs typeface="Arial" charset="0"/>
              </a:rPr>
              <a:t>Assume cache line 256 bytes (8 bits), block size 256 (8 bits) and tag 16 bits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charset="0"/>
                <a:cs typeface="Arial" charset="0"/>
              </a:rPr>
              <a:t>Address 81230000 index 0, tag 8123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charset="0"/>
                <a:cs typeface="Arial" charset="0"/>
              </a:rPr>
              <a:t>Address 87650100 Index 1 tag 8765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Arial" charset="0"/>
                <a:cs typeface="Arial" charset="0"/>
              </a:rPr>
              <a:t>Address 891a00bc Index 0 tag 891a – second block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752600" y="4191000"/>
          <a:ext cx="3892948" cy="1986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Visio" r:id="rId6" imgW="8168640" imgH="4168110" progId="Visio.Drawing.11">
                  <p:embed/>
                </p:oleObj>
              </mc:Choice>
              <mc:Fallback>
                <p:oleObj name="Visio" r:id="rId6" imgW="8168640" imgH="416811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91000"/>
                        <a:ext cx="3892948" cy="19865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967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>
          <a:xfrm>
            <a:off x="4343400" y="76200"/>
            <a:ext cx="4343400" cy="2438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FOUR Ways Association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52400" y="304800"/>
          <a:ext cx="335954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Visio" r:id="rId4" imgW="8168640" imgH="4168110" progId="Visio.Drawing.11">
                  <p:embed/>
                </p:oleObj>
              </mc:Choice>
              <mc:Fallback>
                <p:oleObj name="Visio" r:id="rId4" imgW="8168640" imgH="416811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04800"/>
                        <a:ext cx="3359548" cy="152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52400" y="1904999"/>
          <a:ext cx="335954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Visio" r:id="rId6" imgW="8168640" imgH="4168110" progId="Visio.Drawing.11">
                  <p:embed/>
                </p:oleObj>
              </mc:Choice>
              <mc:Fallback>
                <p:oleObj name="Visio" r:id="rId6" imgW="8168640" imgH="416811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904999"/>
                        <a:ext cx="3359548" cy="152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52400" y="3429000"/>
          <a:ext cx="335954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Visio" r:id="rId7" imgW="8168640" imgH="4168110" progId="Visio.Drawing.11">
                  <p:embed/>
                </p:oleObj>
              </mc:Choice>
              <mc:Fallback>
                <p:oleObj name="Visio" r:id="rId7" imgW="8168640" imgH="416811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429000"/>
                        <a:ext cx="3359548" cy="152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52400" y="4953000"/>
          <a:ext cx="335954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Visio" r:id="rId8" imgW="8168640" imgH="4168110" progId="Visio.Drawing.11">
                  <p:embed/>
                </p:oleObj>
              </mc:Choice>
              <mc:Fallback>
                <p:oleObj name="Visio" r:id="rId8" imgW="8168640" imgH="416811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953000"/>
                        <a:ext cx="3359548" cy="152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081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Maximum Cache Sizes and More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295400"/>
          <a:ext cx="8582028" cy="3977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376"/>
                <a:gridCol w="1676400"/>
                <a:gridCol w="1600200"/>
                <a:gridCol w="838200"/>
                <a:gridCol w="1685926"/>
                <a:gridCol w="1685926"/>
              </a:tblGrid>
              <a:tr h="411321">
                <a:tc>
                  <a:txBody>
                    <a:bodyPr/>
                    <a:lstStyle/>
                    <a:p>
                      <a:r>
                        <a:rPr lang="en-US" dirty="0" smtClean="0"/>
                        <a:t>Cache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Maximum Size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Line 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Coherency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Memory Banks</a:t>
                      </a:r>
                      <a:endParaRPr lang="en-US" dirty="0"/>
                    </a:p>
                  </a:txBody>
                  <a:tcPr/>
                </a:tc>
              </a:tr>
              <a:tr h="411321">
                <a:tc>
                  <a:txBody>
                    <a:bodyPr/>
                    <a:lstStyle/>
                    <a:p>
                      <a:r>
                        <a:rPr lang="en-US" dirty="0" smtClean="0"/>
                        <a:t>L1p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32K Bytes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32Bytes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hardware coherency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</a:tr>
              <a:tr h="411321">
                <a:tc>
                  <a:txBody>
                    <a:bodyPr/>
                    <a:lstStyle/>
                    <a:p>
                      <a:r>
                        <a:rPr lang="en-US" dirty="0" smtClean="0"/>
                        <a:t>L1D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32K Bytes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64Bytes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Coherent with L2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 banks, each 32 bit</a:t>
                      </a:r>
                      <a:endParaRPr lang="en-US" dirty="0"/>
                    </a:p>
                  </a:txBody>
                  <a:tcPr/>
                </a:tc>
              </a:tr>
              <a:tr h="411321">
                <a:tc>
                  <a:txBody>
                    <a:bodyPr/>
                    <a:lstStyle/>
                    <a:p>
                      <a:r>
                        <a:rPr lang="en-US" dirty="0" smtClean="0"/>
                        <a:t>L2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512K Bytes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128Bytes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</a:t>
                      </a:r>
                      <a:r>
                        <a:rPr lang="en-US" baseline="0" dirty="0" smtClean="0"/>
                        <a:t> must maintain coherency with external world 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invalidate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write-back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write-back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  invalidate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banks, 128 bit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287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Cache Optimization: L1 P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2667000"/>
          </a:xfrm>
        </p:spPr>
        <p:txBody>
          <a:bodyPr/>
          <a:lstStyle/>
          <a:p>
            <a:pPr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800" dirty="0" smtClean="0"/>
              <a:t>Avoid conflict misses by ensuring that parent/child functions don’t share cache lines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03390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Cache Optimization: L1 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/>
          <a:lstStyle/>
          <a:p>
            <a:pPr>
              <a:buNone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Similar to L1P, avoid conflict misses by ensuring that functions with three pointers … </a:t>
            </a:r>
          </a:p>
          <a:p>
            <a:pPr algn="ctr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i.e., addVector (*p1_in, *p2_in, *P3_out) </a:t>
            </a:r>
          </a:p>
          <a:p>
            <a:pPr>
              <a:buNone/>
            </a:pPr>
            <a:r>
              <a:rPr lang="en-US" sz="2800" dirty="0" smtClean="0"/>
              <a:t>	… don’t step on each other.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Keep cache size in mind when designing your code:</a:t>
            </a:r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00876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/>
          <a:lstStyle/>
          <a:p>
            <a:r>
              <a:rPr lang="en-US" sz="3600" dirty="0" smtClean="0"/>
              <a:t>C66x L1 D Memory Banks</a:t>
            </a:r>
            <a:endParaRPr lang="en-US" sz="3600" dirty="0"/>
          </a:p>
        </p:txBody>
      </p:sp>
      <p:pic>
        <p:nvPicPr>
          <p:cNvPr id="271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1286" r="13278" b="20971"/>
          <a:stretch>
            <a:fillRect/>
          </a:stretch>
        </p:blipFill>
        <p:spPr bwMode="auto">
          <a:xfrm>
            <a:off x="927522" y="1295400"/>
            <a:ext cx="7530678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13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752600"/>
            <a:ext cx="5334000" cy="54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2690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r>
              <a:rPr lang="en-US" sz="3600" dirty="0" smtClean="0"/>
              <a:t>Two Loads Instruction in a Cycle</a:t>
            </a:r>
            <a:endParaRPr lang="en-US" sz="3600" dirty="0"/>
          </a:p>
        </p:txBody>
      </p:sp>
      <p:pic>
        <p:nvPicPr>
          <p:cNvPr id="272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7384" t="1333" r="11590" b="3333"/>
          <a:stretch>
            <a:fillRect/>
          </a:stretch>
        </p:blipFill>
        <p:spPr bwMode="auto">
          <a:xfrm>
            <a:off x="1109626" y="1192219"/>
            <a:ext cx="6391291" cy="497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4111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C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/>
          <a:tailEnd/>
        </a:ln>
      </a:spPr>
      <a:bodyPr wrap="none" anchor="ctr"/>
      <a:lstStyle>
        <a:defPPr eaLnBrk="1" hangingPunct="1">
          <a:defRPr sz="1400"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On-screen Show (4:3)</PresentationFormat>
  <Paragraphs>58</Paragraphs>
  <Slides>9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MC_PPT_Template</vt:lpstr>
      <vt:lpstr>Visio</vt:lpstr>
      <vt:lpstr>Direct Cache Structure</vt:lpstr>
      <vt:lpstr>Direct Cache Structure</vt:lpstr>
      <vt:lpstr>Two Ways Association</vt:lpstr>
      <vt:lpstr>FOUR Ways Association</vt:lpstr>
      <vt:lpstr>Maximum Cache Sizes and More</vt:lpstr>
      <vt:lpstr>Cache Optimization: L1 P</vt:lpstr>
      <vt:lpstr>Cache Optimization: L1 D</vt:lpstr>
      <vt:lpstr>C66x L1 D Memory Banks</vt:lpstr>
      <vt:lpstr>Two Loads Instruction in a Cycle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 Cache Structure</dc:title>
  <dc:creator>Katzur, Ran</dc:creator>
  <cp:lastModifiedBy>Katzur, Ran</cp:lastModifiedBy>
  <cp:revision>1</cp:revision>
  <dcterms:created xsi:type="dcterms:W3CDTF">2016-07-06T11:09:33Z</dcterms:created>
  <dcterms:modified xsi:type="dcterms:W3CDTF">2016-07-06T11:09:57Z</dcterms:modified>
</cp:coreProperties>
</file>