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4675" r:id="rId6"/>
    <p:sldId id="4676" r:id="rId7"/>
    <p:sldId id="4677" r:id="rId8"/>
    <p:sldId id="3172" r:id="rId9"/>
    <p:sldId id="46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E0000"/>
    <a:srgbClr val="898989"/>
    <a:srgbClr val="178192"/>
    <a:srgbClr val="65A381"/>
    <a:srgbClr val="DCFDB5"/>
    <a:srgbClr val="FFFFFF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52" autoAdjust="0"/>
    <p:restoredTop sz="93062" autoAdjust="0"/>
  </p:normalViewPr>
  <p:slideViewPr>
    <p:cSldViewPr snapToGrid="0">
      <p:cViewPr varScale="1">
        <p:scale>
          <a:sx n="56" d="100"/>
          <a:sy n="56" d="100"/>
        </p:scale>
        <p:origin x="7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66267-9F10-4847-9A91-1A0D989E1D9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266D2-4398-4DD8-9EF2-7C48F6F66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0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3BA23CF-AA30-4A18-B744-605C3E9DBF0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6274421" y="637354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3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3BA23CF-AA30-4A18-B744-605C3E9DBF0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07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3BA23CF-AA30-4A18-B744-605C3E9DBF0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391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3BA23CF-AA30-4A18-B744-605C3E9DBF0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158" y="6376901"/>
            <a:ext cx="2084796" cy="2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4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5" y="1048477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12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1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71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847" indent="0">
              <a:buNone/>
              <a:defRPr sz="2267" b="1"/>
            </a:lvl2pPr>
            <a:lvl3pPr marL="1015695" indent="0">
              <a:buNone/>
              <a:defRPr sz="2000" b="1"/>
            </a:lvl3pPr>
            <a:lvl4pPr marL="1523539" indent="0">
              <a:buNone/>
              <a:defRPr sz="1733" b="1"/>
            </a:lvl4pPr>
            <a:lvl5pPr marL="2031380" indent="0">
              <a:buNone/>
              <a:defRPr sz="1733" b="1"/>
            </a:lvl5pPr>
            <a:lvl6pPr marL="2539226" indent="0">
              <a:buNone/>
              <a:defRPr sz="1733" b="1"/>
            </a:lvl6pPr>
            <a:lvl7pPr marL="3047073" indent="0">
              <a:buNone/>
              <a:defRPr sz="1733" b="1"/>
            </a:lvl7pPr>
            <a:lvl8pPr marL="3554915" indent="0">
              <a:buNone/>
              <a:defRPr sz="1733" b="1"/>
            </a:lvl8pPr>
            <a:lvl9pPr marL="4062760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847" indent="0">
              <a:buNone/>
              <a:defRPr sz="2267" b="1"/>
            </a:lvl2pPr>
            <a:lvl3pPr marL="1015695" indent="0">
              <a:buNone/>
              <a:defRPr sz="2000" b="1"/>
            </a:lvl3pPr>
            <a:lvl4pPr marL="1523539" indent="0">
              <a:buNone/>
              <a:defRPr sz="1733" b="1"/>
            </a:lvl4pPr>
            <a:lvl5pPr marL="2031380" indent="0">
              <a:buNone/>
              <a:defRPr sz="1733" b="1"/>
            </a:lvl5pPr>
            <a:lvl6pPr marL="2539226" indent="0">
              <a:buNone/>
              <a:defRPr sz="1733" b="1"/>
            </a:lvl6pPr>
            <a:lvl7pPr marL="3047073" indent="0">
              <a:buNone/>
              <a:defRPr sz="1733" b="1"/>
            </a:lvl7pPr>
            <a:lvl8pPr marL="3554915" indent="0">
              <a:buNone/>
              <a:defRPr sz="1733" b="1"/>
            </a:lvl8pPr>
            <a:lvl9pPr marL="4062760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04C35C9-3222-4444-B33E-8AB075BE83C6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332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4C52F08-588C-488E-A5AB-DF69250DE862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98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1"/>
          </a:xfrm>
        </p:spPr>
        <p:txBody>
          <a:bodyPr anchor="b"/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4"/>
          </a:xfrm>
        </p:spPr>
        <p:txBody>
          <a:bodyPr/>
          <a:lstStyle>
            <a:lvl1pPr marL="0" indent="0">
              <a:buNone/>
              <a:defRPr sz="2267"/>
            </a:lvl1pPr>
            <a:lvl2pPr marL="507847" indent="0">
              <a:buNone/>
              <a:defRPr sz="1333"/>
            </a:lvl2pPr>
            <a:lvl3pPr marL="1015695" indent="0">
              <a:buNone/>
              <a:defRPr sz="1067"/>
            </a:lvl3pPr>
            <a:lvl4pPr marL="1523539" indent="0">
              <a:buNone/>
              <a:defRPr sz="933"/>
            </a:lvl4pPr>
            <a:lvl5pPr marL="2031380" indent="0">
              <a:buNone/>
              <a:defRPr sz="933"/>
            </a:lvl5pPr>
            <a:lvl6pPr marL="2539226" indent="0">
              <a:buNone/>
              <a:defRPr sz="933"/>
            </a:lvl6pPr>
            <a:lvl7pPr marL="3047073" indent="0">
              <a:buNone/>
              <a:defRPr sz="933"/>
            </a:lvl7pPr>
            <a:lvl8pPr marL="3554915" indent="0">
              <a:buNone/>
              <a:defRPr sz="933"/>
            </a:lvl8pPr>
            <a:lvl9pPr marL="4062760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9B97EEC-B5BC-42C5-B73F-31CC660D4D8A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237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85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5" y="1058866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90004" y="6593764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933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6209263"/>
            <a:ext cx="119051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1" y="6195581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4" rIns="101572" bIns="50784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89668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50784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10156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52353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20313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252159" indent="-252159" algn="l" rtl="0" eaLnBrk="1" fontAlgn="base" hangingPunct="1">
        <a:spcBef>
          <a:spcPts val="889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8335" indent="-259215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2pPr>
      <a:lvl3pPr marL="948683" indent="-183393" algn="l" rtl="0" eaLnBrk="1" fontAlgn="base" hangingPunct="1">
        <a:spcBef>
          <a:spcPct val="15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334857" indent="-259215" algn="l" rtl="0" eaLnBrk="1" fontAlgn="base" hangingPunct="1">
        <a:spcBef>
          <a:spcPct val="5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4pPr>
      <a:lvl5pPr marL="1654020" indent="-192213" algn="l" rtl="0" eaLnBrk="1" fontAlgn="base" hangingPunct="1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5pPr>
      <a:lvl6pPr marL="2161867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6pPr>
      <a:lvl7pPr marL="2669715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7pPr>
      <a:lvl8pPr marL="3177561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8pPr>
      <a:lvl9pPr marL="3685407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47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69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539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38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226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073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91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76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323894-25AC-4DEF-BF2A-38E1741A9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Scalability from AM62A to TDA4VEntry/AM67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CD7047D-10B3-413D-9ED3-7A3CB17F3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4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0FC869-CD3D-4D06-B4D6-CC4A0139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J7AEN IP Comparison with AM62P and AM62A – 1/3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E3F5D-0E34-4921-B81B-351773FA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5" y="733999"/>
            <a:ext cx="9349159" cy="55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C4E24E-CFAF-4DCC-ABEC-BD6A0BB2E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62" y="744280"/>
            <a:ext cx="6449930" cy="558209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56C5C653-87C8-4C03-8BA5-A5A56CAD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3" y="142875"/>
            <a:ext cx="11277600" cy="814388"/>
          </a:xfrm>
        </p:spPr>
        <p:txBody>
          <a:bodyPr/>
          <a:lstStyle/>
          <a:p>
            <a:r>
              <a:rPr lang="en-US" dirty="0"/>
              <a:t>J7AEN IP Comparison with AM62P and AM62A – 2/3</a:t>
            </a:r>
          </a:p>
        </p:txBody>
      </p:sp>
    </p:spTree>
    <p:extLst>
      <p:ext uri="{BB962C8B-B14F-4D97-AF65-F5344CB8AC3E}">
        <p14:creationId xmlns:p14="http://schemas.microsoft.com/office/powerpoint/2010/main" val="130781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5B81-B328-4525-BF85-6029AEBD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J7AEN IP Comparison with AM62P and AM62A – 3/3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F7418-0761-47B6-B99A-79F37C6FA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903" y="717996"/>
            <a:ext cx="6496492" cy="56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2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99" dirty="0">
                <a:solidFill>
                  <a:schemeClr val="tx1"/>
                </a:solidFill>
              </a:rPr>
              <a:t>AM62A   | </a:t>
            </a:r>
            <a:r>
              <a:rPr lang="en-US" sz="2799" dirty="0"/>
              <a:t> Software architecture (Linux + RTOS)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375A8-35AE-CC4A-9581-CCB621A4EE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54698" y="6559328"/>
            <a:ext cx="2843318" cy="206322"/>
          </a:xfrm>
          <a:prstGeom prst="rect">
            <a:avLst/>
          </a:prstGeom>
        </p:spPr>
        <p:txBody>
          <a:bodyPr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  <a:latin typeface="Arial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 bwMode="auto">
          <a:xfrm flipV="1">
            <a:off x="274284" y="5270549"/>
            <a:ext cx="10282692" cy="5652"/>
          </a:xfrm>
          <a:prstGeom prst="line">
            <a:avLst/>
          </a:prstGeom>
          <a:solidFill>
            <a:srgbClr val="99CC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Rectangle 78"/>
          <p:cNvSpPr/>
          <p:nvPr/>
        </p:nvSpPr>
        <p:spPr bwMode="auto">
          <a:xfrm>
            <a:off x="534753" y="5410401"/>
            <a:ext cx="993505" cy="3893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76174" tIns="38087" rIns="76174" bIns="38087" rtlCol="0">
            <a:sp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M4F</a:t>
            </a:r>
          </a:p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Core 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556669" y="4772049"/>
            <a:ext cx="971591" cy="4039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4" tIns="38087" rIns="76174" bIns="38087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Foundational</a:t>
            </a:r>
          </a:p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security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84404" y="1417877"/>
            <a:ext cx="1247113" cy="4582053"/>
            <a:chOff x="5939957" y="1417350"/>
            <a:chExt cx="1247438" cy="458324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66ECBF9-C57E-954B-85AE-DF85F8A9EE68}"/>
                </a:ext>
              </a:extLst>
            </p:cNvPr>
            <p:cNvSpPr/>
            <p:nvPr/>
          </p:nvSpPr>
          <p:spPr bwMode="auto">
            <a:xfrm>
              <a:off x="6043156" y="5356368"/>
              <a:ext cx="1096741" cy="38471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76174" tIns="38087" rIns="76174" bIns="38087" rtlCol="0">
              <a:spAutoFit/>
            </a:bodyPr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C7x + MMA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3648D21-2071-1845-9ADD-85968F3EB3D4}"/>
                </a:ext>
              </a:extLst>
            </p:cNvPr>
            <p:cNvSpPr/>
            <p:nvPr/>
          </p:nvSpPr>
          <p:spPr bwMode="auto">
            <a:xfrm>
              <a:off x="6048691" y="4834933"/>
              <a:ext cx="1091206" cy="27394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74" tIns="38087" rIns="76174" bIns="38087"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Free RTOS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5959769-EDAD-E349-A4F0-0863BAC60B71}"/>
                </a:ext>
              </a:extLst>
            </p:cNvPr>
            <p:cNvSpPr/>
            <p:nvPr/>
          </p:nvSpPr>
          <p:spPr>
            <a:xfrm>
              <a:off x="6050405" y="4493114"/>
              <a:ext cx="1090423" cy="2705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609304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IPC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09BA8F4-F688-6245-9CB3-AB2847CEAA8F}"/>
                </a:ext>
              </a:extLst>
            </p:cNvPr>
            <p:cNvSpPr/>
            <p:nvPr/>
          </p:nvSpPr>
          <p:spPr>
            <a:xfrm>
              <a:off x="6050406" y="4158337"/>
              <a:ext cx="1096741" cy="2705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609304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TIDL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DA90BFC-09DE-0E46-95EF-18B855E77490}"/>
                </a:ext>
              </a:extLst>
            </p:cNvPr>
            <p:cNvSpPr/>
            <p:nvPr/>
          </p:nvSpPr>
          <p:spPr bwMode="auto">
            <a:xfrm>
              <a:off x="6049547" y="3746716"/>
              <a:ext cx="1098456" cy="317499"/>
            </a:xfrm>
            <a:prstGeom prst="rect">
              <a:avLst/>
            </a:prstGeom>
            <a:gradFill flip="none" rotWithShape="1">
              <a:gsLst>
                <a:gs pos="43000">
                  <a:srgbClr val="FFC000"/>
                </a:gs>
                <a:gs pos="52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74" tIns="38087" rIns="76174" bIns="38087"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Analytics + vision </a:t>
              </a:r>
              <a:r>
                <a:rPr lang="en-US" sz="1000" dirty="0" err="1">
                  <a:solidFill>
                    <a:srgbClr val="000000"/>
                  </a:solidFill>
                  <a:latin typeface="Arial"/>
                </a:rPr>
                <a:t>algo</a:t>
              </a:r>
              <a:endParaRPr lang="en-US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AC6EB7B-A01D-4299-8FBC-DE0218A2BE75}"/>
                </a:ext>
              </a:extLst>
            </p:cNvPr>
            <p:cNvSpPr txBox="1"/>
            <p:nvPr/>
          </p:nvSpPr>
          <p:spPr>
            <a:xfrm>
              <a:off x="5952840" y="1468416"/>
              <a:ext cx="113679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charset="0"/>
                </a:rPr>
                <a:t>CV Algorithm Vendors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D4EBD62-173E-4D3E-8D90-F6747E042542}"/>
                </a:ext>
              </a:extLst>
            </p:cNvPr>
            <p:cNvSpPr/>
            <p:nvPr/>
          </p:nvSpPr>
          <p:spPr>
            <a:xfrm>
              <a:off x="5939957" y="1417350"/>
              <a:ext cx="1247438" cy="45832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9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62921" y="1417877"/>
            <a:ext cx="922758" cy="4582053"/>
            <a:chOff x="1560152" y="1417350"/>
            <a:chExt cx="922998" cy="458324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EFEF2CA-20ED-DA41-8C6D-CA3E6836022A}"/>
                </a:ext>
              </a:extLst>
            </p:cNvPr>
            <p:cNvSpPr/>
            <p:nvPr/>
          </p:nvSpPr>
          <p:spPr bwMode="auto">
            <a:xfrm>
              <a:off x="1600104" y="5410916"/>
              <a:ext cx="818216" cy="38944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lIns="76174" tIns="38087" rIns="76174" bIns="38087" rtlCol="0">
              <a:spAutoFit/>
            </a:bodyPr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M4F</a:t>
              </a:r>
            </a:p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Core 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935E71B-FEB2-8D46-A175-E6C94BF3931C}"/>
                </a:ext>
              </a:extLst>
            </p:cNvPr>
            <p:cNvSpPr/>
            <p:nvPr/>
          </p:nvSpPr>
          <p:spPr bwMode="auto">
            <a:xfrm>
              <a:off x="1609839" y="4783465"/>
              <a:ext cx="808480" cy="377131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74" tIns="38087" rIns="76174" bIns="38087"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HSM SHE Stack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3F5F667-B016-4375-8C90-8C2C768884FF}"/>
                </a:ext>
              </a:extLst>
            </p:cNvPr>
            <p:cNvSpPr txBox="1"/>
            <p:nvPr/>
          </p:nvSpPr>
          <p:spPr>
            <a:xfrm>
              <a:off x="1600104" y="1489810"/>
              <a:ext cx="8084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charset="0"/>
                </a:rPr>
                <a:t>HSM Vendor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5799A10-B6DA-45F2-BABE-EFE975286500}"/>
                </a:ext>
              </a:extLst>
            </p:cNvPr>
            <p:cNvSpPr/>
            <p:nvPr/>
          </p:nvSpPr>
          <p:spPr>
            <a:xfrm>
              <a:off x="1560152" y="1417350"/>
              <a:ext cx="922998" cy="45832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9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8CFEDFE-6D81-4209-8D82-38F73326081A}"/>
              </a:ext>
            </a:extLst>
          </p:cNvPr>
          <p:cNvSpPr/>
          <p:nvPr/>
        </p:nvSpPr>
        <p:spPr>
          <a:xfrm>
            <a:off x="246575" y="2680905"/>
            <a:ext cx="10260283" cy="621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39C8D92-7084-4162-9D27-885689A69D37}"/>
              </a:ext>
            </a:extLst>
          </p:cNvPr>
          <p:cNvSpPr/>
          <p:nvPr/>
        </p:nvSpPr>
        <p:spPr bwMode="auto">
          <a:xfrm>
            <a:off x="6358314" y="4075972"/>
            <a:ext cx="1082713" cy="27046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4" tIns="38087" rIns="76174" bIns="38087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OpenVX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39C8D92-7084-4162-9D27-885689A69D37}"/>
              </a:ext>
            </a:extLst>
          </p:cNvPr>
          <p:cNvSpPr/>
          <p:nvPr/>
        </p:nvSpPr>
        <p:spPr bwMode="auto">
          <a:xfrm>
            <a:off x="5018818" y="3346413"/>
            <a:ext cx="1082713" cy="27046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4" tIns="38087" rIns="76174" bIns="38087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OpenVX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0D0DAA0-D776-4F4B-97C9-9AAC7E1D73B6}"/>
              </a:ext>
            </a:extLst>
          </p:cNvPr>
          <p:cNvSpPr txBox="1"/>
          <p:nvPr/>
        </p:nvSpPr>
        <p:spPr>
          <a:xfrm>
            <a:off x="297544" y="2731255"/>
            <a:ext cx="1127096" cy="57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</a:rPr>
              <a:t>Customer Programming interface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585681" y="1438245"/>
            <a:ext cx="1700932" cy="4582053"/>
            <a:chOff x="2606685" y="1437724"/>
            <a:chExt cx="1701375" cy="4583247"/>
          </a:xfrm>
        </p:grpSpPr>
        <p:sp>
          <p:nvSpPr>
            <p:cNvPr id="5" name="Rectangle 4"/>
            <p:cNvSpPr/>
            <p:nvPr/>
          </p:nvSpPr>
          <p:spPr bwMode="auto">
            <a:xfrm>
              <a:off x="2667323" y="5385888"/>
              <a:ext cx="1591664" cy="38471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76174" tIns="38087" rIns="76174" bIns="38087" rtlCol="0">
              <a:spAutoFit/>
            </a:bodyPr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MCU R5F</a:t>
              </a:r>
            </a:p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Core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143AF71-1820-3B4E-B08D-169045566FB1}"/>
                </a:ext>
              </a:extLst>
            </p:cNvPr>
            <p:cNvSpPr/>
            <p:nvPr/>
          </p:nvSpPr>
          <p:spPr>
            <a:xfrm>
              <a:off x="2667323" y="4867862"/>
              <a:ext cx="1591664" cy="241016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AutoSar OS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4F8F579-191D-BB44-B3B6-EB76287AE325}"/>
                </a:ext>
              </a:extLst>
            </p:cNvPr>
            <p:cNvSpPr/>
            <p:nvPr/>
          </p:nvSpPr>
          <p:spPr>
            <a:xfrm>
              <a:off x="2657352" y="2862500"/>
              <a:ext cx="1591664" cy="241016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AUTOSAR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6D649C0-0316-C348-AE55-01BD61DF44F2}"/>
                </a:ext>
              </a:extLst>
            </p:cNvPr>
            <p:cNvSpPr/>
            <p:nvPr/>
          </p:nvSpPr>
          <p:spPr>
            <a:xfrm>
              <a:off x="2667326" y="2350659"/>
              <a:ext cx="1591656" cy="241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609304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MCU Application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22570D7-5478-445F-B188-BD54600D27FB}"/>
                </a:ext>
              </a:extLst>
            </p:cNvPr>
            <p:cNvSpPr txBox="1"/>
            <p:nvPr/>
          </p:nvSpPr>
          <p:spPr>
            <a:xfrm>
              <a:off x="2615481" y="1452444"/>
              <a:ext cx="159165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charset="0"/>
                </a:rPr>
                <a:t>Customer AUTOSAR Application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FDC6A41-D8DB-494C-907F-121CDF06DE4D}"/>
                </a:ext>
              </a:extLst>
            </p:cNvPr>
            <p:cNvSpPr/>
            <p:nvPr/>
          </p:nvSpPr>
          <p:spPr>
            <a:xfrm>
              <a:off x="2606685" y="1437724"/>
              <a:ext cx="1701375" cy="45832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9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20B0AE2-E722-7947-B3B1-2F209C06A48F}"/>
                </a:ext>
              </a:extLst>
            </p:cNvPr>
            <p:cNvSpPr/>
            <p:nvPr/>
          </p:nvSpPr>
          <p:spPr>
            <a:xfrm>
              <a:off x="3315463" y="4346672"/>
              <a:ext cx="545338" cy="4642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609304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IPC CDD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4F8F579-191D-BB44-B3B6-EB76287AE325}"/>
                </a:ext>
              </a:extLst>
            </p:cNvPr>
            <p:cNvSpPr/>
            <p:nvPr/>
          </p:nvSpPr>
          <p:spPr>
            <a:xfrm>
              <a:off x="2667322" y="4346673"/>
              <a:ext cx="558477" cy="4642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609304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MCAL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8F68C9E-814D-4BD4-87FD-04DC390EFAEC}"/>
                </a:ext>
              </a:extLst>
            </p:cNvPr>
            <p:cNvSpPr/>
            <p:nvPr/>
          </p:nvSpPr>
          <p:spPr>
            <a:xfrm>
              <a:off x="2667326" y="3479182"/>
              <a:ext cx="1591664" cy="241016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AutoSar (BSW, RTE)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B8A93561-16B2-1949-996D-E620F267AF37}"/>
              </a:ext>
            </a:extLst>
          </p:cNvPr>
          <p:cNvSpPr/>
          <p:nvPr/>
        </p:nvSpPr>
        <p:spPr>
          <a:xfrm>
            <a:off x="4431838" y="3421609"/>
            <a:ext cx="1383386" cy="266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609304"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VPAC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9B52CE-F14F-DD42-9594-840E6EAEFEA6}"/>
              </a:ext>
            </a:extLst>
          </p:cNvPr>
          <p:cNvSpPr/>
          <p:nvPr/>
        </p:nvSpPr>
        <p:spPr bwMode="auto">
          <a:xfrm>
            <a:off x="4419998" y="5365572"/>
            <a:ext cx="1419085" cy="3846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76174" tIns="38087" rIns="76174" bIns="38087" rtlCol="0">
            <a:sp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R5F</a:t>
            </a:r>
          </a:p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(DM) Core 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910D68-EBC2-9742-88E2-B1565876ED04}"/>
              </a:ext>
            </a:extLst>
          </p:cNvPr>
          <p:cNvSpPr/>
          <p:nvPr/>
        </p:nvSpPr>
        <p:spPr>
          <a:xfrm rot="16200000">
            <a:off x="5209601" y="4489848"/>
            <a:ext cx="982841" cy="276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609304"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Bootloader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71558D-0C68-8C4D-8D80-5AE686319D2F}"/>
              </a:ext>
            </a:extLst>
          </p:cNvPr>
          <p:cNvSpPr/>
          <p:nvPr/>
        </p:nvSpPr>
        <p:spPr>
          <a:xfrm>
            <a:off x="4431837" y="3795732"/>
            <a:ext cx="1383388" cy="2394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609304"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IPC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E957CCF-EBB2-4277-839C-73C4870AA348}"/>
              </a:ext>
            </a:extLst>
          </p:cNvPr>
          <p:cNvSpPr/>
          <p:nvPr/>
        </p:nvSpPr>
        <p:spPr>
          <a:xfrm>
            <a:off x="4424755" y="4830931"/>
            <a:ext cx="1096455" cy="2704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609304">
              <a:defRPr/>
            </a:pPr>
            <a:r>
              <a:rPr lang="en-US" sz="1000" dirty="0" err="1">
                <a:solidFill>
                  <a:srgbClr val="000000"/>
                </a:solidFill>
                <a:latin typeface="Arial"/>
              </a:rPr>
              <a:t>FreeRTOS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178B15E-583B-459E-8987-40FC23C4DA34}"/>
              </a:ext>
            </a:extLst>
          </p:cNvPr>
          <p:cNvSpPr/>
          <p:nvPr/>
        </p:nvSpPr>
        <p:spPr>
          <a:xfrm>
            <a:off x="4386612" y="1428546"/>
            <a:ext cx="1497790" cy="4582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3F3FBAA-7D75-CE47-8717-FCE7AD002101}"/>
              </a:ext>
            </a:extLst>
          </p:cNvPr>
          <p:cNvSpPr/>
          <p:nvPr/>
        </p:nvSpPr>
        <p:spPr>
          <a:xfrm>
            <a:off x="4431839" y="4375627"/>
            <a:ext cx="1089370" cy="3371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RM/PM services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997285" y="922175"/>
            <a:ext cx="4559691" cy="2615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76174" tIns="38087" rIns="76174" bIns="38087" rtlCol="0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Main Domain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595576" y="922175"/>
            <a:ext cx="3288827" cy="26153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76174" tIns="38087" rIns="76174" bIns="38087" rtlCol="0">
            <a:sp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MCU subsystem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04826CA-F889-4528-B0DD-AEE52BF66D9B}"/>
              </a:ext>
            </a:extLst>
          </p:cNvPr>
          <p:cNvCxnSpPr>
            <a:cxnSpLocks/>
          </p:cNvCxnSpPr>
          <p:nvPr/>
        </p:nvCxnSpPr>
        <p:spPr>
          <a:xfrm>
            <a:off x="2536329" y="920045"/>
            <a:ext cx="2" cy="43526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9A4E1246-987C-473A-B7E3-6B23B2895A0E}"/>
              </a:ext>
            </a:extLst>
          </p:cNvPr>
          <p:cNvSpPr txBox="1"/>
          <p:nvPr/>
        </p:nvSpPr>
        <p:spPr>
          <a:xfrm>
            <a:off x="530960" y="920043"/>
            <a:ext cx="1954720" cy="26580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76174" tIns="38087" rIns="76174" bIns="38087" rtlCol="0">
            <a:sp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Security subsystem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04826CA-F889-4528-B0DD-AEE52BF66D9B}"/>
              </a:ext>
            </a:extLst>
          </p:cNvPr>
          <p:cNvCxnSpPr>
            <a:cxnSpLocks/>
          </p:cNvCxnSpPr>
          <p:nvPr/>
        </p:nvCxnSpPr>
        <p:spPr>
          <a:xfrm>
            <a:off x="5939171" y="928504"/>
            <a:ext cx="2" cy="43526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7335928" y="1417877"/>
            <a:ext cx="3372031" cy="4582053"/>
            <a:chOff x="7227952" y="1417350"/>
            <a:chExt cx="3372909" cy="4583247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1DEF662-A176-984F-A2BB-7DE26788BFA5}"/>
                </a:ext>
              </a:extLst>
            </p:cNvPr>
            <p:cNvSpPr/>
            <p:nvPr/>
          </p:nvSpPr>
          <p:spPr bwMode="auto">
            <a:xfrm>
              <a:off x="8989701" y="2287273"/>
              <a:ext cx="1485419" cy="274434"/>
            </a:xfrm>
            <a:prstGeom prst="rect">
              <a:avLst/>
            </a:prstGeom>
            <a:gradFill flip="none" rotWithShape="1">
              <a:gsLst>
                <a:gs pos="43000">
                  <a:srgbClr val="FFC000"/>
                </a:gs>
                <a:gs pos="52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74" tIns="38087" rIns="76174" bIns="38087"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Analytics + vision </a:t>
              </a:r>
              <a:r>
                <a:rPr lang="en-US" sz="1000" dirty="0" err="1">
                  <a:solidFill>
                    <a:srgbClr val="000000"/>
                  </a:solidFill>
                  <a:latin typeface="Arial"/>
                </a:rPr>
                <a:t>algo</a:t>
              </a:r>
              <a:endParaRPr lang="en-US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922BE8-8F9D-7F48-9895-0E2B1CA6D85B}"/>
                </a:ext>
              </a:extLst>
            </p:cNvPr>
            <p:cNvSpPr/>
            <p:nvPr/>
          </p:nvSpPr>
          <p:spPr bwMode="auto">
            <a:xfrm>
              <a:off x="7341423" y="5359760"/>
              <a:ext cx="2970838" cy="38471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76174" tIns="38087" rIns="76174" bIns="38087" rtlCol="0">
              <a:spAutoFit/>
            </a:bodyPr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Cortex-A53</a:t>
              </a:r>
            </a:p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Core 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4F8683C-8D93-C942-89D1-BD1D875D32F2}"/>
                </a:ext>
              </a:extLst>
            </p:cNvPr>
            <p:cNvSpPr/>
            <p:nvPr/>
          </p:nvSpPr>
          <p:spPr bwMode="auto">
            <a:xfrm>
              <a:off x="7422853" y="5417975"/>
              <a:ext cx="2970838" cy="38471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lIns="76174" tIns="38087" rIns="76174" bIns="38087" rtlCol="0">
              <a:spAutoFit/>
            </a:bodyPr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F725103-14DF-F14B-8960-4F4C52FB35BA}"/>
                </a:ext>
              </a:extLst>
            </p:cNvPr>
            <p:cNvSpPr/>
            <p:nvPr/>
          </p:nvSpPr>
          <p:spPr bwMode="auto">
            <a:xfrm>
              <a:off x="7341423" y="4834933"/>
              <a:ext cx="2970837" cy="27394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6093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Linux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1249A77-E402-6543-A764-54BDFF01545A}"/>
                </a:ext>
              </a:extLst>
            </p:cNvPr>
            <p:cNvSpPr/>
            <p:nvPr/>
          </p:nvSpPr>
          <p:spPr>
            <a:xfrm>
              <a:off x="7341423" y="4493114"/>
              <a:ext cx="999128" cy="2705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609304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IPC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E647292-BE1D-414E-B5A7-CC1568B1C5ED}"/>
                </a:ext>
              </a:extLst>
            </p:cNvPr>
            <p:cNvSpPr/>
            <p:nvPr/>
          </p:nvSpPr>
          <p:spPr>
            <a:xfrm>
              <a:off x="7265716" y="2280068"/>
              <a:ext cx="1588112" cy="266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609304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Application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44912D1-FF52-D148-904C-B50F3C42C79C}"/>
                </a:ext>
              </a:extLst>
            </p:cNvPr>
            <p:cNvSpPr/>
            <p:nvPr/>
          </p:nvSpPr>
          <p:spPr bwMode="auto">
            <a:xfrm>
              <a:off x="7504282" y="5476190"/>
              <a:ext cx="2970838" cy="38471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lIns="76174" tIns="38087" rIns="76174" bIns="38087" rtlCol="0">
              <a:spAutoFit/>
            </a:bodyPr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Cortex-A53</a:t>
              </a:r>
            </a:p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Core 1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152763F-4C8A-074A-9BD1-7775EFF359EB}"/>
                </a:ext>
              </a:extLst>
            </p:cNvPr>
            <p:cNvSpPr/>
            <p:nvPr/>
          </p:nvSpPr>
          <p:spPr bwMode="auto">
            <a:xfrm>
              <a:off x="7585711" y="5534404"/>
              <a:ext cx="2970838" cy="38471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lIns="76174" tIns="38087" rIns="76174" bIns="38087" rtlCol="0">
              <a:spAutoFit/>
            </a:bodyPr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Cortex-A53</a:t>
              </a:r>
            </a:p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Core 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CA04194-1BDA-4854-96BC-BC7691B363D4}"/>
                </a:ext>
              </a:extLst>
            </p:cNvPr>
            <p:cNvSpPr/>
            <p:nvPr/>
          </p:nvSpPr>
          <p:spPr>
            <a:xfrm>
              <a:off x="8408708" y="4493114"/>
              <a:ext cx="999128" cy="2705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609304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Encode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B26443-9FB9-486C-B6CA-B351317A8CD6}"/>
                </a:ext>
              </a:extLst>
            </p:cNvPr>
            <p:cNvSpPr/>
            <p:nvPr/>
          </p:nvSpPr>
          <p:spPr bwMode="auto">
            <a:xfrm>
              <a:off x="8127154" y="3398340"/>
              <a:ext cx="1135379" cy="6691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74" tIns="38087" rIns="76174" bIns="38087"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GST nodes for Storage, USB, Networking, MM camera, display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5AED35F-5CC0-4B9C-8849-36E6BD7CF51A}"/>
                </a:ext>
              </a:extLst>
            </p:cNvPr>
            <p:cNvSpPr/>
            <p:nvPr/>
          </p:nvSpPr>
          <p:spPr bwMode="auto">
            <a:xfrm>
              <a:off x="9338732" y="3392717"/>
              <a:ext cx="1167685" cy="6747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74" tIns="38087" rIns="76174" bIns="38087"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Analytics Runtime – </a:t>
              </a:r>
              <a:r>
                <a:rPr lang="en-US" sz="1000" dirty="0" err="1">
                  <a:solidFill>
                    <a:srgbClr val="000000"/>
                  </a:solidFill>
                  <a:latin typeface="Arial"/>
                </a:rPr>
                <a:t>TfLite</a:t>
              </a: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en-US" sz="1000" dirty="0" err="1">
                  <a:solidFill>
                    <a:srgbClr val="000000"/>
                  </a:solidFill>
                  <a:latin typeface="Arial"/>
                </a:rPr>
                <a:t>ONNx</a:t>
              </a: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, TVM (TIDL acceleration)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26AFC8C-5EBC-43C9-B2CE-1004D7CB1C2D}"/>
                </a:ext>
              </a:extLst>
            </p:cNvPr>
            <p:cNvSpPr/>
            <p:nvPr/>
          </p:nvSpPr>
          <p:spPr bwMode="auto">
            <a:xfrm>
              <a:off x="7325713" y="3405499"/>
              <a:ext cx="724718" cy="6619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err="1">
                  <a:solidFill>
                    <a:srgbClr val="000000"/>
                  </a:solidFill>
                  <a:latin typeface="Arial"/>
                </a:rPr>
                <a:t>OpenVX</a:t>
              </a: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 offload to VPAC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27FE4334-12D7-4138-BB18-1461AF0069C9}"/>
                </a:ext>
              </a:extLst>
            </p:cNvPr>
            <p:cNvSpPr txBox="1"/>
            <p:nvPr/>
          </p:nvSpPr>
          <p:spPr>
            <a:xfrm>
              <a:off x="7375594" y="1498643"/>
              <a:ext cx="22937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charset="0"/>
                </a:rPr>
                <a:t>Customer HLOS Application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29D09DD-8F6A-4FF8-A9FA-6B3538B319B5}"/>
                </a:ext>
              </a:extLst>
            </p:cNvPr>
            <p:cNvSpPr/>
            <p:nvPr/>
          </p:nvSpPr>
          <p:spPr>
            <a:xfrm>
              <a:off x="7227952" y="1417350"/>
              <a:ext cx="3372909" cy="45832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9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F39C8D92-7084-4162-9D27-885689A69D37}"/>
                </a:ext>
              </a:extLst>
            </p:cNvPr>
            <p:cNvSpPr/>
            <p:nvPr/>
          </p:nvSpPr>
          <p:spPr bwMode="auto">
            <a:xfrm>
              <a:off x="7325712" y="2796632"/>
              <a:ext cx="1480800" cy="3654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74" tIns="38087" rIns="76174" bIns="38087"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Gstreamer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FBBD01E-4DF0-4933-8950-24DE0A1D758A}"/>
                </a:ext>
              </a:extLst>
            </p:cNvPr>
            <p:cNvSpPr/>
            <p:nvPr/>
          </p:nvSpPr>
          <p:spPr>
            <a:xfrm>
              <a:off x="9475992" y="4146717"/>
              <a:ext cx="836259" cy="25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609304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Capture/</a:t>
              </a:r>
            </a:p>
            <a:p>
              <a:pPr algn="ctr" defTabSz="609304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Display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FBBD01E-4DF0-4933-8950-24DE0A1D758A}"/>
                </a:ext>
              </a:extLst>
            </p:cNvPr>
            <p:cNvSpPr/>
            <p:nvPr/>
          </p:nvSpPr>
          <p:spPr>
            <a:xfrm>
              <a:off x="8435698" y="4168105"/>
              <a:ext cx="836259" cy="25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609304"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Networking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1249A77-E402-6543-A764-54BDFF01545A}"/>
                </a:ext>
              </a:extLst>
            </p:cNvPr>
            <p:cNvSpPr/>
            <p:nvPr/>
          </p:nvSpPr>
          <p:spPr>
            <a:xfrm>
              <a:off x="7341417" y="4154428"/>
              <a:ext cx="999128" cy="2705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 defTabSz="609304">
                <a:defRPr/>
              </a:pPr>
              <a:r>
                <a:rPr lang="en-US" sz="1000" dirty="0" err="1">
                  <a:solidFill>
                    <a:srgbClr val="000000"/>
                  </a:solidFill>
                  <a:latin typeface="Arial"/>
                </a:rPr>
                <a:t>OpenVX</a:t>
              </a:r>
              <a:endParaRPr lang="en-US" sz="10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0300B9B-94E9-4404-B51A-D142DA1B4CFA}"/>
              </a:ext>
            </a:extLst>
          </p:cNvPr>
          <p:cNvSpPr/>
          <p:nvPr/>
        </p:nvSpPr>
        <p:spPr bwMode="auto">
          <a:xfrm>
            <a:off x="9144767" y="2796798"/>
            <a:ext cx="1292464" cy="365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4" tIns="38087" rIns="76174" bIns="38087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DL Runtime C APIs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39C8D92-7084-4162-9D27-885689A69D37}"/>
              </a:ext>
            </a:extLst>
          </p:cNvPr>
          <p:cNvSpPr/>
          <p:nvPr/>
        </p:nvSpPr>
        <p:spPr bwMode="auto">
          <a:xfrm>
            <a:off x="5010347" y="3354872"/>
            <a:ext cx="1082713" cy="27046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4" tIns="38087" rIns="76174" bIns="38087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OpenVX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0809538" y="2469832"/>
            <a:ext cx="1205873" cy="311585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4" tIns="38087" rIns="76174" bIns="38087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3P Vendor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0824204" y="2905325"/>
            <a:ext cx="1205872" cy="3174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4" tIns="38087" rIns="76174" bIns="38087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TI SDK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809537" y="2004054"/>
            <a:ext cx="1205873" cy="331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4" tIns="38087" rIns="76174" bIns="38087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Customer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7F41A06-AEE0-43F2-996F-4A41B8DE9110}"/>
              </a:ext>
            </a:extLst>
          </p:cNvPr>
          <p:cNvSpPr/>
          <p:nvPr/>
        </p:nvSpPr>
        <p:spPr>
          <a:xfrm>
            <a:off x="9570937" y="4505901"/>
            <a:ext cx="848495" cy="253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609304">
              <a:defRPr/>
            </a:pPr>
            <a:r>
              <a:rPr lang="en-US" sz="1000" dirty="0" err="1">
                <a:solidFill>
                  <a:srgbClr val="000000"/>
                </a:solidFill>
                <a:latin typeface="Arial"/>
              </a:rPr>
              <a:t>openGLES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B017180-696C-4EBA-A34E-CF88A2A78543}"/>
              </a:ext>
            </a:extLst>
          </p:cNvPr>
          <p:cNvSpPr/>
          <p:nvPr/>
        </p:nvSpPr>
        <p:spPr>
          <a:xfrm>
            <a:off x="7383562" y="1841040"/>
            <a:ext cx="1587698" cy="2772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4" tIns="38087" rIns="76174" bIns="38087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/>
              </a:rPr>
              <a:t>DMS Demo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B50511-38A8-3240-BFC4-994833C60B32}"/>
              </a:ext>
            </a:extLst>
          </p:cNvPr>
          <p:cNvSpPr/>
          <p:nvPr/>
        </p:nvSpPr>
        <p:spPr bwMode="auto">
          <a:xfrm>
            <a:off x="9097217" y="1845579"/>
            <a:ext cx="1464524" cy="279886"/>
          </a:xfrm>
          <a:prstGeom prst="rect">
            <a:avLst/>
          </a:prstGeom>
          <a:gradFill flip="none" rotWithShape="1">
            <a:gsLst>
              <a:gs pos="43000">
                <a:srgbClr val="FFC000"/>
              </a:gs>
              <a:gs pos="52000">
                <a:schemeClr val="bg1">
                  <a:lumMod val="95000"/>
                </a:scheme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31" tIns="28566" rIns="57131" bIns="28566" rtlCol="0" anchor="ctr"/>
          <a:lstStyle/>
          <a:p>
            <a:pPr algn="ctr" defTabSz="6855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latin typeface="Arial"/>
              </a:rPr>
              <a:t>DMS/OMS 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Algos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26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6618A07C-6752-4E48-FF19-B96BDE1CB768}"/>
              </a:ext>
            </a:extLst>
          </p:cNvPr>
          <p:cNvSpPr txBox="1"/>
          <p:nvPr/>
        </p:nvSpPr>
        <p:spPr>
          <a:xfrm>
            <a:off x="115143" y="1517999"/>
            <a:ext cx="2440429" cy="4367071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square" rtlCol="0" anchor="b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43" y="142887"/>
            <a:ext cx="11978044" cy="81438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AM67/TDA4VEntry | </a:t>
            </a:r>
            <a:r>
              <a:rPr lang="en-US" sz="2400" dirty="0">
                <a:solidFill>
                  <a:srgbClr val="FF0000"/>
                </a:solidFill>
              </a:rPr>
              <a:t>Software Architecture (Linux + RTOS)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294548" y="5270634"/>
            <a:ext cx="1026307" cy="3847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76195" tIns="38097" rIns="76195" bIns="38097" rtlCol="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R5F0 Core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04405" y="3445860"/>
            <a:ext cx="954788" cy="318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ISP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6661" y="4715687"/>
            <a:ext cx="960299" cy="445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Free RTOS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1035" y="3805552"/>
            <a:ext cx="973155" cy="4209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Capture Display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5037" y="4309841"/>
            <a:ext cx="969152" cy="295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12897" y="2941342"/>
            <a:ext cx="946296" cy="4155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OpenVX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6211" y="937139"/>
            <a:ext cx="6024125" cy="26160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76195" tIns="38097" rIns="76195" bIns="38097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398" y="903120"/>
            <a:ext cx="1943404" cy="446270"/>
          </a:xfrm>
          <a:prstGeom prst="rect">
            <a:avLst/>
          </a:prstGeom>
          <a:solidFill>
            <a:srgbClr val="CEEAB0"/>
          </a:solidFill>
          <a:ln w="3175">
            <a:solidFill>
              <a:schemeClr val="tx1"/>
            </a:solidFill>
          </a:ln>
        </p:spPr>
        <p:txBody>
          <a:bodyPr wrap="square" lIns="76195" tIns="38097" rIns="76195" bIns="38097" rtlCol="0">
            <a:spAutoFit/>
          </a:bodyPr>
          <a:lstStyle/>
          <a:p>
            <a:pPr marL="0" marR="0" lvl="0" indent="0" algn="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SDK Reuse: Security Subsystem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91817" y="1457807"/>
            <a:ext cx="1843075" cy="42091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SW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360303" y="5275062"/>
            <a:ext cx="1139184" cy="38471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lIns="76195" tIns="38097" rIns="76195" bIns="38097" rtlCol="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C7x +MMA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256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621695" y="5276442"/>
            <a:ext cx="1025136" cy="3847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76195" tIns="38097" rIns="76195" bIns="38097" rtlCol="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C7x +MMA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60305" y="4717535"/>
            <a:ext cx="1158487" cy="317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Free RTOS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08077" y="4730921"/>
            <a:ext cx="1025136" cy="317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Free RTOS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360305" y="4273035"/>
            <a:ext cx="1158487" cy="317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08077" y="4286421"/>
            <a:ext cx="1025136" cy="317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IPC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371303" y="3870042"/>
            <a:ext cx="1158487" cy="317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TIDL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608075" y="3853567"/>
            <a:ext cx="1025149" cy="317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TIDL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373559" y="3353919"/>
            <a:ext cx="1156231" cy="3797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OpenVX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608075" y="3346842"/>
            <a:ext cx="1015485" cy="379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OpenVX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741554" y="5236593"/>
            <a:ext cx="1560007" cy="2308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76195" tIns="38097" rIns="76195" bIns="38097" rtlCol="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A72</a:t>
            </a:r>
          </a:p>
        </p:txBody>
      </p:sp>
      <p:sp>
        <p:nvSpPr>
          <p:cNvPr id="41" name="Left Brace 40"/>
          <p:cNvSpPr/>
          <p:nvPr/>
        </p:nvSpPr>
        <p:spPr>
          <a:xfrm rot="16200000">
            <a:off x="10339557" y="5003307"/>
            <a:ext cx="364004" cy="1560008"/>
          </a:xfrm>
          <a:prstGeom prst="lef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33034" y="5885069"/>
            <a:ext cx="487303" cy="261604"/>
          </a:xfrm>
          <a:prstGeom prst="rect">
            <a:avLst/>
          </a:prstGeom>
          <a:noFill/>
          <a:ln w="3175">
            <a:noFill/>
          </a:ln>
        </p:spPr>
        <p:txBody>
          <a:bodyPr wrap="none" lIns="76195" tIns="38097" rIns="76195" bIns="38097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SMP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741554" y="4711461"/>
            <a:ext cx="1560007" cy="317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HLOS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741552" y="4275347"/>
            <a:ext cx="1560005" cy="317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IPC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741552" y="3400267"/>
            <a:ext cx="1560005" cy="317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OpenGL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741552" y="3811385"/>
            <a:ext cx="1560005" cy="317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Storage / Networking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741554" y="2915215"/>
            <a:ext cx="1560007" cy="3797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OpenVX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728261" y="1832926"/>
            <a:ext cx="1569935" cy="4155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Analytics, Viewing, Fusion Algorithms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728260" y="1437303"/>
            <a:ext cx="1560005" cy="3258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360303" y="1450799"/>
            <a:ext cx="1139184" cy="41504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Analytics Processing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608075" y="1439010"/>
            <a:ext cx="1025151" cy="4155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Analytics Processing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3746323" y="5830713"/>
            <a:ext cx="1452395" cy="311665"/>
          </a:xfrm>
          <a:prstGeom prst="rect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3P Vendor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286590" y="5825046"/>
            <a:ext cx="1206500" cy="317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 SDK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636653" y="5824877"/>
            <a:ext cx="1560007" cy="317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HLOS Vendor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304325" y="5810769"/>
            <a:ext cx="1223673" cy="33160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</a:t>
            </a:r>
          </a:p>
        </p:txBody>
      </p:sp>
      <p:sp>
        <p:nvSpPr>
          <p:cNvPr id="71" name="Slide Number Placeholder 4"/>
          <p:cNvSpPr txBox="1">
            <a:spLocks/>
          </p:cNvSpPr>
          <p:nvPr/>
        </p:nvSpPr>
        <p:spPr bwMode="auto">
          <a:xfrm>
            <a:off x="9248387" y="6549400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6" tIns="38087" rIns="76176" bIns="3808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363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548F6-AAA9-4A8D-A869-511B3DFE3256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9802937" y="5294112"/>
            <a:ext cx="1560007" cy="2308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76195" tIns="38097" rIns="76195" bIns="38097" rtlCol="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A53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154EE8-8464-49E3-B845-0CD741826198}"/>
              </a:ext>
            </a:extLst>
          </p:cNvPr>
          <p:cNvSpPr/>
          <p:nvPr/>
        </p:nvSpPr>
        <p:spPr>
          <a:xfrm>
            <a:off x="5388549" y="2448633"/>
            <a:ext cx="5899715" cy="41551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Abstract SW/HW Layer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3905E9-33A1-4ED8-9391-35405353E37D}"/>
              </a:ext>
            </a:extLst>
          </p:cNvPr>
          <p:cNvSpPr txBox="1"/>
          <p:nvPr/>
        </p:nvSpPr>
        <p:spPr>
          <a:xfrm>
            <a:off x="2418276" y="937298"/>
            <a:ext cx="2569461" cy="261604"/>
          </a:xfrm>
          <a:prstGeom prst="rect">
            <a:avLst/>
          </a:prstGeom>
          <a:solidFill>
            <a:srgbClr val="CEEAB0"/>
          </a:solidFill>
          <a:ln w="3175">
            <a:solidFill>
              <a:schemeClr val="tx1"/>
            </a:solidFill>
          </a:ln>
        </p:spPr>
        <p:txBody>
          <a:bodyPr wrap="square" lIns="76195" tIns="38097" rIns="76195" bIns="38097" rtlCol="0">
            <a:spAutoFit/>
          </a:bodyPr>
          <a:lstStyle/>
          <a:p>
            <a:pPr marL="0" marR="0" lvl="0" indent="0" algn="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SDK Reuse: MCU Subsystem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E1D7508-EF0E-496A-B54C-C0CA62D3823C}"/>
              </a:ext>
            </a:extLst>
          </p:cNvPr>
          <p:cNvCxnSpPr>
            <a:cxnSpLocks/>
          </p:cNvCxnSpPr>
          <p:nvPr/>
        </p:nvCxnSpPr>
        <p:spPr>
          <a:xfrm>
            <a:off x="4987736" y="916960"/>
            <a:ext cx="0" cy="47428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73F3158-1643-5E4B-E20F-DDB167EB27BE}"/>
              </a:ext>
            </a:extLst>
          </p:cNvPr>
          <p:cNvSpPr/>
          <p:nvPr/>
        </p:nvSpPr>
        <p:spPr bwMode="auto">
          <a:xfrm>
            <a:off x="250452" y="5224237"/>
            <a:ext cx="894441" cy="3847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76195" tIns="38097" rIns="76195" bIns="38097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M4F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Core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E305B7-8B57-EFA7-41D5-635023CFB0F7}"/>
              </a:ext>
            </a:extLst>
          </p:cNvPr>
          <p:cNvSpPr/>
          <p:nvPr/>
        </p:nvSpPr>
        <p:spPr bwMode="auto">
          <a:xfrm>
            <a:off x="213297" y="4422013"/>
            <a:ext cx="1093891" cy="5418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Foundational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security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73F7F7-AE5C-18A9-DC81-B8745F5056F3}"/>
              </a:ext>
            </a:extLst>
          </p:cNvPr>
          <p:cNvGrpSpPr/>
          <p:nvPr/>
        </p:nvGrpSpPr>
        <p:grpSpPr>
          <a:xfrm>
            <a:off x="1365717" y="1670558"/>
            <a:ext cx="1031971" cy="3937714"/>
            <a:chOff x="1560152" y="1417350"/>
            <a:chExt cx="922998" cy="458324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538326E-8E00-05F7-8DA7-5EC0AF7FFC45}"/>
                </a:ext>
              </a:extLst>
            </p:cNvPr>
            <p:cNvSpPr/>
            <p:nvPr/>
          </p:nvSpPr>
          <p:spPr bwMode="auto">
            <a:xfrm>
              <a:off x="1626146" y="5478431"/>
              <a:ext cx="775866" cy="44778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lIns="76195" tIns="38097" rIns="76195" bIns="38097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M4F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Core 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3B95887-D9A1-0A3D-103F-05FF4564A3C4}"/>
                </a:ext>
              </a:extLst>
            </p:cNvPr>
            <p:cNvSpPr/>
            <p:nvPr/>
          </p:nvSpPr>
          <p:spPr bwMode="auto">
            <a:xfrm>
              <a:off x="1609839" y="4693124"/>
              <a:ext cx="808480" cy="467473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5" tIns="38097" rIns="76195" bIns="38097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HSM SHE Stack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89804D-3A1C-67E1-F4BF-9E4F332934AB}"/>
                </a:ext>
              </a:extLst>
            </p:cNvPr>
            <p:cNvSpPr txBox="1"/>
            <p:nvPr/>
          </p:nvSpPr>
          <p:spPr>
            <a:xfrm>
              <a:off x="1600104" y="1489810"/>
              <a:ext cx="808480" cy="537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HSM Vendor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87D342C-FF09-A235-003D-9C96278FFD26}"/>
                </a:ext>
              </a:extLst>
            </p:cNvPr>
            <p:cNvSpPr/>
            <p:nvPr/>
          </p:nvSpPr>
          <p:spPr>
            <a:xfrm>
              <a:off x="1560152" y="1417350"/>
              <a:ext cx="922998" cy="45832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D5F0F-0A96-CD6B-FF04-4D9BBD02AC49}"/>
              </a:ext>
            </a:extLst>
          </p:cNvPr>
          <p:cNvGrpSpPr/>
          <p:nvPr/>
        </p:nvGrpSpPr>
        <p:grpSpPr>
          <a:xfrm>
            <a:off x="2758778" y="1687996"/>
            <a:ext cx="1847789" cy="3937715"/>
            <a:chOff x="2606685" y="1437724"/>
            <a:chExt cx="1701375" cy="458324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E9CDEF-9489-B6A3-5AB7-F178BD76515B}"/>
                </a:ext>
              </a:extLst>
            </p:cNvPr>
            <p:cNvSpPr/>
            <p:nvPr/>
          </p:nvSpPr>
          <p:spPr bwMode="auto">
            <a:xfrm>
              <a:off x="2667322" y="5461529"/>
              <a:ext cx="1591664" cy="44778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76195" tIns="38097" rIns="76195" bIns="38097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MCU R5F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Core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4F971E9-C028-EACC-BBBE-C38B6C78AB6D}"/>
                </a:ext>
              </a:extLst>
            </p:cNvPr>
            <p:cNvSpPr/>
            <p:nvPr/>
          </p:nvSpPr>
          <p:spPr>
            <a:xfrm>
              <a:off x="2667323" y="4867862"/>
              <a:ext cx="1591664" cy="241016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AutoSar OS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41FEE7-1A77-7744-593C-3E08CB451B9C}"/>
                </a:ext>
              </a:extLst>
            </p:cNvPr>
            <p:cNvSpPr/>
            <p:nvPr/>
          </p:nvSpPr>
          <p:spPr>
            <a:xfrm>
              <a:off x="2657352" y="2862500"/>
              <a:ext cx="1591664" cy="241016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AUTOSAR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CC9EFF0-8A46-6C8D-08D4-3B1EC05BF572}"/>
                </a:ext>
              </a:extLst>
            </p:cNvPr>
            <p:cNvSpPr/>
            <p:nvPr/>
          </p:nvSpPr>
          <p:spPr>
            <a:xfrm>
              <a:off x="2667326" y="2350659"/>
              <a:ext cx="1591656" cy="241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6094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MCU Application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88829E2-871E-7ACD-DCDB-7E8DE63A4EB6}"/>
                </a:ext>
              </a:extLst>
            </p:cNvPr>
            <p:cNvSpPr txBox="1"/>
            <p:nvPr/>
          </p:nvSpPr>
          <p:spPr>
            <a:xfrm>
              <a:off x="2615483" y="1452444"/>
              <a:ext cx="1591654" cy="53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Customer AUTOSAR Application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F990591-AADD-38AC-23A0-828A19159BFB}"/>
                </a:ext>
              </a:extLst>
            </p:cNvPr>
            <p:cNvSpPr/>
            <p:nvPr/>
          </p:nvSpPr>
          <p:spPr>
            <a:xfrm>
              <a:off x="2606685" y="1437724"/>
              <a:ext cx="1701375" cy="45832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6450D0-56E1-5A37-0C4D-6E2A82D62D4F}"/>
                </a:ext>
              </a:extLst>
            </p:cNvPr>
            <p:cNvSpPr/>
            <p:nvPr/>
          </p:nvSpPr>
          <p:spPr>
            <a:xfrm>
              <a:off x="3315463" y="4346672"/>
              <a:ext cx="545338" cy="4642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6094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IPC CDD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00A7060-CD5B-92B8-21B8-A732AA28E22E}"/>
                </a:ext>
              </a:extLst>
            </p:cNvPr>
            <p:cNvSpPr/>
            <p:nvPr/>
          </p:nvSpPr>
          <p:spPr>
            <a:xfrm>
              <a:off x="2667322" y="4346673"/>
              <a:ext cx="558477" cy="4642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6094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MCAL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359D14C-2EDA-07BB-83D1-5EDDAACB6E43}"/>
                </a:ext>
              </a:extLst>
            </p:cNvPr>
            <p:cNvSpPr/>
            <p:nvPr/>
          </p:nvSpPr>
          <p:spPr>
            <a:xfrm>
              <a:off x="2667326" y="3479182"/>
              <a:ext cx="1591664" cy="241016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AutoSar (BSW, RTE)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FF048BE4-3F10-437D-A9BD-E1588422C1B6}"/>
              </a:ext>
            </a:extLst>
          </p:cNvPr>
          <p:cNvSpPr/>
          <p:nvPr/>
        </p:nvSpPr>
        <p:spPr>
          <a:xfrm>
            <a:off x="5241165" y="4724665"/>
            <a:ext cx="964267" cy="445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Free RTOS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7E9A912-6A09-43A7-A0AA-DCAE010F2080}"/>
              </a:ext>
            </a:extLst>
          </p:cNvPr>
          <p:cNvSpPr/>
          <p:nvPr/>
        </p:nvSpPr>
        <p:spPr>
          <a:xfrm>
            <a:off x="5241167" y="4318821"/>
            <a:ext cx="973155" cy="295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IPC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16614AD-6930-4DF0-AA69-D2882471F572}"/>
              </a:ext>
            </a:extLst>
          </p:cNvPr>
          <p:cNvSpPr/>
          <p:nvPr/>
        </p:nvSpPr>
        <p:spPr>
          <a:xfrm>
            <a:off x="5239601" y="3913662"/>
            <a:ext cx="973155" cy="295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41BF83A-A6B3-4BDB-AD65-95583ECB3A67}"/>
              </a:ext>
            </a:extLst>
          </p:cNvPr>
          <p:cNvSpPr/>
          <p:nvPr/>
        </p:nvSpPr>
        <p:spPr bwMode="auto">
          <a:xfrm>
            <a:off x="5218305" y="5271531"/>
            <a:ext cx="1026307" cy="2308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76195" tIns="38097" rIns="76195" bIns="38097" rtlCol="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DM R5F0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A67CAD-BE16-41A6-AAC7-BFC650818B40}"/>
              </a:ext>
            </a:extLst>
          </p:cNvPr>
          <p:cNvSpPr/>
          <p:nvPr/>
        </p:nvSpPr>
        <p:spPr>
          <a:xfrm>
            <a:off x="2545248" y="6347380"/>
            <a:ext cx="1143703" cy="36142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F2CFC-663A-4429-A832-A14039F1877C}"/>
              </a:ext>
            </a:extLst>
          </p:cNvPr>
          <p:cNvSpPr txBox="1"/>
          <p:nvPr/>
        </p:nvSpPr>
        <p:spPr>
          <a:xfrm>
            <a:off x="3746323" y="6334611"/>
            <a:ext cx="275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supported on AM62A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9C2C1DE-9360-452D-8F1F-CD6E0BA21E30}"/>
              </a:ext>
            </a:extLst>
          </p:cNvPr>
          <p:cNvSpPr/>
          <p:nvPr/>
        </p:nvSpPr>
        <p:spPr>
          <a:xfrm>
            <a:off x="5921238" y="6339386"/>
            <a:ext cx="1143703" cy="361421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37B117E-D71C-419E-B27A-64726BE15F2A}"/>
              </a:ext>
            </a:extLst>
          </p:cNvPr>
          <p:cNvSpPr txBox="1"/>
          <p:nvPr/>
        </p:nvSpPr>
        <p:spPr>
          <a:xfrm>
            <a:off x="7152874" y="6340614"/>
            <a:ext cx="275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New on TDA4VEntry</a:t>
            </a:r>
          </a:p>
        </p:txBody>
      </p:sp>
    </p:spTree>
    <p:extLst>
      <p:ext uri="{BB962C8B-B14F-4D97-AF65-F5344CB8AC3E}">
        <p14:creationId xmlns:p14="http://schemas.microsoft.com/office/powerpoint/2010/main" val="2925553837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D258980-ED81-CD42-9DD2-A6F2814799C3}" vid="{83CD2965-35EC-8C45-BED1-D40BF21B31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F2A84CC85C2469C26D9DCEAA01467" ma:contentTypeVersion="1" ma:contentTypeDescription="Create a new document." ma:contentTypeScope="" ma:versionID="dabe10cc829762c7618834a5b6f0f63c">
  <xsd:schema xmlns:xsd="http://www.w3.org/2001/XMLSchema" xmlns:xs="http://www.w3.org/2001/XMLSchema" xmlns:p="http://schemas.microsoft.com/office/2006/metadata/properties" xmlns:ns2="5572d957-350a-4067-8f16-ac71103a3c17" targetNamespace="http://schemas.microsoft.com/office/2006/metadata/properties" ma:root="true" ma:fieldsID="8edbd1dc34f47fc8bec8e1537016dd52" ns2:_="">
    <xsd:import namespace="5572d957-350a-4067-8f16-ac71103a3c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2d957-350a-4067-8f16-ac71103a3c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BF68A3-7300-4966-9811-1F8A2E7043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726E3B-E210-4167-81D0-64CF33DFE807}">
  <ds:schemaRefs>
    <ds:schemaRef ds:uri="http://purl.org/dc/dcmitype/"/>
    <ds:schemaRef ds:uri="http://schemas.microsoft.com/office/infopath/2007/PartnerControls"/>
    <ds:schemaRef ds:uri="http://purl.org/dc/elements/1.1/"/>
    <ds:schemaRef ds:uri="5572d957-350a-4067-8f16-ac71103a3c1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2BDFDA-C673-44D6-9D84-24C0C4926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2d957-350a-4067-8f16-ac71103a3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20151</TotalTime>
  <Words>323</Words>
  <Application>Microsoft Office PowerPoint</Application>
  <PresentationFormat>Widescreen</PresentationFormat>
  <Paragraphs>136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FinalPowerpoint</vt:lpstr>
      <vt:lpstr>Scalability from AM62A to TDA4VEntry/AM67 </vt:lpstr>
      <vt:lpstr>J7AEN IP Comparison with AM62P and AM62A – 1/3</vt:lpstr>
      <vt:lpstr>J7AEN IP Comparison with AM62P and AM62A – 2/3</vt:lpstr>
      <vt:lpstr>J7AEN IP Comparison with AM62P and AM62A – 3/3</vt:lpstr>
      <vt:lpstr>AM62A   |  Software architecture (Linux + RTOS)</vt:lpstr>
      <vt:lpstr>AM67/TDA4VEntry | Software Architecture (Linux + RTOS)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Sitara™ AM6x automotive MPUs</dc:title>
  <dc:creator>Tiernan, Kevin</dc:creator>
  <cp:lastModifiedBy>Prabhu, Rahul</cp:lastModifiedBy>
  <cp:revision>236</cp:revision>
  <cp:lastPrinted>2024-04-24T06:03:11Z</cp:lastPrinted>
  <dcterms:modified xsi:type="dcterms:W3CDTF">2024-11-11T22:24:31Z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0x010100B4AF2A84CC85C2469C26D9DCEAA01467</vt:lpwstr>
  </property>
</Properties>
</file>