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4"/>
  </p:sldMasterIdLst>
  <p:notesMasterIdLst>
    <p:notesMasterId r:id="rId6"/>
  </p:notesMasterIdLst>
  <p:handoutMasterIdLst>
    <p:handoutMasterId r:id="rId7"/>
  </p:handoutMasterIdLst>
  <p:sldIdLst>
    <p:sldId id="540" r:id="rId5"/>
  </p:sldIdLst>
  <p:sldSz cx="9144000" cy="5143500" type="screen16x9"/>
  <p:notesSz cx="7023100" cy="93091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5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20" algn="l" defTabSz="761771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05" algn="l" defTabSz="761771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186" algn="l" defTabSz="761771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070" algn="l" defTabSz="761771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ndi Williams" initials="RMW" lastIdx="6" clrIdx="0"/>
  <p:cmAuthor id="1" name="Kelly, Suzette" initials="SLK" lastIdx="1" clrIdx="1"/>
  <p:cmAuthor id="2" name="Robert J. Hillard" initials="RJ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FFFF"/>
    <a:srgbClr val="FF0000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0565" autoAdjust="0"/>
    <p:restoredTop sz="96324" autoAdjust="0"/>
  </p:normalViewPr>
  <p:slideViewPr>
    <p:cSldViewPr snapToGrid="0">
      <p:cViewPr varScale="1">
        <p:scale>
          <a:sx n="136" d="100"/>
          <a:sy n="136" d="100"/>
        </p:scale>
        <p:origin x="200" y="960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850" y="-96"/>
      </p:cViewPr>
      <p:guideLst>
        <p:guide orient="horz" pos="2932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525" y="1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684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525" y="8842684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525" y="1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207125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472" y="4422145"/>
            <a:ext cx="5618157" cy="418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684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525" y="8842684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9" tIns="46214" rIns="92429" bIns="462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8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71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5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3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20" algn="l" defTabSz="7617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05" algn="l" defTabSz="7617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186" algn="l" defTabSz="7617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070" algn="l" defTabSz="7617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elected_powerpoint_bg_1_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5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9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096A3-1C74-4210-9B46-F757C8F29A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1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663943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77743" y="4947902"/>
            <a:ext cx="2133600" cy="154781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A812F-8479-4F37-8662-4BBFDADD96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9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9" y="786358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0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7" y="889399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7" tIns="38087" rIns="76177" bIns="38087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9" y="889399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7" tIns="38087" rIns="76177" bIns="38087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5160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1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4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1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0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0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77743" y="4947902"/>
            <a:ext cx="2133600" cy="154781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A812F-8479-4F37-8662-4BBFDADD96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2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" y="4743450"/>
            <a:ext cx="8804275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7" tIns="38087" rIns="76177" bIns="38087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910" y="4743450"/>
            <a:ext cx="874014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7" tIns="38087" rIns="76177" bIns="38087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5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7" tIns="38087" rIns="76177" bIns="380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83" y="794153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7" tIns="38087" rIns="76177" bIns="3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3747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7" tIns="38087" rIns="76177" bIns="38087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>
              <a:defRPr/>
            </a:pPr>
            <a:fld id="{B6C70261-DCF8-4A97-9502-E8EEF2364C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" y="4706938"/>
            <a:ext cx="8826500" cy="388620"/>
            <a:chOff x="0" y="6321425"/>
            <a:chExt cx="10591800" cy="46634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custDataLst>
      <p:tags r:id="rId12"/>
    </p:custDataLst>
    <p:extLst>
      <p:ext uri="{BB962C8B-B14F-4D97-AF65-F5344CB8AC3E}">
        <p14:creationId xmlns:p14="http://schemas.microsoft.com/office/powerpoint/2010/main" val="99570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85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71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54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35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19" indent="-189119" algn="l" rtl="0" eaLnBrk="0" fontAlgn="base" hangingPunct="0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51" indent="-194411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12" indent="-137545" algn="l" rtl="0" eaLnBrk="0" fontAlgn="base" hangingPunct="0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43" indent="-194411" algn="l" rtl="0" eaLnBrk="0" fontAlgn="base" hangingPunct="0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15" indent="-144160" algn="l" rtl="0" eaLnBrk="0" fontAlgn="base" hangingPunct="0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00" indent="-144160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286" indent="-144160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171" indent="-144160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055" indent="-144160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85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71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54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35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20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05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186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070" algn="l" defTabSz="7617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Latency Memory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2234" y="2296733"/>
            <a:ext cx="443183" cy="6483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r>
              <a:rPr lang="en-US" sz="600" b="1" dirty="0">
                <a:solidFill>
                  <a:srgbClr val="FF0000"/>
                </a:solidFill>
              </a:rPr>
              <a:t>OC SRAM 2.0MB</a:t>
            </a:r>
          </a:p>
          <a:p>
            <a:r>
              <a:rPr lang="en-US" sz="400" b="1" dirty="0">
                <a:solidFill>
                  <a:srgbClr val="FF0000"/>
                </a:solidFill>
              </a:rPr>
              <a:t>(8x 256KB SRAMS)</a:t>
            </a:r>
          </a:p>
        </p:txBody>
      </p:sp>
      <p:sp>
        <p:nvSpPr>
          <p:cNvPr id="5" name="Rectangle 4"/>
          <p:cNvSpPr/>
          <p:nvPr/>
        </p:nvSpPr>
        <p:spPr>
          <a:xfrm>
            <a:off x="2357114" y="2506125"/>
            <a:ext cx="481971" cy="67610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ARM</a:t>
            </a:r>
          </a:p>
          <a:p>
            <a:pPr algn="ctr"/>
            <a:r>
              <a:rPr lang="en-US" sz="400" dirty="0"/>
              <a:t>Cortex R5</a:t>
            </a:r>
          </a:p>
          <a:p>
            <a:pPr algn="ctr"/>
            <a:r>
              <a:rPr lang="en-US" sz="400" dirty="0"/>
              <a:t>(Position/Speed)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9799" y="1007073"/>
            <a:ext cx="481971" cy="67610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ARM</a:t>
            </a:r>
          </a:p>
          <a:p>
            <a:pPr algn="ctr"/>
            <a:r>
              <a:rPr lang="en-US" sz="400" dirty="0"/>
              <a:t>Cortex R5</a:t>
            </a:r>
          </a:p>
          <a:p>
            <a:pPr algn="ctr"/>
            <a:r>
              <a:rPr lang="en-US" sz="400" dirty="0"/>
              <a:t>(Position/Speed)</a:t>
            </a:r>
          </a:p>
        </p:txBody>
      </p:sp>
      <p:cxnSp>
        <p:nvCxnSpPr>
          <p:cNvPr id="8" name="Straight Connector 28"/>
          <p:cNvCxnSpPr/>
          <p:nvPr/>
        </p:nvCxnSpPr>
        <p:spPr>
          <a:xfrm flipH="1">
            <a:off x="1987915" y="2620906"/>
            <a:ext cx="369199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8"/>
          <p:cNvCxnSpPr>
            <a:stCxn id="18" idx="3"/>
          </p:cNvCxnSpPr>
          <p:nvPr/>
        </p:nvCxnSpPr>
        <p:spPr>
          <a:xfrm>
            <a:off x="1988417" y="1603451"/>
            <a:ext cx="329157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52965" y="3520229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52965" y="3177108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52965" y="2833990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52965" y="2490872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3467" y="1467493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53467" y="1124375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54565" y="2154043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BANK3</a:t>
            </a:r>
          </a:p>
        </p:txBody>
      </p:sp>
      <p:cxnSp>
        <p:nvCxnSpPr>
          <p:cNvPr id="21" name="Straight Connector 28"/>
          <p:cNvCxnSpPr/>
          <p:nvPr/>
        </p:nvCxnSpPr>
        <p:spPr>
          <a:xfrm>
            <a:off x="1987915" y="1102367"/>
            <a:ext cx="0" cy="2700223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8"/>
          <p:cNvCxnSpPr/>
          <p:nvPr/>
        </p:nvCxnSpPr>
        <p:spPr>
          <a:xfrm flipH="1">
            <a:off x="1252965" y="1100531"/>
            <a:ext cx="739213" cy="403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8"/>
          <p:cNvCxnSpPr/>
          <p:nvPr/>
        </p:nvCxnSpPr>
        <p:spPr>
          <a:xfrm flipH="1">
            <a:off x="1248703" y="3800027"/>
            <a:ext cx="739213" cy="403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8"/>
          <p:cNvCxnSpPr/>
          <p:nvPr/>
        </p:nvCxnSpPr>
        <p:spPr>
          <a:xfrm>
            <a:off x="1250512" y="1103639"/>
            <a:ext cx="0" cy="2700223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8"/>
          <p:cNvCxnSpPr/>
          <p:nvPr/>
        </p:nvCxnSpPr>
        <p:spPr>
          <a:xfrm flipH="1">
            <a:off x="1244440" y="3472873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8"/>
          <p:cNvCxnSpPr/>
          <p:nvPr/>
        </p:nvCxnSpPr>
        <p:spPr>
          <a:xfrm flipH="1">
            <a:off x="1244722" y="3136695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8"/>
          <p:cNvCxnSpPr/>
          <p:nvPr/>
        </p:nvCxnSpPr>
        <p:spPr>
          <a:xfrm flipH="1">
            <a:off x="1242355" y="2799463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8"/>
          <p:cNvCxnSpPr/>
          <p:nvPr/>
        </p:nvCxnSpPr>
        <p:spPr>
          <a:xfrm flipH="1">
            <a:off x="1240179" y="2456619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243208" y="2109447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8"/>
          <p:cNvCxnSpPr/>
          <p:nvPr/>
        </p:nvCxnSpPr>
        <p:spPr>
          <a:xfrm flipH="1">
            <a:off x="1246040" y="1772590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28"/>
          <p:cNvCxnSpPr/>
          <p:nvPr/>
        </p:nvCxnSpPr>
        <p:spPr>
          <a:xfrm flipH="1">
            <a:off x="1242059" y="1423071"/>
            <a:ext cx="747736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256264" y="1809428"/>
            <a:ext cx="734951" cy="271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BANK2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358310" y="3192368"/>
            <a:ext cx="481305" cy="23008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64KB TCM</a:t>
            </a:r>
          </a:p>
        </p:txBody>
      </p:sp>
      <p:cxnSp>
        <p:nvCxnSpPr>
          <p:cNvPr id="34" name="Straight Connector 28"/>
          <p:cNvCxnSpPr>
            <a:stCxn id="19" idx="3"/>
          </p:cNvCxnSpPr>
          <p:nvPr/>
        </p:nvCxnSpPr>
        <p:spPr>
          <a:xfrm>
            <a:off x="1988417" y="1260333"/>
            <a:ext cx="381381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315769" y="2906862"/>
            <a:ext cx="481971" cy="67610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ARM</a:t>
            </a:r>
          </a:p>
          <a:p>
            <a:pPr algn="ctr"/>
            <a:r>
              <a:rPr lang="en-US" sz="400" dirty="0"/>
              <a:t>Cortex R5F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316433" y="3591020"/>
            <a:ext cx="481305" cy="23008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64KB TCM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369798" y="1694388"/>
            <a:ext cx="481305" cy="23008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64KB TCM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319555" y="1402466"/>
            <a:ext cx="481971" cy="67610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ARM</a:t>
            </a:r>
          </a:p>
          <a:p>
            <a:pPr algn="ctr"/>
            <a:r>
              <a:rPr lang="en-US" sz="400" dirty="0"/>
              <a:t>Cortex R5F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318453" y="2081080"/>
            <a:ext cx="481305" cy="23008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400" dirty="0"/>
              <a:t>64KB TCM</a:t>
            </a:r>
          </a:p>
        </p:txBody>
      </p:sp>
      <p:cxnSp>
        <p:nvCxnSpPr>
          <p:cNvPr id="45" name="Straight Connector 28"/>
          <p:cNvCxnSpPr/>
          <p:nvPr/>
        </p:nvCxnSpPr>
        <p:spPr>
          <a:xfrm flipH="1">
            <a:off x="1987915" y="3706060"/>
            <a:ext cx="331640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29673" y="3069452"/>
            <a:ext cx="451048" cy="41763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/>
              <a:t>mailbox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129673" y="1467493"/>
            <a:ext cx="451048" cy="4057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/>
              <a:t>FSI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129673" y="3487082"/>
            <a:ext cx="451048" cy="4057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/>
              <a:t>Spinlock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129673" y="1873255"/>
            <a:ext cx="451048" cy="4057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/>
              <a:t>PWM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129673" y="2279016"/>
            <a:ext cx="451048" cy="4057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 err="1"/>
              <a:t>eCAP</a:t>
            </a:r>
            <a:endParaRPr lang="en-US" sz="500" dirty="0"/>
          </a:p>
        </p:txBody>
      </p:sp>
      <p:cxnSp>
        <p:nvCxnSpPr>
          <p:cNvPr id="50" name="Straight Connector 28"/>
          <p:cNvCxnSpPr/>
          <p:nvPr/>
        </p:nvCxnSpPr>
        <p:spPr>
          <a:xfrm flipH="1">
            <a:off x="2840996" y="2582207"/>
            <a:ext cx="299243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28"/>
          <p:cNvCxnSpPr/>
          <p:nvPr/>
        </p:nvCxnSpPr>
        <p:spPr>
          <a:xfrm flipH="1">
            <a:off x="2808396" y="3058457"/>
            <a:ext cx="299243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28"/>
          <p:cNvCxnSpPr/>
          <p:nvPr/>
        </p:nvCxnSpPr>
        <p:spPr>
          <a:xfrm flipH="1">
            <a:off x="2797739" y="1998043"/>
            <a:ext cx="299243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8"/>
          <p:cNvCxnSpPr/>
          <p:nvPr/>
        </p:nvCxnSpPr>
        <p:spPr>
          <a:xfrm flipH="1">
            <a:off x="2840996" y="1582082"/>
            <a:ext cx="299243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019425" y="1461437"/>
            <a:ext cx="4940011" cy="1535036"/>
          </a:xfrm>
          <a:prstGeom prst="rect">
            <a:avLst/>
          </a:prstGeom>
        </p:spPr>
        <p:txBody>
          <a:bodyPr wrap="square" lIns="57150" tIns="28575" rIns="57150" bIns="28575">
            <a:spAutoFit/>
          </a:bodyPr>
          <a:lstStyle/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On-chip memory is split into 8 independent banks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Allows access to each bank allocated individually 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Each A53, R5F, ICSSG has dedicate path to each bank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Design is optimized with interconnect optimized for lowest latency memory access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No contention for memory access from any R5 cores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Lowest possible to access critical peripherals</a:t>
            </a:r>
          </a:p>
          <a:p>
            <a:pPr marL="178594" indent="-178594">
              <a:buFont typeface="Arial" panose="020B0604020202020204" pitchFamily="34" charset="0"/>
              <a:buChar char="•"/>
            </a:pPr>
            <a:r>
              <a:rPr lang="en-US" sz="1200" dirty="0"/>
              <a:t>No contention among R5 cores for FSI, </a:t>
            </a:r>
            <a:r>
              <a:rPr lang="en-US" sz="1200" dirty="0" err="1"/>
              <a:t>ePWM</a:t>
            </a:r>
            <a:r>
              <a:rPr lang="en-US" sz="1200" dirty="0"/>
              <a:t>, </a:t>
            </a:r>
            <a:r>
              <a:rPr lang="en-US" sz="1200" dirty="0" err="1"/>
              <a:t>eCAP</a:t>
            </a:r>
            <a:r>
              <a:rPr lang="en-US" sz="1200" dirty="0"/>
              <a:t>, </a:t>
            </a:r>
            <a:r>
              <a:rPr lang="en-US" sz="1200" dirty="0" err="1"/>
              <a:t>eQEP</a:t>
            </a:r>
            <a:endParaRPr lang="en-US" sz="1200" dirty="0"/>
          </a:p>
        </p:txBody>
      </p:sp>
      <p:sp>
        <p:nvSpPr>
          <p:cNvPr id="57" name="Rectangle 56"/>
          <p:cNvSpPr/>
          <p:nvPr/>
        </p:nvSpPr>
        <p:spPr>
          <a:xfrm>
            <a:off x="3129673" y="2674127"/>
            <a:ext cx="451048" cy="4057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28575" rIns="0" bIns="28575" rtlCol="0" anchor="ctr"/>
          <a:lstStyle/>
          <a:p>
            <a:pPr algn="ctr"/>
            <a:r>
              <a:rPr lang="en-US" sz="500" dirty="0" err="1"/>
              <a:t>eQEP</a:t>
            </a:r>
            <a:endParaRPr lang="en-US" sz="500" dirty="0"/>
          </a:p>
        </p:txBody>
      </p:sp>
      <p:sp>
        <p:nvSpPr>
          <p:cNvPr id="46" name="Text Box 31">
            <a:extLst>
              <a:ext uri="{FF2B5EF4-FFF2-40B4-BE49-F238E27FC236}">
                <a16:creationId xmlns:a16="http://schemas.microsoft.com/office/drawing/2014/main" id="{8E113893-6D56-7C4B-BDB8-6EF56A7AE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14" y="4522296"/>
            <a:ext cx="2111375" cy="18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defTabSz="76177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700" dirty="0">
                <a:solidFill>
                  <a:srgbClr val="000000"/>
                </a:solidFill>
                <a:latin typeface="Arial"/>
                <a:cs typeface="Arial" charset="0"/>
              </a:rPr>
              <a:t>TI Confidential – NDA Restrictions</a:t>
            </a:r>
          </a:p>
        </p:txBody>
      </p:sp>
    </p:spTree>
    <p:extLst>
      <p:ext uri="{BB962C8B-B14F-4D97-AF65-F5344CB8AC3E}">
        <p14:creationId xmlns:p14="http://schemas.microsoft.com/office/powerpoint/2010/main" val="26545120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F15B59D540FA42BF1A6ACDDF998D33" ma:contentTypeVersion="11" ma:contentTypeDescription="Create a new document." ma:contentTypeScope="" ma:versionID="0928034b26359fa8b18419013587e04b">
  <xsd:schema xmlns:xsd="http://www.w3.org/2001/XMLSchema" xmlns:xs="http://www.w3.org/2001/XMLSchema" xmlns:p="http://schemas.microsoft.com/office/2006/metadata/properties" xmlns:ns2="http://schemas.microsoft.com/sharepoint/v4" xmlns:ns4="fbb3295a-8bc2-4bb9-af1d-21649510fbe4" targetNamespace="http://schemas.microsoft.com/office/2006/metadata/properties" ma:root="true" ma:fieldsID="7cec13804d934722f6816801d643fe33" ns2:_="" ns4:_="">
    <xsd:import namespace="http://schemas.microsoft.com/sharepoint/v4"/>
    <xsd:import namespace="fbb3295a-8bc2-4bb9-af1d-21649510fbe4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b3295a-8bc2-4bb9-af1d-21649510fbe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E4D656-FB9A-4125-B2E7-5FE6430A92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4"/>
    <ds:schemaRef ds:uri="fbb3295a-8bc2-4bb9-af1d-21649510fb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D30B8F-6463-40D8-9E58-620E46AC8BF3}">
  <ds:schemaRefs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bb3295a-8bc2-4bb9-af1d-21649510fbe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78DB964-7B6C-4FC5-9A21-DE7084205C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30219</TotalTime>
  <Words>127</Words>
  <Application>Microsoft Macintosh PowerPoint</Application>
  <PresentationFormat>On-screen Show (16:9)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3_FinalPowerpoint</vt:lpstr>
      <vt:lpstr>Low Latency Memory architecture</vt:lpstr>
    </vt:vector>
  </TitlesOfParts>
  <Company>Texas Instruments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d-junkin@ti.com</dc:creator>
  <cp:lastModifiedBy>Shin, Kazunobu</cp:lastModifiedBy>
  <cp:revision>342</cp:revision>
  <cp:lastPrinted>2018-05-07T17:02:04Z</cp:lastPrinted>
  <dcterms:created xsi:type="dcterms:W3CDTF">2007-12-19T20:51:45Z</dcterms:created>
  <dcterms:modified xsi:type="dcterms:W3CDTF">2023-10-27T18:01:07Z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0x0101000EF15B59D540FA42BF1A6ACDDF998D33</vt:lpwstr>
  </property>
  <property fmtid="{D5CDD505-2E9C-101B-9397-08002B2CF9AE}" pid="3" name="ArticulateGUID">
    <vt:lpwstr>BD839530-65CF-43AB-9CD0-2DBCDFA6EBC7</vt:lpwstr>
  </property>
  <property fmtid="{D5CDD505-2E9C-101B-9397-08002B2CF9AE}" pid="4" name="ArticulatePath">
    <vt:lpwstr>2018 FAE Summit 2018_0402 (2)</vt:lpwstr>
  </property>
</Properties>
</file>