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66" r:id="rId3"/>
    <p:sldId id="263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641" y="6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07EE70-9458-46CD-AC9B-69D08B6D7B6B}" type="datetimeFigureOut">
              <a:rPr lang="zh-TW" altLang="en-US" smtClean="0"/>
              <a:t>2019/8/28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6B2957-6296-47B0-B0CA-ED6FC9008D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88931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5481130-58BA-40CF-82D6-9CA827741C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6BD3D943-F83F-4252-B659-A5363D983F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54A15BB-34B7-4811-901B-BD468F516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4B4B9-588D-4003-AF39-8321E71F9825}" type="datetimeFigureOut">
              <a:rPr lang="zh-TW" altLang="en-US" smtClean="0"/>
              <a:t>2019/8/28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C4C945A-E4E3-4198-BE04-EF56B9223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0D40D5C-93BF-4DD3-B09E-075B0AA5B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53AD9-E571-43B7-ADEB-56A6F589C7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5675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441CC09-2071-4B36-8494-0D59E1293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4EB9EF9-0976-4A0F-AEB5-A57BACEC16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FEE8E33-9B0D-4DE7-8188-9E5E6842C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4B4B9-588D-4003-AF39-8321E71F9825}" type="datetimeFigureOut">
              <a:rPr lang="zh-TW" altLang="en-US" smtClean="0"/>
              <a:t>2019/8/28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1D063FD-AA09-4E66-AFB0-30EAB3412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B8CFC1C-13DE-45DC-B208-4782B9700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53AD9-E571-43B7-ADEB-56A6F589C7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197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5CF7C5A1-7F0B-4E53-91F3-42F5CCE955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62FA51E1-2B79-48E2-B93E-5216F44447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84E68BB-055D-4FCE-BC04-D9687FBE8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4B4B9-588D-4003-AF39-8321E71F9825}" type="datetimeFigureOut">
              <a:rPr lang="zh-TW" altLang="en-US" smtClean="0"/>
              <a:t>2019/8/28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A58C3DA-FDE2-4319-8CB2-09B2FDB5C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0B3D57B-1AF0-4FD9-85D8-AB0A1C12C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53AD9-E571-43B7-ADEB-56A6F589C7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1880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5E317A8-1330-4B45-9627-FBC844EC4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30FDECF-7F1E-4327-8714-55B27CC75B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CF2E022-6FF8-41D7-A955-9714E1FCE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4B4B9-588D-4003-AF39-8321E71F9825}" type="datetimeFigureOut">
              <a:rPr lang="zh-TW" altLang="en-US" smtClean="0"/>
              <a:t>2019/8/28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0629C81-7140-433B-AF5E-F95FEB85A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FF4FB74-B306-4CFB-A617-130EE0577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53AD9-E571-43B7-ADEB-56A6F589C7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1692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0511A87-9596-42EA-B18C-BF734FB711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725C3A4-6B2B-4B7C-B082-932031F457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A416D3A-05EB-4B4C-865B-7E37DE97F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4B4B9-588D-4003-AF39-8321E71F9825}" type="datetimeFigureOut">
              <a:rPr lang="zh-TW" altLang="en-US" smtClean="0"/>
              <a:t>2019/8/28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CCB3A11-7917-41DE-A0BB-D5F00B5E9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217C60B-A803-4E8F-924E-DDEB4867E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53AD9-E571-43B7-ADEB-56A6F589C7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1101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ED96238-C74F-4F82-80F9-98CC74F58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24950C8-5D18-4E72-8E53-7C420C125C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EB7E336-06D6-44D2-874A-47F66549A4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A1445DD5-B34C-46B4-8A90-5AE3D41F4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4B4B9-588D-4003-AF39-8321E71F9825}" type="datetimeFigureOut">
              <a:rPr lang="zh-TW" altLang="en-US" smtClean="0"/>
              <a:t>2019/8/28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62E9720-C7DF-429C-B77F-7F02F197F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523CC82-3299-49CB-89D9-71B7C83A8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53AD9-E571-43B7-ADEB-56A6F589C7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5872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EA19A5A-0638-446C-95F2-3E523D8381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32D6AC3-3D63-4875-BCB4-CDA98420C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ABAD11D-9D2D-4772-9722-75B9D30B5B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A71F2437-530E-4DA7-AB64-E0A11290D0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25417A03-5034-4C20-B361-AC3F2CE504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19464092-3F31-4A0E-BD8C-D71CF2A9B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4B4B9-588D-4003-AF39-8321E71F9825}" type="datetimeFigureOut">
              <a:rPr lang="zh-TW" altLang="en-US" smtClean="0"/>
              <a:t>2019/8/28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44959FFB-FA8C-435C-A356-5B507A1BC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FBB0F2B8-5336-49C1-B205-C93E72888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53AD9-E571-43B7-ADEB-56A6F589C7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499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4398C56-69BD-4696-9323-64E165D88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B44DEA43-1282-420F-808E-EA3009CC6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4B4B9-588D-4003-AF39-8321E71F9825}" type="datetimeFigureOut">
              <a:rPr lang="zh-TW" altLang="en-US" smtClean="0"/>
              <a:t>2019/8/28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1B072962-842A-429D-BD63-8FC2A3BEF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260408E5-BF83-47A3-8B56-2CACAEA87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53AD9-E571-43B7-ADEB-56A6F589C7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5312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34DC4375-32E1-4585-BC84-95E5AC5B8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4B4B9-588D-4003-AF39-8321E71F9825}" type="datetimeFigureOut">
              <a:rPr lang="zh-TW" altLang="en-US" smtClean="0"/>
              <a:t>2019/8/28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4E0E704A-519E-4385-BCF9-CC1EA2891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D34460DF-7BDE-4CBC-909F-5D69B7C06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53AD9-E571-43B7-ADEB-56A6F589C7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5772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D8D0F36-B67B-4DA8-9516-315BC1415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C424D99-F1FD-4A6C-BAF0-311FEBEE4E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FADCB25-0FB6-4F66-B5C3-9ADE065590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4927902-61C7-402F-9BF9-BAF19DC81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4B4B9-588D-4003-AF39-8321E71F9825}" type="datetimeFigureOut">
              <a:rPr lang="zh-TW" altLang="en-US" smtClean="0"/>
              <a:t>2019/8/28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9D33414-7647-4297-B459-3C8192B4B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407E2E7-864F-410E-AB67-91FFD4E27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53AD9-E571-43B7-ADEB-56A6F589C7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2277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0B2638C-B118-4ACA-8A8F-2F62250C23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A14A44C-E354-47D7-9E5B-E180605F7A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C219204-DECC-48F8-A53D-AB518A0E35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2724814-CE48-458F-B24E-1FE41C3CD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4B4B9-588D-4003-AF39-8321E71F9825}" type="datetimeFigureOut">
              <a:rPr lang="zh-TW" altLang="en-US" smtClean="0"/>
              <a:t>2019/8/28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F63CC4C-0D35-478C-BD10-667533D12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F4F4895-D7E2-49A5-93AE-EFDE1849E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53AD9-E571-43B7-ADEB-56A6F589C7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3845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6E088447-C937-4CD4-8B30-8A740873A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26192DF5-9E6D-4C28-A412-01199C0C57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B752D2B-35B2-42E0-8462-0357D71702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4B4B9-588D-4003-AF39-8321E71F9825}" type="datetimeFigureOut">
              <a:rPr lang="zh-TW" altLang="en-US" smtClean="0"/>
              <a:t>2019/8/28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E14BA3A-46BE-4E10-911B-D297C4B578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6A7E566-384A-455A-AD60-3838BD6AB8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C53AD9-E571-43B7-ADEB-56A6F589C7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61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矩形: 圓角 21">
            <a:extLst>
              <a:ext uri="{FF2B5EF4-FFF2-40B4-BE49-F238E27FC236}">
                <a16:creationId xmlns:a16="http://schemas.microsoft.com/office/drawing/2014/main" id="{A80A3130-111C-4D37-BBDC-CCF1FCEBE595}"/>
              </a:ext>
            </a:extLst>
          </p:cNvPr>
          <p:cNvSpPr/>
          <p:nvPr/>
        </p:nvSpPr>
        <p:spPr>
          <a:xfrm>
            <a:off x="2181987" y="1351810"/>
            <a:ext cx="1995055" cy="200890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/>
              <a:t>TDA2</a:t>
            </a:r>
            <a:endParaRPr lang="zh-TW" altLang="en-US" dirty="0"/>
          </a:p>
        </p:txBody>
      </p:sp>
      <p:sp>
        <p:nvSpPr>
          <p:cNvPr id="24" name="矩形: 圓角 23">
            <a:extLst>
              <a:ext uri="{FF2B5EF4-FFF2-40B4-BE49-F238E27FC236}">
                <a16:creationId xmlns:a16="http://schemas.microsoft.com/office/drawing/2014/main" id="{F3EF659A-B8F2-4FE8-AF9F-8740087D09FD}"/>
              </a:ext>
            </a:extLst>
          </p:cNvPr>
          <p:cNvSpPr/>
          <p:nvPr/>
        </p:nvSpPr>
        <p:spPr>
          <a:xfrm>
            <a:off x="6206729" y="1688879"/>
            <a:ext cx="1149927" cy="131618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/>
              <a:t>DS913</a:t>
            </a:r>
            <a:endParaRPr lang="zh-TW" altLang="en-US" dirty="0"/>
          </a:p>
        </p:txBody>
      </p:sp>
      <p:cxnSp>
        <p:nvCxnSpPr>
          <p:cNvPr id="27" name="直線單箭頭接點 26">
            <a:extLst>
              <a:ext uri="{FF2B5EF4-FFF2-40B4-BE49-F238E27FC236}">
                <a16:creationId xmlns:a16="http://schemas.microsoft.com/office/drawing/2014/main" id="{3771A48E-434E-4234-8A3E-504631770A8E}"/>
              </a:ext>
            </a:extLst>
          </p:cNvPr>
          <p:cNvCxnSpPr>
            <a:cxnSpLocks/>
          </p:cNvCxnSpPr>
          <p:nvPr/>
        </p:nvCxnSpPr>
        <p:spPr>
          <a:xfrm flipV="1">
            <a:off x="380690" y="2393122"/>
            <a:ext cx="1814944" cy="69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文字方塊 27">
            <a:extLst>
              <a:ext uri="{FF2B5EF4-FFF2-40B4-BE49-F238E27FC236}">
                <a16:creationId xmlns:a16="http://schemas.microsoft.com/office/drawing/2014/main" id="{F4BE4D59-72E0-45B3-9677-CDD1CD990AE2}"/>
              </a:ext>
            </a:extLst>
          </p:cNvPr>
          <p:cNvSpPr txBox="1"/>
          <p:nvPr/>
        </p:nvSpPr>
        <p:spPr>
          <a:xfrm>
            <a:off x="352981" y="2030718"/>
            <a:ext cx="19950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BT656- YUV422 8bit</a:t>
            </a:r>
            <a:endParaRPr lang="zh-TW" altLang="en-US" dirty="0"/>
          </a:p>
        </p:txBody>
      </p:sp>
      <p:cxnSp>
        <p:nvCxnSpPr>
          <p:cNvPr id="29" name="直線單箭頭接點 28">
            <a:extLst>
              <a:ext uri="{FF2B5EF4-FFF2-40B4-BE49-F238E27FC236}">
                <a16:creationId xmlns:a16="http://schemas.microsoft.com/office/drawing/2014/main" id="{FA7F9197-D828-4D0E-AEEF-940BB292C447}"/>
              </a:ext>
            </a:extLst>
          </p:cNvPr>
          <p:cNvCxnSpPr>
            <a:cxnSpLocks/>
            <a:stCxn id="22" idx="3"/>
            <a:endCxn id="24" idx="1"/>
          </p:cNvCxnSpPr>
          <p:nvPr/>
        </p:nvCxnSpPr>
        <p:spPr>
          <a:xfrm flipV="1">
            <a:off x="4177042" y="2346970"/>
            <a:ext cx="2029687" cy="92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文字方塊 29">
            <a:extLst>
              <a:ext uri="{FF2B5EF4-FFF2-40B4-BE49-F238E27FC236}">
                <a16:creationId xmlns:a16="http://schemas.microsoft.com/office/drawing/2014/main" id="{D124BF78-3953-415E-8CC1-0F060F5097BC}"/>
              </a:ext>
            </a:extLst>
          </p:cNvPr>
          <p:cNvSpPr txBox="1"/>
          <p:nvPr/>
        </p:nvSpPr>
        <p:spPr>
          <a:xfrm>
            <a:off x="4177042" y="1984552"/>
            <a:ext cx="22444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BT656- YUV422 8bit</a:t>
            </a:r>
            <a:endParaRPr lang="zh-TW" altLang="en-US" dirty="0"/>
          </a:p>
        </p:txBody>
      </p:sp>
      <p:sp>
        <p:nvSpPr>
          <p:cNvPr id="33" name="標題 32">
            <a:extLst>
              <a:ext uri="{FF2B5EF4-FFF2-40B4-BE49-F238E27FC236}">
                <a16:creationId xmlns:a16="http://schemas.microsoft.com/office/drawing/2014/main" id="{9DD0E9C6-3381-420A-B5AB-B67D755F38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4956" y="146766"/>
            <a:ext cx="10515600" cy="1325563"/>
          </a:xfrm>
        </p:spPr>
        <p:txBody>
          <a:bodyPr/>
          <a:lstStyle/>
          <a:p>
            <a:r>
              <a:rPr lang="en-US" altLang="zh-TW" dirty="0"/>
              <a:t>Current</a:t>
            </a:r>
            <a:endParaRPr lang="zh-TW" altLang="en-US" dirty="0"/>
          </a:p>
        </p:txBody>
      </p:sp>
      <p:cxnSp>
        <p:nvCxnSpPr>
          <p:cNvPr id="35" name="直線單箭頭接點 34">
            <a:extLst>
              <a:ext uri="{FF2B5EF4-FFF2-40B4-BE49-F238E27FC236}">
                <a16:creationId xmlns:a16="http://schemas.microsoft.com/office/drawing/2014/main" id="{B029F8F9-5090-475D-936F-6611D415B6F2}"/>
              </a:ext>
            </a:extLst>
          </p:cNvPr>
          <p:cNvCxnSpPr>
            <a:stCxn id="24" idx="3"/>
          </p:cNvCxnSpPr>
          <p:nvPr/>
        </p:nvCxnSpPr>
        <p:spPr>
          <a:xfrm>
            <a:off x="7356656" y="2346970"/>
            <a:ext cx="962895" cy="69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矩形: 圓角 46">
            <a:extLst>
              <a:ext uri="{FF2B5EF4-FFF2-40B4-BE49-F238E27FC236}">
                <a16:creationId xmlns:a16="http://schemas.microsoft.com/office/drawing/2014/main" id="{158CD21D-09D9-4963-B124-D113D083C8F8}"/>
              </a:ext>
            </a:extLst>
          </p:cNvPr>
          <p:cNvSpPr/>
          <p:nvPr/>
        </p:nvSpPr>
        <p:spPr>
          <a:xfrm>
            <a:off x="8333402" y="2036203"/>
            <a:ext cx="983669" cy="55261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/>
              <a:t>CPLD</a:t>
            </a:r>
            <a:endParaRPr lang="zh-TW" altLang="en-US" dirty="0"/>
          </a:p>
        </p:txBody>
      </p:sp>
      <p:sp>
        <p:nvSpPr>
          <p:cNvPr id="49" name="文字方塊 48">
            <a:extLst>
              <a:ext uri="{FF2B5EF4-FFF2-40B4-BE49-F238E27FC236}">
                <a16:creationId xmlns:a16="http://schemas.microsoft.com/office/drawing/2014/main" id="{820438ED-6C88-4918-A710-AD5AC1D9E1FC}"/>
              </a:ext>
            </a:extLst>
          </p:cNvPr>
          <p:cNvSpPr txBox="1"/>
          <p:nvPr/>
        </p:nvSpPr>
        <p:spPr>
          <a:xfrm>
            <a:off x="9386343" y="2588817"/>
            <a:ext cx="22444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BT601- YUV422 8bit</a:t>
            </a:r>
            <a:endParaRPr lang="zh-TW" altLang="en-US" dirty="0"/>
          </a:p>
        </p:txBody>
      </p:sp>
      <p:cxnSp>
        <p:nvCxnSpPr>
          <p:cNvPr id="34" name="直線單箭頭接點 33">
            <a:extLst>
              <a:ext uri="{FF2B5EF4-FFF2-40B4-BE49-F238E27FC236}">
                <a16:creationId xmlns:a16="http://schemas.microsoft.com/office/drawing/2014/main" id="{A56ED1F8-6666-4CFC-957B-B76CA284629D}"/>
              </a:ext>
            </a:extLst>
          </p:cNvPr>
          <p:cNvCxnSpPr/>
          <p:nvPr/>
        </p:nvCxnSpPr>
        <p:spPr>
          <a:xfrm>
            <a:off x="9313712" y="2324074"/>
            <a:ext cx="962895" cy="69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文字方塊 36">
            <a:extLst>
              <a:ext uri="{FF2B5EF4-FFF2-40B4-BE49-F238E27FC236}">
                <a16:creationId xmlns:a16="http://schemas.microsoft.com/office/drawing/2014/main" id="{CD26C11A-4978-422D-AA04-1BD6A8F9ABC0}"/>
              </a:ext>
            </a:extLst>
          </p:cNvPr>
          <p:cNvSpPr txBox="1"/>
          <p:nvPr/>
        </p:nvSpPr>
        <p:spPr>
          <a:xfrm>
            <a:off x="374180" y="5890860"/>
            <a:ext cx="10868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 err="1"/>
              <a:t>Pixcel</a:t>
            </a:r>
            <a:r>
              <a:rPr lang="en-US" altLang="zh-TW" b="1" dirty="0"/>
              <a:t> clock *2</a:t>
            </a:r>
          </a:p>
        </p:txBody>
      </p:sp>
      <p:pic>
        <p:nvPicPr>
          <p:cNvPr id="38" name="圖片 37">
            <a:extLst>
              <a:ext uri="{FF2B5EF4-FFF2-40B4-BE49-F238E27FC236}">
                <a16:creationId xmlns:a16="http://schemas.microsoft.com/office/drawing/2014/main" id="{837DC359-56FE-4897-8830-AE4869C8A2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47" y="3705305"/>
            <a:ext cx="11830050" cy="175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0394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75054A6-B004-4739-99C3-EAB4792CA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Test Scenario (Without CPLD, output BT.601 YUV directly)</a:t>
            </a:r>
            <a:endParaRPr lang="zh-TW" altLang="en-US" dirty="0"/>
          </a:p>
        </p:txBody>
      </p: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446C72E5-D976-4727-A77A-2C9C10E2E892}"/>
              </a:ext>
            </a:extLst>
          </p:cNvPr>
          <p:cNvSpPr/>
          <p:nvPr/>
        </p:nvSpPr>
        <p:spPr>
          <a:xfrm>
            <a:off x="1546746" y="1891349"/>
            <a:ext cx="9807054" cy="30753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altLang="zh-TW" dirty="0"/>
              <a:t>TDA2x</a:t>
            </a:r>
            <a:endParaRPr lang="zh-TW" altLang="en-US" dirty="0"/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CC989DBA-1219-40ED-AA74-7E244D8D5266}"/>
              </a:ext>
            </a:extLst>
          </p:cNvPr>
          <p:cNvSpPr txBox="1"/>
          <p:nvPr/>
        </p:nvSpPr>
        <p:spPr>
          <a:xfrm>
            <a:off x="934511" y="2659217"/>
            <a:ext cx="22444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BT656 - YUV422 8bit</a:t>
            </a:r>
            <a:endParaRPr lang="zh-TW" altLang="en-US" dirty="0"/>
          </a:p>
        </p:txBody>
      </p:sp>
      <p:sp>
        <p:nvSpPr>
          <p:cNvPr id="5" name="矩形: 圓角 4">
            <a:extLst>
              <a:ext uri="{FF2B5EF4-FFF2-40B4-BE49-F238E27FC236}">
                <a16:creationId xmlns:a16="http://schemas.microsoft.com/office/drawing/2014/main" id="{1E95F1DA-02C3-4B9D-959F-A6A0A7F0D48D}"/>
              </a:ext>
            </a:extLst>
          </p:cNvPr>
          <p:cNvSpPr/>
          <p:nvPr/>
        </p:nvSpPr>
        <p:spPr>
          <a:xfrm>
            <a:off x="1978565" y="3152693"/>
            <a:ext cx="983669" cy="55261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/>
              <a:t>Capture</a:t>
            </a:r>
            <a:endParaRPr lang="zh-TW" altLang="en-US" dirty="0"/>
          </a:p>
        </p:txBody>
      </p:sp>
      <p:cxnSp>
        <p:nvCxnSpPr>
          <p:cNvPr id="6" name="直線單箭頭接點 5">
            <a:extLst>
              <a:ext uri="{FF2B5EF4-FFF2-40B4-BE49-F238E27FC236}">
                <a16:creationId xmlns:a16="http://schemas.microsoft.com/office/drawing/2014/main" id="{16C66C0A-C548-42CB-AC89-3736F293E2F2}"/>
              </a:ext>
            </a:extLst>
          </p:cNvPr>
          <p:cNvCxnSpPr>
            <a:cxnSpLocks/>
          </p:cNvCxnSpPr>
          <p:nvPr/>
        </p:nvCxnSpPr>
        <p:spPr>
          <a:xfrm>
            <a:off x="1114928" y="3429000"/>
            <a:ext cx="863637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矩形: 圓角 6">
            <a:extLst>
              <a:ext uri="{FF2B5EF4-FFF2-40B4-BE49-F238E27FC236}">
                <a16:creationId xmlns:a16="http://schemas.microsoft.com/office/drawing/2014/main" id="{D6A8C4D4-31A3-4702-8D01-02B7342A63C6}"/>
              </a:ext>
            </a:extLst>
          </p:cNvPr>
          <p:cNvSpPr/>
          <p:nvPr/>
        </p:nvSpPr>
        <p:spPr>
          <a:xfrm>
            <a:off x="6147848" y="3152693"/>
            <a:ext cx="983669" cy="55261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/>
              <a:t>Display</a:t>
            </a:r>
            <a:endParaRPr lang="zh-TW" altLang="en-US" dirty="0"/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A9AF288E-D600-4F52-80D5-6A0C7AC8242E}"/>
              </a:ext>
            </a:extLst>
          </p:cNvPr>
          <p:cNvSpPr txBox="1"/>
          <p:nvPr/>
        </p:nvSpPr>
        <p:spPr>
          <a:xfrm>
            <a:off x="5872570" y="3766868"/>
            <a:ext cx="20586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16bit down to 8bit and bypass colors pace transfer</a:t>
            </a:r>
          </a:p>
          <a:p>
            <a:endParaRPr lang="zh-TW" altLang="en-US" dirty="0"/>
          </a:p>
        </p:txBody>
      </p:sp>
      <p:cxnSp>
        <p:nvCxnSpPr>
          <p:cNvPr id="9" name="直線單箭頭接點 8">
            <a:extLst>
              <a:ext uri="{FF2B5EF4-FFF2-40B4-BE49-F238E27FC236}">
                <a16:creationId xmlns:a16="http://schemas.microsoft.com/office/drawing/2014/main" id="{544A1C1D-F248-4173-9C59-4F4A28FA5441}"/>
              </a:ext>
            </a:extLst>
          </p:cNvPr>
          <p:cNvCxnSpPr>
            <a:cxnSpLocks/>
            <a:stCxn id="5" idx="3"/>
            <a:endCxn id="7" idx="1"/>
          </p:cNvCxnSpPr>
          <p:nvPr/>
        </p:nvCxnSpPr>
        <p:spPr>
          <a:xfrm>
            <a:off x="2962234" y="3429000"/>
            <a:ext cx="3185614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字方塊 9">
            <a:extLst>
              <a:ext uri="{FF2B5EF4-FFF2-40B4-BE49-F238E27FC236}">
                <a16:creationId xmlns:a16="http://schemas.microsoft.com/office/drawing/2014/main" id="{73545F37-9AE7-40F7-8DBE-C6114D96B9AC}"/>
              </a:ext>
            </a:extLst>
          </p:cNvPr>
          <p:cNvSpPr txBox="1"/>
          <p:nvPr/>
        </p:nvSpPr>
        <p:spPr>
          <a:xfrm>
            <a:off x="2803351" y="3649540"/>
            <a:ext cx="25161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u="sng" dirty="0"/>
              <a:t>YUV422 16bit</a:t>
            </a:r>
          </a:p>
          <a:p>
            <a:r>
              <a:rPr lang="en-US" altLang="zh-TW" dirty="0">
                <a:solidFill>
                  <a:srgbClr val="FF0000"/>
                </a:solidFill>
              </a:rPr>
              <a:t>SYSTEM_DF_RAW16</a:t>
            </a:r>
            <a:r>
              <a:rPr lang="zh-TW" altLang="en-US" dirty="0">
                <a:solidFill>
                  <a:srgbClr val="FF0000"/>
                </a:solidFill>
              </a:rPr>
              <a:t> </a:t>
            </a:r>
            <a:r>
              <a:rPr lang="en-US" altLang="zh-TW" dirty="0">
                <a:solidFill>
                  <a:srgbClr val="FF0000"/>
                </a:solidFill>
              </a:rPr>
              <a:t>or SYSTEM_DF_YUV422P</a:t>
            </a:r>
            <a:r>
              <a:rPr lang="zh-TW" altLang="en-US" dirty="0">
                <a:solidFill>
                  <a:srgbClr val="FF0000"/>
                </a:solidFill>
              </a:rPr>
              <a:t> </a:t>
            </a:r>
            <a:r>
              <a:rPr lang="en-US" altLang="zh-TW" dirty="0">
                <a:solidFill>
                  <a:srgbClr val="FF0000"/>
                </a:solidFill>
              </a:rPr>
              <a:t>or SYSTEM_DF_YUV422</a:t>
            </a:r>
          </a:p>
        </p:txBody>
      </p:sp>
      <p:cxnSp>
        <p:nvCxnSpPr>
          <p:cNvPr id="11" name="直線單箭頭接點 10">
            <a:extLst>
              <a:ext uri="{FF2B5EF4-FFF2-40B4-BE49-F238E27FC236}">
                <a16:creationId xmlns:a16="http://schemas.microsoft.com/office/drawing/2014/main" id="{A0EA4F0F-8457-4C1A-B679-8A90AFF40588}"/>
              </a:ext>
            </a:extLst>
          </p:cNvPr>
          <p:cNvCxnSpPr>
            <a:cxnSpLocks/>
          </p:cNvCxnSpPr>
          <p:nvPr/>
        </p:nvCxnSpPr>
        <p:spPr>
          <a:xfrm>
            <a:off x="7131517" y="3413297"/>
            <a:ext cx="3185614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圖片 11">
            <a:extLst>
              <a:ext uri="{FF2B5EF4-FFF2-40B4-BE49-F238E27FC236}">
                <a16:creationId xmlns:a16="http://schemas.microsoft.com/office/drawing/2014/main" id="{A4CF3EA0-5774-40F9-8CA6-4B0BFAE090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8973" y="4367032"/>
            <a:ext cx="3290500" cy="2393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9852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1BF2B7E1-6681-4BF2-A911-103356A0CE30}"/>
              </a:ext>
            </a:extLst>
          </p:cNvPr>
          <p:cNvSpPr/>
          <p:nvPr/>
        </p:nvSpPr>
        <p:spPr>
          <a:xfrm>
            <a:off x="712652" y="4142378"/>
            <a:ext cx="1005543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/>
              <a:t>DISPC_VID</a:t>
            </a:r>
            <a:r>
              <a:rPr lang="en-US" altLang="zh-TW" dirty="0"/>
              <a:t>3</a:t>
            </a:r>
            <a:r>
              <a:rPr lang="zh-TW" altLang="en-US" dirty="0"/>
              <a:t>_ATTRIBUTES.FORMAT = 0x</a:t>
            </a:r>
            <a:r>
              <a:rPr lang="en-US" altLang="zh-TW" dirty="0"/>
              <a:t>6</a:t>
            </a:r>
            <a:r>
              <a:rPr lang="zh-TW" altLang="en-US" dirty="0"/>
              <a:t>      </a:t>
            </a:r>
            <a:endParaRPr lang="en-US" altLang="zh-TW" dirty="0"/>
          </a:p>
          <a:p>
            <a:r>
              <a:rPr lang="zh-TW" altLang="en-US" dirty="0"/>
              <a:t> DISPC_VID</a:t>
            </a:r>
            <a:r>
              <a:rPr lang="en-US" altLang="zh-TW" dirty="0"/>
              <a:t>3</a:t>
            </a:r>
            <a:r>
              <a:rPr lang="zh-TW" altLang="en-US" dirty="0"/>
              <a:t>_ATTRIBUTES.RESIZEENABLE = 0x0  //Disable both horizontal and vertical resize </a:t>
            </a:r>
          </a:p>
          <a:p>
            <a:r>
              <a:rPr lang="zh-TW" altLang="en-US" dirty="0"/>
              <a:t>processing </a:t>
            </a:r>
          </a:p>
          <a:p>
            <a:r>
              <a:rPr lang="zh-TW" altLang="en-US" dirty="0"/>
              <a:t>DISPC_VID</a:t>
            </a:r>
            <a:r>
              <a:rPr lang="en-US" altLang="zh-TW" dirty="0"/>
              <a:t>3</a:t>
            </a:r>
            <a:r>
              <a:rPr lang="zh-TW" altLang="en-US" dirty="0"/>
              <a:t>_SIZE.SIZEX == DISPC_VID</a:t>
            </a:r>
            <a:r>
              <a:rPr lang="en-US" altLang="zh-TW" dirty="0"/>
              <a:t>3</a:t>
            </a:r>
            <a:r>
              <a:rPr lang="zh-TW" altLang="en-US" dirty="0"/>
              <a:t>_PICTURE_SIZE.MEMSIZEX </a:t>
            </a:r>
          </a:p>
          <a:p>
            <a:r>
              <a:rPr lang="zh-TW" altLang="en-US" dirty="0"/>
              <a:t>DISPC_VID</a:t>
            </a:r>
            <a:r>
              <a:rPr lang="en-US" altLang="zh-TW" dirty="0"/>
              <a:t>3</a:t>
            </a:r>
            <a:r>
              <a:rPr lang="zh-TW" altLang="en-US" dirty="0"/>
              <a:t>_SIZE.SIZEY == DISPC_VID</a:t>
            </a:r>
            <a:r>
              <a:rPr lang="en-US" altLang="zh-TW" dirty="0"/>
              <a:t>3</a:t>
            </a:r>
            <a:r>
              <a:rPr lang="zh-TW" altLang="en-US" dirty="0"/>
              <a:t>_PICTURE_SIZE.MEMSIZEY </a:t>
            </a:r>
          </a:p>
          <a:p>
            <a:r>
              <a:rPr lang="zh-TW" altLang="en-US" dirty="0"/>
              <a:t>DISPC_CONFIG</a:t>
            </a:r>
            <a:r>
              <a:rPr lang="en-US" altLang="zh-TW" dirty="0"/>
              <a:t>3</a:t>
            </a:r>
            <a:r>
              <a:rPr lang="zh-TW" altLang="en-US" dirty="0"/>
              <a:t>.TCKLCDENABLE = 0    //Disable the transparency color key for the LCD </a:t>
            </a:r>
          </a:p>
          <a:p>
            <a:r>
              <a:rPr lang="zh-TW" altLang="en-US" dirty="0"/>
              <a:t>DISPC_CONFIG</a:t>
            </a:r>
            <a:r>
              <a:rPr lang="en-US" altLang="zh-TW" dirty="0"/>
              <a:t>3</a:t>
            </a:r>
            <a:r>
              <a:rPr lang="zh-TW" altLang="en-US" dirty="0"/>
              <a:t>.CPR = 0             //Color Phase Rotation Disabled 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561B71C9-906F-406C-A222-D8FC7858EA85}"/>
              </a:ext>
            </a:extLst>
          </p:cNvPr>
          <p:cNvSpPr txBox="1"/>
          <p:nvPr/>
        </p:nvSpPr>
        <p:spPr>
          <a:xfrm>
            <a:off x="712652" y="1003057"/>
            <a:ext cx="949768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altLang="zh-TW" dirty="0" err="1">
                <a:solidFill>
                  <a:srgbClr val="FF0000"/>
                </a:solidFill>
              </a:rPr>
              <a:t>Pixcel</a:t>
            </a:r>
            <a:r>
              <a:rPr lang="en-US" altLang="zh-TW" dirty="0">
                <a:solidFill>
                  <a:srgbClr val="FF0000"/>
                </a:solidFill>
              </a:rPr>
              <a:t> clock</a:t>
            </a:r>
            <a:r>
              <a:rPr lang="zh-TW" altLang="en-US" dirty="0">
                <a:solidFill>
                  <a:srgbClr val="FF0000"/>
                </a:solidFill>
              </a:rPr>
              <a:t> </a:t>
            </a:r>
            <a:r>
              <a:rPr lang="en-US" altLang="zh-TW" dirty="0">
                <a:solidFill>
                  <a:srgbClr val="FF0000"/>
                </a:solidFill>
              </a:rPr>
              <a:t>must</a:t>
            </a:r>
            <a:r>
              <a:rPr lang="zh-TW" altLang="en-US" dirty="0">
                <a:solidFill>
                  <a:srgbClr val="FF0000"/>
                </a:solidFill>
              </a:rPr>
              <a:t> </a:t>
            </a:r>
            <a:r>
              <a:rPr lang="en-US" altLang="zh-TW" dirty="0">
                <a:solidFill>
                  <a:srgbClr val="FF0000"/>
                </a:solidFill>
              </a:rPr>
              <a:t>be</a:t>
            </a:r>
            <a:r>
              <a:rPr lang="zh-TW" altLang="en-US" dirty="0">
                <a:solidFill>
                  <a:srgbClr val="FF0000"/>
                </a:solidFill>
              </a:rPr>
              <a:t> </a:t>
            </a:r>
            <a:r>
              <a:rPr lang="en-US" altLang="zh-TW" dirty="0">
                <a:solidFill>
                  <a:srgbClr val="FF0000"/>
                </a:solidFill>
              </a:rPr>
              <a:t>2</a:t>
            </a:r>
          </a:p>
          <a:p>
            <a:pPr marL="342900" indent="-342900">
              <a:buAutoNum type="arabicPeriod"/>
            </a:pPr>
            <a:r>
              <a:rPr lang="en-US" altLang="zh-TW" dirty="0">
                <a:solidFill>
                  <a:srgbClr val="FF0000"/>
                </a:solidFill>
              </a:rPr>
              <a:t>We use VOUT3</a:t>
            </a:r>
          </a:p>
          <a:p>
            <a:r>
              <a:rPr lang="en-US" altLang="zh-TW" dirty="0">
                <a:sym typeface="Wingdings" panose="05000000000000000000" pitchFamily="2" charset="2"/>
              </a:rPr>
              <a:t></a:t>
            </a:r>
            <a:endParaRPr lang="en-US" altLang="zh-TW" dirty="0"/>
          </a:p>
          <a:p>
            <a:r>
              <a:rPr lang="en-US" altLang="zh-TW" dirty="0"/>
              <a:t>DISPC_VP3_CONTROL.TDMENABLE = 0x1        // TDM enabled </a:t>
            </a:r>
          </a:p>
          <a:p>
            <a:r>
              <a:rPr lang="en-US" altLang="zh-TW" dirty="0"/>
              <a:t>DISPC_VP3_CONTROL. TDMPARALLELMODE = 0x0 //8-bit parallel output interface selected </a:t>
            </a:r>
          </a:p>
          <a:p>
            <a:r>
              <a:rPr lang="en-US" altLang="zh-TW" dirty="0"/>
              <a:t>DISPC_VP3_CONTROL. TDMCYCLEFORMAT = 0x1  //2 cycles for 1 pixel </a:t>
            </a:r>
          </a:p>
          <a:p>
            <a:r>
              <a:rPr lang="en-US" altLang="zh-TW" dirty="0"/>
              <a:t>DISPC_DATA3_CYCLE1 = 0x8                 //8 bit for 1st cycle </a:t>
            </a:r>
          </a:p>
          <a:p>
            <a:r>
              <a:rPr lang="en-US" altLang="zh-TW" dirty="0"/>
              <a:t>DISPC_DATA3_CYCLE2 = 0x8                 //8 bit for 2nd cycle </a:t>
            </a:r>
          </a:p>
          <a:p>
            <a:r>
              <a:rPr lang="en-US" altLang="zh-TW" dirty="0"/>
              <a:t>DISPC_DATA3_CYCLE3 = 0x0                 //8 bit for 3rd cycle </a:t>
            </a:r>
          </a:p>
          <a:p>
            <a:endParaRPr lang="en-US" altLang="zh-TW" dirty="0"/>
          </a:p>
          <a:p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9940357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1300</TotalTime>
  <Words>288</Words>
  <Application>Microsoft Office PowerPoint</Application>
  <PresentationFormat>寬螢幕</PresentationFormat>
  <Paragraphs>32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佈景主題</vt:lpstr>
      <vt:lpstr>Current</vt:lpstr>
      <vt:lpstr>Test Scenario (Without CPLD, output BT.601 YUV directly)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YukiChen</dc:creator>
  <cp:lastModifiedBy>YukiChen</cp:lastModifiedBy>
  <cp:revision>45</cp:revision>
  <dcterms:created xsi:type="dcterms:W3CDTF">2019-08-27T05:47:19Z</dcterms:created>
  <dcterms:modified xsi:type="dcterms:W3CDTF">2019-08-28T04:12:54Z</dcterms:modified>
</cp:coreProperties>
</file>