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6AAC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393" autoAdjust="0"/>
  </p:normalViewPr>
  <p:slideViewPr>
    <p:cSldViewPr snapToGrid="0"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28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135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62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004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489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01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869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326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1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459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592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76BDB1-D690-45B6-B484-CC5EAF540C25}" type="datetimeFigureOut">
              <a:rPr kumimoji="1" lang="ja-JP" altLang="en-US" smtClean="0"/>
              <a:t>2015/9/3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DA616-7B72-4EC3-BE5C-E1110F9200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8661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カギ線コネクタ 140"/>
          <p:cNvCxnSpPr>
            <a:stCxn id="94" idx="2"/>
            <a:endCxn id="12" idx="1"/>
          </p:cNvCxnSpPr>
          <p:nvPr/>
        </p:nvCxnSpPr>
        <p:spPr>
          <a:xfrm rot="16200000" flipH="1">
            <a:off x="3222673" y="1441550"/>
            <a:ext cx="2029975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4" name="角丸四角形 3"/>
          <p:cNvSpPr/>
          <p:nvPr/>
        </p:nvSpPr>
        <p:spPr>
          <a:xfrm>
            <a:off x="1018685" y="692696"/>
            <a:ext cx="792088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5973364" y="2023956"/>
            <a:ext cx="792088" cy="360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1.3V</a:t>
            </a:r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7036437" y="2442768"/>
            <a:ext cx="1721227" cy="2520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</a:t>
            </a:r>
            <a:endParaRPr kumimoji="1" lang="ja-JP" altLang="en-US" sz="1400"/>
          </a:p>
        </p:txBody>
      </p:sp>
      <p:sp>
        <p:nvSpPr>
          <p:cNvPr id="7" name="正方形/長方形 6"/>
          <p:cNvSpPr/>
          <p:nvPr/>
        </p:nvSpPr>
        <p:spPr>
          <a:xfrm>
            <a:off x="7032694" y="2077407"/>
            <a:ext cx="1721227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CVDDRTC</a:t>
            </a:r>
            <a:endParaRPr kumimoji="1" lang="ja-JP" altLang="en-US" sz="1400"/>
          </a:p>
        </p:txBody>
      </p:sp>
      <p:sp>
        <p:nvSpPr>
          <p:cNvPr id="8" name="正方形/長方形 7"/>
          <p:cNvSpPr/>
          <p:nvPr/>
        </p:nvSpPr>
        <p:spPr>
          <a:xfrm>
            <a:off x="7059859" y="3602974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USB_VDD1P3</a:t>
            </a:r>
            <a:endParaRPr kumimoji="1" lang="ja-JP" altLang="en-US" sz="1400"/>
          </a:p>
        </p:txBody>
      </p:sp>
      <p:sp>
        <p:nvSpPr>
          <p:cNvPr id="9" name="正方形/長方形 8"/>
          <p:cNvSpPr/>
          <p:nvPr/>
        </p:nvSpPr>
        <p:spPr>
          <a:xfrm>
            <a:off x="7054241" y="4335230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DVDDIO</a:t>
            </a:r>
            <a:endParaRPr kumimoji="1"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7059858" y="474709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USB_VDDOSC</a:t>
            </a:r>
            <a:endParaRPr kumimoji="1" lang="ja-JP" altLang="en-US" sz="1400"/>
          </a:p>
        </p:txBody>
      </p:sp>
      <p:sp>
        <p:nvSpPr>
          <p:cNvPr id="12" name="正方形/長方形 11"/>
          <p:cNvSpPr/>
          <p:nvPr/>
        </p:nvSpPr>
        <p:spPr>
          <a:xfrm>
            <a:off x="7059858" y="5152722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USB_VDDPLL</a:t>
            </a:r>
            <a:endParaRPr kumimoji="1" lang="ja-JP" altLang="en-US" sz="1400"/>
          </a:p>
        </p:txBody>
      </p:sp>
      <p:sp>
        <p:nvSpPr>
          <p:cNvPr id="13" name="正方形/長方形 12"/>
          <p:cNvSpPr/>
          <p:nvPr/>
        </p:nvSpPr>
        <p:spPr>
          <a:xfrm>
            <a:off x="7059858" y="554876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USB_VDDA3P3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029270" y="1124744"/>
            <a:ext cx="1721227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LDOI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36437" y="2849178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VDDA_PLL</a:t>
            </a:r>
            <a:endParaRPr kumimoji="1" lang="ja-JP" altLang="en-US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59859" y="3987210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USB_VDDA1P3</a:t>
            </a:r>
            <a:endParaRPr kumimoji="1" lang="ja-JP" altLang="en-US" sz="1400"/>
          </a:p>
        </p:txBody>
      </p:sp>
      <p:sp>
        <p:nvSpPr>
          <p:cNvPr id="17" name="正方形/長方形 16"/>
          <p:cNvSpPr/>
          <p:nvPr/>
        </p:nvSpPr>
        <p:spPr>
          <a:xfrm>
            <a:off x="7032853" y="3231412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VDDA_ANA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99295" y="535916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9295" y="4963120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smtClean="0"/>
              <a:t>USB PHY</a:t>
            </a:r>
            <a:endParaRPr kumimoji="1" lang="ja-JP" altLang="en-US" sz="1100" i="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99295" y="455749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69692" y="379518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94040" y="341975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3" name="角丸四角形 22"/>
          <p:cNvSpPr/>
          <p:nvPr/>
        </p:nvSpPr>
        <p:spPr>
          <a:xfrm>
            <a:off x="2449881" y="2023958"/>
            <a:ext cx="1008112" cy="3600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USB_LDOO</a:t>
            </a:r>
            <a:endParaRPr kumimoji="1" lang="ja-JP" altLang="en-US" sz="1400" dirty="0"/>
          </a:p>
        </p:txBody>
      </p:sp>
      <p:sp>
        <p:nvSpPr>
          <p:cNvPr id="24" name="角丸四角形 23"/>
          <p:cNvSpPr/>
          <p:nvPr/>
        </p:nvSpPr>
        <p:spPr>
          <a:xfrm>
            <a:off x="3548694" y="2023960"/>
            <a:ext cx="100811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smtClean="0"/>
              <a:t>ANA_LDOO</a:t>
            </a:r>
            <a:endParaRPr kumimoji="1" lang="ja-JP" altLang="en-US" sz="1400"/>
          </a:p>
        </p:txBody>
      </p:sp>
      <p:sp>
        <p:nvSpPr>
          <p:cNvPr id="25" name="角丸四角形 24"/>
          <p:cNvSpPr/>
          <p:nvPr/>
        </p:nvSpPr>
        <p:spPr>
          <a:xfrm>
            <a:off x="4661782" y="2023957"/>
            <a:ext cx="1008112" cy="360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DSP_LDOO</a:t>
            </a:r>
            <a:endParaRPr kumimoji="1" lang="ja-JP" altLang="en-US" sz="1400" dirty="0"/>
          </a:p>
        </p:txBody>
      </p:sp>
      <p:cxnSp>
        <p:nvCxnSpPr>
          <p:cNvPr id="29" name="カギ線コネクタ 28"/>
          <p:cNvCxnSpPr>
            <a:stCxn id="4" idx="2"/>
            <a:endCxn id="14" idx="1"/>
          </p:cNvCxnSpPr>
          <p:nvPr/>
        </p:nvCxnSpPr>
        <p:spPr>
          <a:xfrm rot="16200000" flipH="1">
            <a:off x="4095985" y="-1628521"/>
            <a:ext cx="252028" cy="56145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2" name="カギ線コネクタ 31"/>
          <p:cNvCxnSpPr>
            <a:stCxn id="14" idx="3"/>
          </p:cNvCxnSpPr>
          <p:nvPr/>
        </p:nvCxnSpPr>
        <p:spPr>
          <a:xfrm flipH="1" flipV="1">
            <a:off x="2950420" y="883599"/>
            <a:ext cx="5800077" cy="421165"/>
          </a:xfrm>
          <a:prstGeom prst="bentConnector3">
            <a:avLst>
              <a:gd name="adj1" fmla="val -3941"/>
            </a:avLst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60" idx="4"/>
            <a:endCxn id="24" idx="0"/>
          </p:cNvCxnSpPr>
          <p:nvPr/>
        </p:nvCxnSpPr>
        <p:spPr>
          <a:xfrm>
            <a:off x="4047013" y="918246"/>
            <a:ext cx="5737" cy="11057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3" idx="0"/>
          </p:cNvCxnSpPr>
          <p:nvPr/>
        </p:nvCxnSpPr>
        <p:spPr>
          <a:xfrm>
            <a:off x="2953937" y="877479"/>
            <a:ext cx="0" cy="114647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61" idx="4"/>
            <a:endCxn id="25" idx="0"/>
          </p:cNvCxnSpPr>
          <p:nvPr/>
        </p:nvCxnSpPr>
        <p:spPr>
          <a:xfrm>
            <a:off x="5165838" y="913483"/>
            <a:ext cx="0" cy="11104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521611" y="836712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1.3V</a:t>
            </a:r>
            <a:endParaRPr kumimoji="1" lang="ja-JP" altLang="en-US" sz="1400" dirty="0"/>
          </a:p>
        </p:txBody>
      </p:sp>
      <p:cxnSp>
        <p:nvCxnSpPr>
          <p:cNvPr id="44" name="カギ線コネクタ 43"/>
          <p:cNvCxnSpPr>
            <a:stCxn id="25" idx="2"/>
            <a:endCxn id="6" idx="1"/>
          </p:cNvCxnSpPr>
          <p:nvPr/>
        </p:nvCxnSpPr>
        <p:spPr>
          <a:xfrm rot="16200000" flipH="1">
            <a:off x="6008745" y="1541089"/>
            <a:ext cx="184785" cy="1870599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24" idx="2"/>
            <a:endCxn id="17" idx="1"/>
          </p:cNvCxnSpPr>
          <p:nvPr/>
        </p:nvCxnSpPr>
        <p:spPr>
          <a:xfrm rot="16200000" flipH="1">
            <a:off x="5056088" y="1380661"/>
            <a:ext cx="973426" cy="2980103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15" idx="1"/>
          </p:cNvCxnSpPr>
          <p:nvPr/>
        </p:nvCxnSpPr>
        <p:spPr>
          <a:xfrm>
            <a:off x="4047013" y="2966203"/>
            <a:ext cx="2989424" cy="8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>
            <a:stCxn id="23" idx="2"/>
            <a:endCxn id="16" idx="1"/>
          </p:cNvCxnSpPr>
          <p:nvPr/>
        </p:nvCxnSpPr>
        <p:spPr>
          <a:xfrm rot="16200000" flipH="1">
            <a:off x="4142285" y="1195650"/>
            <a:ext cx="1729226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カギ線コネクタ 56"/>
          <p:cNvCxnSpPr>
            <a:stCxn id="23" idx="2"/>
            <a:endCxn id="8" idx="1"/>
          </p:cNvCxnSpPr>
          <p:nvPr/>
        </p:nvCxnSpPr>
        <p:spPr>
          <a:xfrm rot="16200000" flipH="1">
            <a:off x="4334403" y="1003532"/>
            <a:ext cx="1344990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フローチャート : 結合子 59"/>
          <p:cNvSpPr/>
          <p:nvPr/>
        </p:nvSpPr>
        <p:spPr>
          <a:xfrm>
            <a:off x="4011009" y="846238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5129834" y="841475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フローチャート : 結合子 61"/>
          <p:cNvSpPr/>
          <p:nvPr/>
        </p:nvSpPr>
        <p:spPr>
          <a:xfrm>
            <a:off x="2914415" y="3692695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フローチャート : 結合子 62"/>
          <p:cNvSpPr/>
          <p:nvPr/>
        </p:nvSpPr>
        <p:spPr>
          <a:xfrm>
            <a:off x="4009586" y="2930199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カギ線コネクタ 63"/>
          <p:cNvCxnSpPr>
            <a:stCxn id="94" idx="2"/>
            <a:endCxn id="9" idx="1"/>
          </p:cNvCxnSpPr>
          <p:nvPr/>
        </p:nvCxnSpPr>
        <p:spPr>
          <a:xfrm rot="16200000" flipH="1">
            <a:off x="3628610" y="1035612"/>
            <a:ext cx="1212483" cy="563877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9" name="カギ線コネクタ 68"/>
          <p:cNvCxnSpPr>
            <a:stCxn id="94" idx="2"/>
            <a:endCxn id="11" idx="1"/>
          </p:cNvCxnSpPr>
          <p:nvPr/>
        </p:nvCxnSpPr>
        <p:spPr>
          <a:xfrm rot="16200000" flipH="1">
            <a:off x="3425486" y="1238737"/>
            <a:ext cx="1624349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2" name="カギ線コネクタ 71"/>
          <p:cNvCxnSpPr>
            <a:stCxn id="94" idx="2"/>
            <a:endCxn id="13" idx="1"/>
          </p:cNvCxnSpPr>
          <p:nvPr/>
        </p:nvCxnSpPr>
        <p:spPr>
          <a:xfrm rot="16200000" flipH="1">
            <a:off x="3024651" y="1639572"/>
            <a:ext cx="2426019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5" name="カギ線コネクタ 74"/>
          <p:cNvCxnSpPr>
            <a:stCxn id="4" idx="2"/>
            <a:endCxn id="94" idx="0"/>
          </p:cNvCxnSpPr>
          <p:nvPr/>
        </p:nvCxnSpPr>
        <p:spPr>
          <a:xfrm rot="16200000" flipH="1">
            <a:off x="497103" y="1970361"/>
            <a:ext cx="1835985" cy="73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9" name="フローチャート : 結合子 78"/>
          <p:cNvSpPr/>
          <p:nvPr/>
        </p:nvSpPr>
        <p:spPr>
          <a:xfrm>
            <a:off x="1382271" y="4429030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1382271" y="4845638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1382271" y="5248545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カギ線コネクタ 82"/>
          <p:cNvCxnSpPr>
            <a:stCxn id="5" idx="3"/>
            <a:endCxn id="7" idx="1"/>
          </p:cNvCxnSpPr>
          <p:nvPr/>
        </p:nvCxnSpPr>
        <p:spPr>
          <a:xfrm flipV="1">
            <a:off x="6765452" y="2203421"/>
            <a:ext cx="267242" cy="5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endCxn id="94" idx="3"/>
          </p:cNvCxnSpPr>
          <p:nvPr/>
        </p:nvCxnSpPr>
        <p:spPr>
          <a:xfrm rot="10800000" flipV="1">
            <a:off x="1811507" y="3068247"/>
            <a:ext cx="1138913" cy="4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1816329" y="276047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102" name="フローチャート : 結合子 101"/>
          <p:cNvSpPr/>
          <p:nvPr/>
        </p:nvSpPr>
        <p:spPr>
          <a:xfrm>
            <a:off x="2914415" y="3026302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0" name="角丸四角形 139"/>
          <p:cNvSpPr/>
          <p:nvPr/>
        </p:nvSpPr>
        <p:spPr>
          <a:xfrm>
            <a:off x="107504" y="152262"/>
            <a:ext cx="79208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VBUS</a:t>
            </a:r>
            <a:endParaRPr kumimoji="1" lang="ja-JP" altLang="en-US" sz="1400" dirty="0"/>
          </a:p>
        </p:txBody>
      </p:sp>
      <p:sp>
        <p:nvSpPr>
          <p:cNvPr id="154" name="正方形/長方形 153"/>
          <p:cNvSpPr/>
          <p:nvPr/>
        </p:nvSpPr>
        <p:spPr>
          <a:xfrm>
            <a:off x="7059859" y="6005101"/>
            <a:ext cx="1721227" cy="2520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VBUS pin</a:t>
            </a:r>
            <a:endParaRPr kumimoji="1" lang="ja-JP" altLang="en-US" sz="1400" dirty="0"/>
          </a:p>
        </p:txBody>
      </p:sp>
      <p:cxnSp>
        <p:nvCxnSpPr>
          <p:cNvPr id="155" name="カギ線コネクタ 154"/>
          <p:cNvCxnSpPr>
            <a:stCxn id="140" idx="2"/>
            <a:endCxn id="154" idx="1"/>
          </p:cNvCxnSpPr>
          <p:nvPr/>
        </p:nvCxnSpPr>
        <p:spPr>
          <a:xfrm rot="16200000" flipH="1">
            <a:off x="972297" y="43552"/>
            <a:ext cx="5618813" cy="655631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正方形/長方形 157"/>
          <p:cNvSpPr/>
          <p:nvPr/>
        </p:nvSpPr>
        <p:spPr>
          <a:xfrm>
            <a:off x="5227084" y="5961298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572936" y="6276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cxnSp>
        <p:nvCxnSpPr>
          <p:cNvPr id="173" name="カギ線コネクタ 172"/>
          <p:cNvCxnSpPr/>
          <p:nvPr/>
        </p:nvCxnSpPr>
        <p:spPr>
          <a:xfrm flipV="1">
            <a:off x="503548" y="1484785"/>
            <a:ext cx="91435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9" name="角丸四角形 178"/>
          <p:cNvSpPr/>
          <p:nvPr/>
        </p:nvSpPr>
        <p:spPr>
          <a:xfrm>
            <a:off x="2642040" y="122577"/>
            <a:ext cx="792088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Battery</a:t>
            </a:r>
            <a:endParaRPr kumimoji="1" lang="ja-JP" altLang="en-US" sz="1400" dirty="0"/>
          </a:p>
        </p:txBody>
      </p:sp>
      <p:cxnSp>
        <p:nvCxnSpPr>
          <p:cNvPr id="180" name="カギ線コネクタ 179"/>
          <p:cNvCxnSpPr>
            <a:stCxn id="179" idx="1"/>
            <a:endCxn id="4" idx="0"/>
          </p:cNvCxnSpPr>
          <p:nvPr/>
        </p:nvCxnSpPr>
        <p:spPr>
          <a:xfrm rot="10800000" flipV="1">
            <a:off x="1414730" y="302596"/>
            <a:ext cx="1227311" cy="3900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7027237" y="6411044"/>
            <a:ext cx="1721227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err="1" smtClean="0"/>
              <a:t>nRESET</a:t>
            </a:r>
            <a:r>
              <a:rPr kumimoji="1" lang="en-US" altLang="ja-JP" sz="1400" dirty="0" smtClean="0"/>
              <a:t> pin</a:t>
            </a:r>
            <a:endParaRPr kumimoji="1" lang="ja-JP" altLang="en-US" sz="1400" dirty="0"/>
          </a:p>
        </p:txBody>
      </p:sp>
      <p:sp>
        <p:nvSpPr>
          <p:cNvPr id="73" name="正方形/長方形 72"/>
          <p:cNvSpPr/>
          <p:nvPr/>
        </p:nvSpPr>
        <p:spPr>
          <a:xfrm>
            <a:off x="4586385" y="6430814"/>
            <a:ext cx="676280" cy="276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Reset</a:t>
            </a:r>
            <a:endParaRPr kumimoji="1" lang="en-US" altLang="ja-JP" sz="1100" dirty="0" smtClean="0"/>
          </a:p>
        </p:txBody>
      </p:sp>
      <p:cxnSp>
        <p:nvCxnSpPr>
          <p:cNvPr id="74" name="直線矢印コネクタ 73"/>
          <p:cNvCxnSpPr>
            <a:endCxn id="73" idx="0"/>
          </p:cNvCxnSpPr>
          <p:nvPr/>
        </p:nvCxnSpPr>
        <p:spPr>
          <a:xfrm>
            <a:off x="4924525" y="4461244"/>
            <a:ext cx="0" cy="1969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フローチャート : 結合子 75"/>
          <p:cNvSpPr/>
          <p:nvPr/>
        </p:nvSpPr>
        <p:spPr>
          <a:xfrm>
            <a:off x="4888029" y="4425766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>
            <a:stCxn id="73" idx="3"/>
            <a:endCxn id="71" idx="1"/>
          </p:cNvCxnSpPr>
          <p:nvPr/>
        </p:nvCxnSpPr>
        <p:spPr>
          <a:xfrm flipV="1">
            <a:off x="5262665" y="6555060"/>
            <a:ext cx="1764572" cy="14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1019418" y="2888721"/>
            <a:ext cx="792088" cy="3600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 </a:t>
            </a:r>
          </a:p>
          <a:p>
            <a:pPr algn="ctr"/>
            <a:r>
              <a:rPr lang="en-US" altLang="ja-JP" sz="1400" dirty="0" smtClean="0"/>
              <a:t>3.1V</a:t>
            </a:r>
            <a:endParaRPr kumimoji="1" lang="ja-JP" altLang="en-US" sz="1400" dirty="0"/>
          </a:p>
        </p:txBody>
      </p:sp>
      <p:sp>
        <p:nvSpPr>
          <p:cNvPr id="108" name="正方形/長方形 107"/>
          <p:cNvSpPr/>
          <p:nvPr/>
        </p:nvSpPr>
        <p:spPr>
          <a:xfrm>
            <a:off x="7032853" y="1673680"/>
            <a:ext cx="1721227" cy="25202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DVDDRTC</a:t>
            </a:r>
            <a:endParaRPr kumimoji="1" lang="ja-JP" altLang="en-US" sz="1400"/>
          </a:p>
        </p:txBody>
      </p:sp>
      <p:cxnSp>
        <p:nvCxnSpPr>
          <p:cNvPr id="116" name="カギ線コネクタ 115"/>
          <p:cNvCxnSpPr>
            <a:endCxn id="5" idx="0"/>
          </p:cNvCxnSpPr>
          <p:nvPr/>
        </p:nvCxnSpPr>
        <p:spPr>
          <a:xfrm rot="5400000">
            <a:off x="6009734" y="1664279"/>
            <a:ext cx="719352" cy="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34" name="フローチャート : 結合子 133"/>
          <p:cNvSpPr/>
          <p:nvPr/>
        </p:nvSpPr>
        <p:spPr>
          <a:xfrm>
            <a:off x="1381900" y="126859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フローチャート : 結合子 134"/>
          <p:cNvSpPr/>
          <p:nvPr/>
        </p:nvSpPr>
        <p:spPr>
          <a:xfrm>
            <a:off x="6333408" y="1277591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カギ線コネクタ 203"/>
          <p:cNvCxnSpPr>
            <a:stCxn id="135" idx="4"/>
            <a:endCxn id="108" idx="1"/>
          </p:cNvCxnSpPr>
          <p:nvPr/>
        </p:nvCxnSpPr>
        <p:spPr>
          <a:xfrm rot="16200000" flipH="1">
            <a:off x="6476085" y="1242925"/>
            <a:ext cx="450095" cy="6634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15" name="フローチャート : 結合子 214"/>
          <p:cNvSpPr/>
          <p:nvPr/>
        </p:nvSpPr>
        <p:spPr>
          <a:xfrm>
            <a:off x="6333408" y="176368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0" name="直線矢印コネクタ 229"/>
          <p:cNvCxnSpPr>
            <a:endCxn id="158" idx="2"/>
          </p:cNvCxnSpPr>
          <p:nvPr/>
        </p:nvCxnSpPr>
        <p:spPr>
          <a:xfrm flipH="1" flipV="1">
            <a:off x="5515116" y="6310284"/>
            <a:ext cx="1" cy="244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3" name="フローチャート : 結合子 232"/>
          <p:cNvSpPr/>
          <p:nvPr/>
        </p:nvSpPr>
        <p:spPr>
          <a:xfrm>
            <a:off x="5479113" y="6533299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フローチャート : 結合子 233"/>
          <p:cNvSpPr/>
          <p:nvPr/>
        </p:nvSpPr>
        <p:spPr>
          <a:xfrm>
            <a:off x="467544" y="1435099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6765452" y="55902"/>
            <a:ext cx="1912648" cy="636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Currently system</a:t>
            </a:r>
            <a:endParaRPr kumimoji="1" lang="ja-JP" altLang="en-US" sz="1400" dirty="0"/>
          </a:p>
        </p:txBody>
      </p:sp>
      <p:sp>
        <p:nvSpPr>
          <p:cNvPr id="77" name="角丸四角形 76"/>
          <p:cNvSpPr/>
          <p:nvPr/>
        </p:nvSpPr>
        <p:spPr>
          <a:xfrm>
            <a:off x="644723" y="1280479"/>
            <a:ext cx="632005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0465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カギ線コネクタ 140"/>
          <p:cNvCxnSpPr>
            <a:stCxn id="94" idx="2"/>
            <a:endCxn id="12" idx="1"/>
          </p:cNvCxnSpPr>
          <p:nvPr/>
        </p:nvCxnSpPr>
        <p:spPr>
          <a:xfrm rot="16200000" flipH="1">
            <a:off x="2975340" y="1194218"/>
            <a:ext cx="2524640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4" name="角丸四角形 3"/>
          <p:cNvSpPr/>
          <p:nvPr/>
        </p:nvSpPr>
        <p:spPr>
          <a:xfrm>
            <a:off x="1018685" y="692696"/>
            <a:ext cx="792088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5973364" y="2023956"/>
            <a:ext cx="792088" cy="360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1.3V</a:t>
            </a:r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7036437" y="2442768"/>
            <a:ext cx="1721227" cy="2520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</a:t>
            </a:r>
            <a:endParaRPr kumimoji="1" lang="ja-JP" altLang="en-US" sz="1400"/>
          </a:p>
        </p:txBody>
      </p:sp>
      <p:sp>
        <p:nvSpPr>
          <p:cNvPr id="7" name="正方形/長方形 6"/>
          <p:cNvSpPr/>
          <p:nvPr/>
        </p:nvSpPr>
        <p:spPr>
          <a:xfrm>
            <a:off x="7032694" y="2077407"/>
            <a:ext cx="1721227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CVDDRTC</a:t>
            </a:r>
            <a:endParaRPr kumimoji="1" lang="ja-JP" altLang="en-US" sz="1400"/>
          </a:p>
        </p:txBody>
      </p:sp>
      <p:sp>
        <p:nvSpPr>
          <p:cNvPr id="8" name="正方形/長方形 7"/>
          <p:cNvSpPr/>
          <p:nvPr/>
        </p:nvSpPr>
        <p:spPr>
          <a:xfrm>
            <a:off x="7059859" y="3602974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USB_VDD1P3</a:t>
            </a:r>
            <a:endParaRPr kumimoji="1" lang="ja-JP" altLang="en-US" sz="1400"/>
          </a:p>
        </p:txBody>
      </p:sp>
      <p:sp>
        <p:nvSpPr>
          <p:cNvPr id="9" name="正方形/長方形 8"/>
          <p:cNvSpPr/>
          <p:nvPr/>
        </p:nvSpPr>
        <p:spPr>
          <a:xfrm>
            <a:off x="7054241" y="4335230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DVDDIO</a:t>
            </a:r>
            <a:endParaRPr kumimoji="1"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7059858" y="474709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USB_VDDOSC</a:t>
            </a:r>
            <a:endParaRPr kumimoji="1" lang="ja-JP" altLang="en-US" sz="1400"/>
          </a:p>
        </p:txBody>
      </p:sp>
      <p:sp>
        <p:nvSpPr>
          <p:cNvPr id="12" name="正方形/長方形 11"/>
          <p:cNvSpPr/>
          <p:nvPr/>
        </p:nvSpPr>
        <p:spPr>
          <a:xfrm>
            <a:off x="7059858" y="5152722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USB_VDDPLL</a:t>
            </a:r>
            <a:endParaRPr kumimoji="1" lang="ja-JP" altLang="en-US" sz="1400"/>
          </a:p>
        </p:txBody>
      </p:sp>
      <p:sp>
        <p:nvSpPr>
          <p:cNvPr id="13" name="正方形/長方形 12"/>
          <p:cNvSpPr/>
          <p:nvPr/>
        </p:nvSpPr>
        <p:spPr>
          <a:xfrm>
            <a:off x="7059858" y="554876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USB_VDDA3P3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029270" y="1124744"/>
            <a:ext cx="1721227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LDOI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36437" y="2849178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VDDA_PLL</a:t>
            </a:r>
            <a:endParaRPr kumimoji="1" lang="ja-JP" altLang="en-US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59859" y="3987210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USB_VDDA1P3</a:t>
            </a:r>
            <a:endParaRPr kumimoji="1" lang="ja-JP" altLang="en-US" sz="1400"/>
          </a:p>
        </p:txBody>
      </p:sp>
      <p:sp>
        <p:nvSpPr>
          <p:cNvPr id="17" name="正方形/長方形 16"/>
          <p:cNvSpPr/>
          <p:nvPr/>
        </p:nvSpPr>
        <p:spPr>
          <a:xfrm>
            <a:off x="7032853" y="3231412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VDDA_ANA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99295" y="535916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9295" y="4963120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smtClean="0"/>
              <a:t>USB PHY</a:t>
            </a:r>
            <a:endParaRPr kumimoji="1" lang="ja-JP" altLang="en-US" sz="1100" i="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99295" y="455749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69692" y="379518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94040" y="341975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3" name="角丸四角形 22"/>
          <p:cNvSpPr/>
          <p:nvPr/>
        </p:nvSpPr>
        <p:spPr>
          <a:xfrm>
            <a:off x="2449881" y="2023958"/>
            <a:ext cx="1008112" cy="3600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USB_LDOO</a:t>
            </a:r>
            <a:endParaRPr kumimoji="1" lang="ja-JP" altLang="en-US" sz="1400" dirty="0"/>
          </a:p>
        </p:txBody>
      </p:sp>
      <p:sp>
        <p:nvSpPr>
          <p:cNvPr id="24" name="角丸四角形 23"/>
          <p:cNvSpPr/>
          <p:nvPr/>
        </p:nvSpPr>
        <p:spPr>
          <a:xfrm>
            <a:off x="3548694" y="2023960"/>
            <a:ext cx="100811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smtClean="0"/>
              <a:t>ANA_LDOO</a:t>
            </a:r>
            <a:endParaRPr kumimoji="1" lang="ja-JP" altLang="en-US" sz="1400"/>
          </a:p>
        </p:txBody>
      </p:sp>
      <p:sp>
        <p:nvSpPr>
          <p:cNvPr id="25" name="角丸四角形 24"/>
          <p:cNvSpPr/>
          <p:nvPr/>
        </p:nvSpPr>
        <p:spPr>
          <a:xfrm>
            <a:off x="4661782" y="2023957"/>
            <a:ext cx="1008112" cy="360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DSP_LDOO</a:t>
            </a:r>
            <a:endParaRPr kumimoji="1" lang="ja-JP" altLang="en-US" sz="1400" dirty="0"/>
          </a:p>
        </p:txBody>
      </p:sp>
      <p:cxnSp>
        <p:nvCxnSpPr>
          <p:cNvPr id="29" name="カギ線コネクタ 28"/>
          <p:cNvCxnSpPr>
            <a:stCxn id="4" idx="2"/>
            <a:endCxn id="14" idx="1"/>
          </p:cNvCxnSpPr>
          <p:nvPr/>
        </p:nvCxnSpPr>
        <p:spPr>
          <a:xfrm rot="16200000" flipH="1">
            <a:off x="4095985" y="-1628521"/>
            <a:ext cx="252028" cy="56145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2" name="カギ線コネクタ 31"/>
          <p:cNvCxnSpPr>
            <a:stCxn id="14" idx="3"/>
          </p:cNvCxnSpPr>
          <p:nvPr/>
        </p:nvCxnSpPr>
        <p:spPr>
          <a:xfrm flipH="1" flipV="1">
            <a:off x="2950420" y="883599"/>
            <a:ext cx="5800077" cy="421165"/>
          </a:xfrm>
          <a:prstGeom prst="bentConnector3">
            <a:avLst>
              <a:gd name="adj1" fmla="val -3941"/>
            </a:avLst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60" idx="4"/>
            <a:endCxn id="24" idx="0"/>
          </p:cNvCxnSpPr>
          <p:nvPr/>
        </p:nvCxnSpPr>
        <p:spPr>
          <a:xfrm>
            <a:off x="4047013" y="918246"/>
            <a:ext cx="5737" cy="11057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3" idx="0"/>
          </p:cNvCxnSpPr>
          <p:nvPr/>
        </p:nvCxnSpPr>
        <p:spPr>
          <a:xfrm>
            <a:off x="2953937" y="877479"/>
            <a:ext cx="0" cy="114647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61" idx="4"/>
            <a:endCxn id="25" idx="0"/>
          </p:cNvCxnSpPr>
          <p:nvPr/>
        </p:nvCxnSpPr>
        <p:spPr>
          <a:xfrm>
            <a:off x="5165838" y="913483"/>
            <a:ext cx="0" cy="11104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521611" y="836712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1.3V</a:t>
            </a:r>
            <a:endParaRPr kumimoji="1" lang="ja-JP" altLang="en-US" sz="1400" dirty="0"/>
          </a:p>
        </p:txBody>
      </p:sp>
      <p:cxnSp>
        <p:nvCxnSpPr>
          <p:cNvPr id="44" name="カギ線コネクタ 43"/>
          <p:cNvCxnSpPr>
            <a:stCxn id="25" idx="2"/>
            <a:endCxn id="6" idx="1"/>
          </p:cNvCxnSpPr>
          <p:nvPr/>
        </p:nvCxnSpPr>
        <p:spPr>
          <a:xfrm rot="16200000" flipH="1">
            <a:off x="6008745" y="1541089"/>
            <a:ext cx="184785" cy="1870599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24" idx="2"/>
            <a:endCxn id="17" idx="1"/>
          </p:cNvCxnSpPr>
          <p:nvPr/>
        </p:nvCxnSpPr>
        <p:spPr>
          <a:xfrm rot="16200000" flipH="1">
            <a:off x="5056088" y="1380661"/>
            <a:ext cx="973426" cy="2980103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15" idx="1"/>
          </p:cNvCxnSpPr>
          <p:nvPr/>
        </p:nvCxnSpPr>
        <p:spPr>
          <a:xfrm>
            <a:off x="4047013" y="2966203"/>
            <a:ext cx="2989424" cy="8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0" name="フローチャート : 結合子 59"/>
          <p:cNvSpPr/>
          <p:nvPr/>
        </p:nvSpPr>
        <p:spPr>
          <a:xfrm>
            <a:off x="4011009" y="846238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5129834" y="841475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フローチャート : 結合子 62"/>
          <p:cNvSpPr/>
          <p:nvPr/>
        </p:nvSpPr>
        <p:spPr>
          <a:xfrm>
            <a:off x="4009586" y="2930199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カギ線コネクタ 63"/>
          <p:cNvCxnSpPr>
            <a:stCxn id="94" idx="2"/>
            <a:endCxn id="9" idx="1"/>
          </p:cNvCxnSpPr>
          <p:nvPr/>
        </p:nvCxnSpPr>
        <p:spPr>
          <a:xfrm rot="16200000" flipH="1">
            <a:off x="3381277" y="788280"/>
            <a:ext cx="1707148" cy="563877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9" name="カギ線コネクタ 68"/>
          <p:cNvCxnSpPr>
            <a:stCxn id="94" idx="2"/>
            <a:endCxn id="11" idx="1"/>
          </p:cNvCxnSpPr>
          <p:nvPr/>
        </p:nvCxnSpPr>
        <p:spPr>
          <a:xfrm rot="16200000" flipH="1">
            <a:off x="3178153" y="991405"/>
            <a:ext cx="2119014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2" name="カギ線コネクタ 71"/>
          <p:cNvCxnSpPr>
            <a:stCxn id="94" idx="2"/>
            <a:endCxn id="13" idx="1"/>
          </p:cNvCxnSpPr>
          <p:nvPr/>
        </p:nvCxnSpPr>
        <p:spPr>
          <a:xfrm rot="16200000" flipH="1">
            <a:off x="2777318" y="1392240"/>
            <a:ext cx="2920684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5" name="カギ線コネクタ 74"/>
          <p:cNvCxnSpPr>
            <a:stCxn id="4" idx="2"/>
            <a:endCxn id="94" idx="0"/>
          </p:cNvCxnSpPr>
          <p:nvPr/>
        </p:nvCxnSpPr>
        <p:spPr>
          <a:xfrm rot="16200000" flipH="1">
            <a:off x="744435" y="1723029"/>
            <a:ext cx="1341320" cy="73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9" name="フローチャート : 結合子 78"/>
          <p:cNvSpPr/>
          <p:nvPr/>
        </p:nvSpPr>
        <p:spPr>
          <a:xfrm>
            <a:off x="1382271" y="4429030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1382271" y="4845638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1382271" y="5248545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カギ線コネクタ 82"/>
          <p:cNvCxnSpPr>
            <a:stCxn id="5" idx="3"/>
            <a:endCxn id="7" idx="1"/>
          </p:cNvCxnSpPr>
          <p:nvPr/>
        </p:nvCxnSpPr>
        <p:spPr>
          <a:xfrm flipV="1">
            <a:off x="6765452" y="2203421"/>
            <a:ext cx="267242" cy="5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endCxn id="94" idx="3"/>
          </p:cNvCxnSpPr>
          <p:nvPr/>
        </p:nvCxnSpPr>
        <p:spPr>
          <a:xfrm rot="10800000">
            <a:off x="1811506" y="2574077"/>
            <a:ext cx="2234084" cy="1"/>
          </a:xfrm>
          <a:prstGeom prst="bentConnector3">
            <a:avLst>
              <a:gd name="adj1" fmla="val 50000"/>
            </a:avLst>
          </a:prstGeom>
          <a:ln>
            <a:solidFill>
              <a:srgbClr val="46AAC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1816329" y="226580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140" name="角丸四角形 139"/>
          <p:cNvSpPr/>
          <p:nvPr/>
        </p:nvSpPr>
        <p:spPr>
          <a:xfrm>
            <a:off x="107504" y="152262"/>
            <a:ext cx="79208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VBUS</a:t>
            </a:r>
            <a:endParaRPr kumimoji="1" lang="ja-JP" altLang="en-US" sz="1400" dirty="0"/>
          </a:p>
        </p:txBody>
      </p:sp>
      <p:sp>
        <p:nvSpPr>
          <p:cNvPr id="154" name="正方形/長方形 153"/>
          <p:cNvSpPr/>
          <p:nvPr/>
        </p:nvSpPr>
        <p:spPr>
          <a:xfrm>
            <a:off x="7059859" y="6005101"/>
            <a:ext cx="1721227" cy="2520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VBUS pin</a:t>
            </a:r>
            <a:endParaRPr kumimoji="1" lang="ja-JP" altLang="en-US" sz="1400" dirty="0"/>
          </a:p>
        </p:txBody>
      </p:sp>
      <p:cxnSp>
        <p:nvCxnSpPr>
          <p:cNvPr id="155" name="カギ線コネクタ 154"/>
          <p:cNvCxnSpPr>
            <a:stCxn id="140" idx="2"/>
            <a:endCxn id="154" idx="1"/>
          </p:cNvCxnSpPr>
          <p:nvPr/>
        </p:nvCxnSpPr>
        <p:spPr>
          <a:xfrm rot="16200000" flipH="1">
            <a:off x="972297" y="43552"/>
            <a:ext cx="5618813" cy="655631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正方形/長方形 157"/>
          <p:cNvSpPr/>
          <p:nvPr/>
        </p:nvSpPr>
        <p:spPr>
          <a:xfrm>
            <a:off x="5227084" y="5961298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572936" y="627692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cxnSp>
        <p:nvCxnSpPr>
          <p:cNvPr id="173" name="カギ線コネクタ 172"/>
          <p:cNvCxnSpPr/>
          <p:nvPr/>
        </p:nvCxnSpPr>
        <p:spPr>
          <a:xfrm flipV="1">
            <a:off x="503548" y="1484785"/>
            <a:ext cx="91435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9" name="角丸四角形 178"/>
          <p:cNvSpPr/>
          <p:nvPr/>
        </p:nvSpPr>
        <p:spPr>
          <a:xfrm>
            <a:off x="2642040" y="122577"/>
            <a:ext cx="792088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Battery</a:t>
            </a:r>
            <a:endParaRPr kumimoji="1" lang="ja-JP" altLang="en-US" sz="1400" dirty="0"/>
          </a:p>
        </p:txBody>
      </p:sp>
      <p:cxnSp>
        <p:nvCxnSpPr>
          <p:cNvPr id="180" name="カギ線コネクタ 179"/>
          <p:cNvCxnSpPr>
            <a:stCxn id="179" idx="1"/>
            <a:endCxn id="4" idx="0"/>
          </p:cNvCxnSpPr>
          <p:nvPr/>
        </p:nvCxnSpPr>
        <p:spPr>
          <a:xfrm rot="10800000" flipV="1">
            <a:off x="1414730" y="302596"/>
            <a:ext cx="1227311" cy="3900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7027237" y="6411044"/>
            <a:ext cx="1721227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err="1" smtClean="0"/>
              <a:t>nRESET</a:t>
            </a:r>
            <a:r>
              <a:rPr kumimoji="1" lang="en-US" altLang="ja-JP" sz="1400" dirty="0" smtClean="0"/>
              <a:t> pin</a:t>
            </a:r>
            <a:endParaRPr kumimoji="1" lang="ja-JP" altLang="en-US" sz="1400" dirty="0"/>
          </a:p>
        </p:txBody>
      </p:sp>
      <p:sp>
        <p:nvSpPr>
          <p:cNvPr id="73" name="正方形/長方形 72"/>
          <p:cNvSpPr/>
          <p:nvPr/>
        </p:nvSpPr>
        <p:spPr>
          <a:xfrm>
            <a:off x="4586385" y="6430814"/>
            <a:ext cx="676280" cy="276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Reset</a:t>
            </a:r>
            <a:endParaRPr kumimoji="1" lang="en-US" altLang="ja-JP" sz="1100" dirty="0" smtClean="0"/>
          </a:p>
        </p:txBody>
      </p:sp>
      <p:cxnSp>
        <p:nvCxnSpPr>
          <p:cNvPr id="74" name="直線矢印コネクタ 73"/>
          <p:cNvCxnSpPr>
            <a:endCxn id="73" idx="0"/>
          </p:cNvCxnSpPr>
          <p:nvPr/>
        </p:nvCxnSpPr>
        <p:spPr>
          <a:xfrm>
            <a:off x="4924525" y="4461244"/>
            <a:ext cx="0" cy="1969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フローチャート : 結合子 75"/>
          <p:cNvSpPr/>
          <p:nvPr/>
        </p:nvSpPr>
        <p:spPr>
          <a:xfrm>
            <a:off x="4888029" y="4425766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>
            <a:stCxn id="73" idx="3"/>
            <a:endCxn id="71" idx="1"/>
          </p:cNvCxnSpPr>
          <p:nvPr/>
        </p:nvCxnSpPr>
        <p:spPr>
          <a:xfrm flipV="1">
            <a:off x="5262665" y="6555060"/>
            <a:ext cx="1764572" cy="14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1019418" y="2394056"/>
            <a:ext cx="792088" cy="3600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3.1V</a:t>
            </a:r>
            <a:endParaRPr kumimoji="1" lang="ja-JP" altLang="en-US" sz="1400" dirty="0"/>
          </a:p>
        </p:txBody>
      </p:sp>
      <p:sp>
        <p:nvSpPr>
          <p:cNvPr id="108" name="正方形/長方形 107"/>
          <p:cNvSpPr/>
          <p:nvPr/>
        </p:nvSpPr>
        <p:spPr>
          <a:xfrm>
            <a:off x="7032853" y="1673680"/>
            <a:ext cx="1721227" cy="25202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DVDDRTC</a:t>
            </a:r>
            <a:endParaRPr kumimoji="1" lang="ja-JP" altLang="en-US" sz="1400"/>
          </a:p>
        </p:txBody>
      </p:sp>
      <p:cxnSp>
        <p:nvCxnSpPr>
          <p:cNvPr id="116" name="カギ線コネクタ 115"/>
          <p:cNvCxnSpPr>
            <a:endCxn id="5" idx="0"/>
          </p:cNvCxnSpPr>
          <p:nvPr/>
        </p:nvCxnSpPr>
        <p:spPr>
          <a:xfrm rot="5400000">
            <a:off x="6009734" y="1664279"/>
            <a:ext cx="719352" cy="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34" name="フローチャート : 結合子 133"/>
          <p:cNvSpPr/>
          <p:nvPr/>
        </p:nvSpPr>
        <p:spPr>
          <a:xfrm>
            <a:off x="1381900" y="126859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フローチャート : 結合子 134"/>
          <p:cNvSpPr/>
          <p:nvPr/>
        </p:nvSpPr>
        <p:spPr>
          <a:xfrm>
            <a:off x="6333408" y="1277591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カギ線コネクタ 203"/>
          <p:cNvCxnSpPr>
            <a:stCxn id="135" idx="4"/>
            <a:endCxn id="108" idx="1"/>
          </p:cNvCxnSpPr>
          <p:nvPr/>
        </p:nvCxnSpPr>
        <p:spPr>
          <a:xfrm rot="16200000" flipH="1">
            <a:off x="6476085" y="1242925"/>
            <a:ext cx="450095" cy="6634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15" name="フローチャート : 結合子 214"/>
          <p:cNvSpPr/>
          <p:nvPr/>
        </p:nvSpPr>
        <p:spPr>
          <a:xfrm>
            <a:off x="6333408" y="176368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0" name="直線矢印コネクタ 229"/>
          <p:cNvCxnSpPr>
            <a:endCxn id="158" idx="2"/>
          </p:cNvCxnSpPr>
          <p:nvPr/>
        </p:nvCxnSpPr>
        <p:spPr>
          <a:xfrm flipH="1" flipV="1">
            <a:off x="5515116" y="6310284"/>
            <a:ext cx="1" cy="24477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3" name="フローチャート : 結合子 232"/>
          <p:cNvSpPr/>
          <p:nvPr/>
        </p:nvSpPr>
        <p:spPr>
          <a:xfrm>
            <a:off x="5479113" y="6533299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フローチャート : 結合子 233"/>
          <p:cNvSpPr/>
          <p:nvPr/>
        </p:nvSpPr>
        <p:spPr>
          <a:xfrm>
            <a:off x="467544" y="1435099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6765452" y="55902"/>
            <a:ext cx="1912648" cy="636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Solution 1</a:t>
            </a:r>
            <a:endParaRPr kumimoji="1" lang="ja-JP" altLang="en-US" sz="1400" dirty="0"/>
          </a:p>
        </p:txBody>
      </p:sp>
      <p:cxnSp>
        <p:nvCxnSpPr>
          <p:cNvPr id="78" name="カギ線コネクタ 77"/>
          <p:cNvCxnSpPr>
            <a:stCxn id="5" idx="2"/>
            <a:endCxn id="8" idx="1"/>
          </p:cNvCxnSpPr>
          <p:nvPr/>
        </p:nvCxnSpPr>
        <p:spPr>
          <a:xfrm rot="16200000" flipH="1">
            <a:off x="6042137" y="2711266"/>
            <a:ext cx="1344992" cy="690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86" name="カギ線コネクタ 85"/>
          <p:cNvCxnSpPr>
            <a:stCxn id="5" idx="2"/>
            <a:endCxn id="16" idx="1"/>
          </p:cNvCxnSpPr>
          <p:nvPr/>
        </p:nvCxnSpPr>
        <p:spPr>
          <a:xfrm rot="16200000" flipH="1">
            <a:off x="5850019" y="2903384"/>
            <a:ext cx="1729228" cy="6904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87" name="フローチャート : 結合子 86"/>
          <p:cNvSpPr/>
          <p:nvPr/>
        </p:nvSpPr>
        <p:spPr>
          <a:xfrm>
            <a:off x="6342933" y="3697264"/>
            <a:ext cx="72008" cy="72008"/>
          </a:xfrm>
          <a:prstGeom prst="flowChartConnector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フローチャート : 結合子 83"/>
          <p:cNvSpPr/>
          <p:nvPr/>
        </p:nvSpPr>
        <p:spPr>
          <a:xfrm>
            <a:off x="4016746" y="2529794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84"/>
          <p:cNvSpPr/>
          <p:nvPr/>
        </p:nvSpPr>
        <p:spPr>
          <a:xfrm>
            <a:off x="644723" y="1280479"/>
            <a:ext cx="632005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03012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1" name="カギ線コネクタ 140"/>
          <p:cNvCxnSpPr>
            <a:stCxn id="94" idx="2"/>
            <a:endCxn id="12" idx="1"/>
          </p:cNvCxnSpPr>
          <p:nvPr/>
        </p:nvCxnSpPr>
        <p:spPr>
          <a:xfrm rot="16200000" flipH="1">
            <a:off x="2974366" y="1193244"/>
            <a:ext cx="2526588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4" name="角丸四角形 3"/>
          <p:cNvSpPr/>
          <p:nvPr/>
        </p:nvSpPr>
        <p:spPr>
          <a:xfrm>
            <a:off x="1018685" y="692696"/>
            <a:ext cx="792088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  <p:sp>
        <p:nvSpPr>
          <p:cNvPr id="5" name="角丸四角形 4"/>
          <p:cNvSpPr/>
          <p:nvPr/>
        </p:nvSpPr>
        <p:spPr>
          <a:xfrm>
            <a:off x="5973364" y="2023956"/>
            <a:ext cx="792088" cy="3600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1.3V</a:t>
            </a:r>
            <a:endParaRPr kumimoji="1" lang="ja-JP" altLang="en-US" sz="1400" dirty="0"/>
          </a:p>
        </p:txBody>
      </p:sp>
      <p:sp>
        <p:nvSpPr>
          <p:cNvPr id="6" name="正方形/長方形 5"/>
          <p:cNvSpPr/>
          <p:nvPr/>
        </p:nvSpPr>
        <p:spPr>
          <a:xfrm>
            <a:off x="7036437" y="2442768"/>
            <a:ext cx="1721227" cy="2520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</a:t>
            </a:r>
            <a:endParaRPr kumimoji="1" lang="ja-JP" altLang="en-US" sz="1400"/>
          </a:p>
        </p:txBody>
      </p:sp>
      <p:sp>
        <p:nvSpPr>
          <p:cNvPr id="7" name="正方形/長方形 6"/>
          <p:cNvSpPr/>
          <p:nvPr/>
        </p:nvSpPr>
        <p:spPr>
          <a:xfrm>
            <a:off x="7032694" y="2077407"/>
            <a:ext cx="1721227" cy="2520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CVDDRTC</a:t>
            </a:r>
            <a:endParaRPr kumimoji="1" lang="ja-JP" altLang="en-US" sz="1400"/>
          </a:p>
        </p:txBody>
      </p:sp>
      <p:sp>
        <p:nvSpPr>
          <p:cNvPr id="8" name="正方形/長方形 7"/>
          <p:cNvSpPr/>
          <p:nvPr/>
        </p:nvSpPr>
        <p:spPr>
          <a:xfrm>
            <a:off x="7059859" y="3602974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USB_VDD1P3</a:t>
            </a:r>
            <a:endParaRPr kumimoji="1" lang="ja-JP" altLang="en-US" sz="1400"/>
          </a:p>
        </p:txBody>
      </p:sp>
      <p:sp>
        <p:nvSpPr>
          <p:cNvPr id="9" name="正方形/長方形 8"/>
          <p:cNvSpPr/>
          <p:nvPr/>
        </p:nvSpPr>
        <p:spPr>
          <a:xfrm>
            <a:off x="7054241" y="4335230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DVDDIO</a:t>
            </a:r>
            <a:endParaRPr kumimoji="1" lang="ja-JP" altLang="en-US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7059858" y="474709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USB_VDDOSC</a:t>
            </a:r>
            <a:endParaRPr kumimoji="1" lang="ja-JP" altLang="en-US" sz="1400"/>
          </a:p>
        </p:txBody>
      </p:sp>
      <p:sp>
        <p:nvSpPr>
          <p:cNvPr id="12" name="正方形/長方形 11"/>
          <p:cNvSpPr/>
          <p:nvPr/>
        </p:nvSpPr>
        <p:spPr>
          <a:xfrm>
            <a:off x="7059858" y="5152722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USB_VDDPLL</a:t>
            </a:r>
            <a:endParaRPr kumimoji="1" lang="ja-JP" altLang="en-US" sz="1400"/>
          </a:p>
        </p:txBody>
      </p:sp>
      <p:sp>
        <p:nvSpPr>
          <p:cNvPr id="13" name="正方形/長方形 12"/>
          <p:cNvSpPr/>
          <p:nvPr/>
        </p:nvSpPr>
        <p:spPr>
          <a:xfrm>
            <a:off x="7059858" y="5548766"/>
            <a:ext cx="1721227" cy="2520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USB_VDDA3P3</a:t>
            </a:r>
            <a:endParaRPr kumimoji="1" lang="ja-JP" altLang="en-US" sz="1400" dirty="0"/>
          </a:p>
        </p:txBody>
      </p:sp>
      <p:sp>
        <p:nvSpPr>
          <p:cNvPr id="14" name="正方形/長方形 13"/>
          <p:cNvSpPr/>
          <p:nvPr/>
        </p:nvSpPr>
        <p:spPr>
          <a:xfrm>
            <a:off x="7029270" y="1124744"/>
            <a:ext cx="1721227" cy="36004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LDOI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36437" y="2849178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VDDA_PLL</a:t>
            </a:r>
            <a:endParaRPr kumimoji="1" lang="ja-JP" altLang="en-US" sz="1400" dirty="0"/>
          </a:p>
        </p:txBody>
      </p:sp>
      <p:sp>
        <p:nvSpPr>
          <p:cNvPr id="16" name="正方形/長方形 15"/>
          <p:cNvSpPr/>
          <p:nvPr/>
        </p:nvSpPr>
        <p:spPr>
          <a:xfrm>
            <a:off x="7059859" y="3987210"/>
            <a:ext cx="1721227" cy="25202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USB_VDDA1P3</a:t>
            </a:r>
            <a:endParaRPr kumimoji="1" lang="ja-JP" altLang="en-US" sz="1400"/>
          </a:p>
        </p:txBody>
      </p:sp>
      <p:sp>
        <p:nvSpPr>
          <p:cNvPr id="17" name="正方形/長方形 16"/>
          <p:cNvSpPr/>
          <p:nvPr/>
        </p:nvSpPr>
        <p:spPr>
          <a:xfrm>
            <a:off x="7032853" y="3231412"/>
            <a:ext cx="1721227" cy="252028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dirty="0" smtClean="0"/>
              <a:t>VDDA_ANA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8399295" y="535916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8399295" y="4963120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smtClean="0"/>
              <a:t>USB PHY</a:t>
            </a:r>
            <a:endParaRPr kumimoji="1" lang="ja-JP" altLang="en-US" sz="1100" i="1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8399295" y="4557494"/>
            <a:ext cx="6767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PHY</a:t>
            </a:r>
            <a:endParaRPr kumimoji="1" lang="ja-JP" altLang="en-US" sz="1100" i="1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8369692" y="379518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394040" y="3419753"/>
            <a:ext cx="7088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100" i="1" dirty="0" smtClean="0"/>
              <a:t>USB Core</a:t>
            </a:r>
            <a:endParaRPr kumimoji="1" lang="ja-JP" altLang="en-US" sz="1100" i="1" dirty="0"/>
          </a:p>
        </p:txBody>
      </p:sp>
      <p:sp>
        <p:nvSpPr>
          <p:cNvPr id="23" name="角丸四角形 22"/>
          <p:cNvSpPr/>
          <p:nvPr/>
        </p:nvSpPr>
        <p:spPr>
          <a:xfrm>
            <a:off x="2449881" y="2023958"/>
            <a:ext cx="1008112" cy="36004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USB_LDOO</a:t>
            </a:r>
            <a:endParaRPr kumimoji="1" lang="ja-JP" altLang="en-US" sz="1400" dirty="0"/>
          </a:p>
        </p:txBody>
      </p:sp>
      <p:sp>
        <p:nvSpPr>
          <p:cNvPr id="24" name="角丸四角形 23"/>
          <p:cNvSpPr/>
          <p:nvPr/>
        </p:nvSpPr>
        <p:spPr>
          <a:xfrm>
            <a:off x="3548694" y="2023960"/>
            <a:ext cx="1008112" cy="36004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smtClean="0"/>
              <a:t>ANA_LDOO</a:t>
            </a:r>
            <a:endParaRPr kumimoji="1" lang="ja-JP" altLang="en-US" sz="1400"/>
          </a:p>
        </p:txBody>
      </p:sp>
      <p:sp>
        <p:nvSpPr>
          <p:cNvPr id="25" name="角丸四角形 24"/>
          <p:cNvSpPr/>
          <p:nvPr/>
        </p:nvSpPr>
        <p:spPr>
          <a:xfrm>
            <a:off x="4661782" y="2023957"/>
            <a:ext cx="1008112" cy="36004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DSP_LDOO</a:t>
            </a:r>
            <a:endParaRPr kumimoji="1" lang="ja-JP" altLang="en-US" sz="1400" dirty="0"/>
          </a:p>
        </p:txBody>
      </p:sp>
      <p:cxnSp>
        <p:nvCxnSpPr>
          <p:cNvPr id="29" name="カギ線コネクタ 28"/>
          <p:cNvCxnSpPr>
            <a:stCxn id="4" idx="2"/>
            <a:endCxn id="14" idx="1"/>
          </p:cNvCxnSpPr>
          <p:nvPr/>
        </p:nvCxnSpPr>
        <p:spPr>
          <a:xfrm rot="16200000" flipH="1">
            <a:off x="4095985" y="-1628521"/>
            <a:ext cx="252028" cy="56145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32" name="カギ線コネクタ 31"/>
          <p:cNvCxnSpPr>
            <a:stCxn id="14" idx="3"/>
          </p:cNvCxnSpPr>
          <p:nvPr/>
        </p:nvCxnSpPr>
        <p:spPr>
          <a:xfrm flipH="1" flipV="1">
            <a:off x="2950420" y="883599"/>
            <a:ext cx="5800077" cy="421165"/>
          </a:xfrm>
          <a:prstGeom prst="bentConnector3">
            <a:avLst>
              <a:gd name="adj1" fmla="val -3941"/>
            </a:avLst>
          </a:prstGeom>
          <a:ln>
            <a:prstDash val="sysDash"/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直線矢印コネクタ 38"/>
          <p:cNvCxnSpPr>
            <a:stCxn id="60" idx="4"/>
            <a:endCxn id="24" idx="0"/>
          </p:cNvCxnSpPr>
          <p:nvPr/>
        </p:nvCxnSpPr>
        <p:spPr>
          <a:xfrm>
            <a:off x="4047013" y="918246"/>
            <a:ext cx="5737" cy="110571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>
            <a:endCxn id="23" idx="0"/>
          </p:cNvCxnSpPr>
          <p:nvPr/>
        </p:nvCxnSpPr>
        <p:spPr>
          <a:xfrm>
            <a:off x="2953937" y="877479"/>
            <a:ext cx="0" cy="1146479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>
            <a:stCxn id="61" idx="4"/>
            <a:endCxn id="25" idx="0"/>
          </p:cNvCxnSpPr>
          <p:nvPr/>
        </p:nvCxnSpPr>
        <p:spPr>
          <a:xfrm>
            <a:off x="5165838" y="913483"/>
            <a:ext cx="0" cy="1110474"/>
          </a:xfrm>
          <a:prstGeom prst="straightConnector1">
            <a:avLst/>
          </a:prstGeom>
          <a:ln>
            <a:prstDash val="sysDash"/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42" name="テキスト ボックス 41"/>
          <p:cNvSpPr txBox="1"/>
          <p:nvPr/>
        </p:nvSpPr>
        <p:spPr>
          <a:xfrm>
            <a:off x="8521611" y="836712"/>
            <a:ext cx="5148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1.3V</a:t>
            </a:r>
            <a:endParaRPr kumimoji="1" lang="ja-JP" altLang="en-US" sz="1400" dirty="0"/>
          </a:p>
        </p:txBody>
      </p:sp>
      <p:cxnSp>
        <p:nvCxnSpPr>
          <p:cNvPr id="44" name="カギ線コネクタ 43"/>
          <p:cNvCxnSpPr>
            <a:stCxn id="25" idx="2"/>
            <a:endCxn id="6" idx="1"/>
          </p:cNvCxnSpPr>
          <p:nvPr/>
        </p:nvCxnSpPr>
        <p:spPr>
          <a:xfrm rot="16200000" flipH="1">
            <a:off x="6008745" y="1541089"/>
            <a:ext cx="184785" cy="1870599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カギ線コネクタ 46"/>
          <p:cNvCxnSpPr>
            <a:stCxn id="24" idx="2"/>
            <a:endCxn id="17" idx="1"/>
          </p:cNvCxnSpPr>
          <p:nvPr/>
        </p:nvCxnSpPr>
        <p:spPr>
          <a:xfrm rot="16200000" flipH="1">
            <a:off x="5056088" y="1380661"/>
            <a:ext cx="973426" cy="2980103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0" name="直線矢印コネクタ 49"/>
          <p:cNvCxnSpPr>
            <a:endCxn id="15" idx="1"/>
          </p:cNvCxnSpPr>
          <p:nvPr/>
        </p:nvCxnSpPr>
        <p:spPr>
          <a:xfrm>
            <a:off x="4047013" y="2966203"/>
            <a:ext cx="2989424" cy="8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3" name="カギ線コネクタ 52"/>
          <p:cNvCxnSpPr>
            <a:stCxn id="23" idx="2"/>
            <a:endCxn id="16" idx="1"/>
          </p:cNvCxnSpPr>
          <p:nvPr/>
        </p:nvCxnSpPr>
        <p:spPr>
          <a:xfrm rot="16200000" flipH="1">
            <a:off x="4142285" y="1195650"/>
            <a:ext cx="1729226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カギ線コネクタ 56"/>
          <p:cNvCxnSpPr>
            <a:stCxn id="23" idx="2"/>
            <a:endCxn id="8" idx="1"/>
          </p:cNvCxnSpPr>
          <p:nvPr/>
        </p:nvCxnSpPr>
        <p:spPr>
          <a:xfrm rot="16200000" flipH="1">
            <a:off x="4334403" y="1003532"/>
            <a:ext cx="1344990" cy="4105922"/>
          </a:xfrm>
          <a:prstGeom prst="bentConnector2">
            <a:avLst/>
          </a:prstGeom>
          <a:ln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フローチャート : 結合子 59"/>
          <p:cNvSpPr/>
          <p:nvPr/>
        </p:nvSpPr>
        <p:spPr>
          <a:xfrm>
            <a:off x="4011009" y="846238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 : 結合子 60"/>
          <p:cNvSpPr/>
          <p:nvPr/>
        </p:nvSpPr>
        <p:spPr>
          <a:xfrm>
            <a:off x="5129834" y="841475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フローチャート : 結合子 61"/>
          <p:cNvSpPr/>
          <p:nvPr/>
        </p:nvSpPr>
        <p:spPr>
          <a:xfrm>
            <a:off x="2914415" y="3692695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フローチャート : 結合子 62"/>
          <p:cNvSpPr/>
          <p:nvPr/>
        </p:nvSpPr>
        <p:spPr>
          <a:xfrm>
            <a:off x="4009586" y="2930199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4" name="カギ線コネクタ 63"/>
          <p:cNvCxnSpPr>
            <a:stCxn id="94" idx="2"/>
            <a:endCxn id="9" idx="1"/>
          </p:cNvCxnSpPr>
          <p:nvPr/>
        </p:nvCxnSpPr>
        <p:spPr>
          <a:xfrm rot="16200000" flipH="1">
            <a:off x="3380303" y="787306"/>
            <a:ext cx="1709096" cy="563877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69" name="カギ線コネクタ 68"/>
          <p:cNvCxnSpPr>
            <a:stCxn id="94" idx="2"/>
            <a:endCxn id="11" idx="1"/>
          </p:cNvCxnSpPr>
          <p:nvPr/>
        </p:nvCxnSpPr>
        <p:spPr>
          <a:xfrm rot="16200000" flipH="1">
            <a:off x="3177179" y="990431"/>
            <a:ext cx="2120962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2" name="カギ線コネクタ 71"/>
          <p:cNvCxnSpPr>
            <a:stCxn id="94" idx="2"/>
            <a:endCxn id="13" idx="1"/>
          </p:cNvCxnSpPr>
          <p:nvPr/>
        </p:nvCxnSpPr>
        <p:spPr>
          <a:xfrm rot="16200000" flipH="1">
            <a:off x="2776344" y="1391266"/>
            <a:ext cx="2922632" cy="564439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cxnSp>
        <p:nvCxnSpPr>
          <p:cNvPr id="75" name="カギ線コネクタ 74"/>
          <p:cNvCxnSpPr>
            <a:stCxn id="4" idx="2"/>
            <a:endCxn id="94" idx="0"/>
          </p:cNvCxnSpPr>
          <p:nvPr/>
        </p:nvCxnSpPr>
        <p:spPr>
          <a:xfrm rot="16200000" flipH="1">
            <a:off x="745409" y="1722055"/>
            <a:ext cx="1339372" cy="73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79" name="フローチャート : 結合子 78"/>
          <p:cNvSpPr/>
          <p:nvPr/>
        </p:nvSpPr>
        <p:spPr>
          <a:xfrm>
            <a:off x="1382271" y="4429030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フローチャート : 結合子 79"/>
          <p:cNvSpPr/>
          <p:nvPr/>
        </p:nvSpPr>
        <p:spPr>
          <a:xfrm>
            <a:off x="1382271" y="4845638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フローチャート : 結合子 81"/>
          <p:cNvSpPr/>
          <p:nvPr/>
        </p:nvSpPr>
        <p:spPr>
          <a:xfrm>
            <a:off x="1382271" y="5248545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3" name="カギ線コネクタ 82"/>
          <p:cNvCxnSpPr>
            <a:stCxn id="5" idx="3"/>
            <a:endCxn id="7" idx="1"/>
          </p:cNvCxnSpPr>
          <p:nvPr/>
        </p:nvCxnSpPr>
        <p:spPr>
          <a:xfrm flipV="1">
            <a:off x="6765452" y="2203421"/>
            <a:ext cx="267242" cy="55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92" name="カギ線コネクタ 91"/>
          <p:cNvCxnSpPr>
            <a:stCxn id="87" idx="2"/>
            <a:endCxn id="94" idx="3"/>
          </p:cNvCxnSpPr>
          <p:nvPr/>
        </p:nvCxnSpPr>
        <p:spPr>
          <a:xfrm rot="10800000">
            <a:off x="1811506" y="2572129"/>
            <a:ext cx="2205102" cy="1"/>
          </a:xfrm>
          <a:prstGeom prst="bentConnector3">
            <a:avLst>
              <a:gd name="adj1" fmla="val 50000"/>
            </a:avLst>
          </a:prstGeom>
          <a:ln>
            <a:solidFill>
              <a:srgbClr val="46AAC5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8" name="テキスト ボックス 97"/>
          <p:cNvSpPr txBox="1"/>
          <p:nvPr/>
        </p:nvSpPr>
        <p:spPr>
          <a:xfrm>
            <a:off x="1810773" y="2259545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140" name="角丸四角形 139"/>
          <p:cNvSpPr/>
          <p:nvPr/>
        </p:nvSpPr>
        <p:spPr>
          <a:xfrm>
            <a:off x="107504" y="152262"/>
            <a:ext cx="792088" cy="3600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VBUS</a:t>
            </a:r>
            <a:endParaRPr kumimoji="1" lang="ja-JP" altLang="en-US" sz="1400" dirty="0"/>
          </a:p>
        </p:txBody>
      </p:sp>
      <p:sp>
        <p:nvSpPr>
          <p:cNvPr id="154" name="正方形/長方形 153"/>
          <p:cNvSpPr/>
          <p:nvPr/>
        </p:nvSpPr>
        <p:spPr>
          <a:xfrm>
            <a:off x="7059859" y="6005101"/>
            <a:ext cx="1721227" cy="25202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smtClean="0"/>
              <a:t>VBUS pin</a:t>
            </a:r>
            <a:endParaRPr kumimoji="1" lang="ja-JP" altLang="en-US" sz="1400" dirty="0"/>
          </a:p>
        </p:txBody>
      </p:sp>
      <p:cxnSp>
        <p:nvCxnSpPr>
          <p:cNvPr id="155" name="カギ線コネクタ 154"/>
          <p:cNvCxnSpPr>
            <a:stCxn id="140" idx="2"/>
            <a:endCxn id="154" idx="1"/>
          </p:cNvCxnSpPr>
          <p:nvPr/>
        </p:nvCxnSpPr>
        <p:spPr>
          <a:xfrm rot="16200000" flipH="1">
            <a:off x="972297" y="43552"/>
            <a:ext cx="5618813" cy="6556311"/>
          </a:xfrm>
          <a:prstGeom prst="bentConnector2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58" name="正方形/長方形 157"/>
          <p:cNvSpPr/>
          <p:nvPr/>
        </p:nvSpPr>
        <p:spPr>
          <a:xfrm>
            <a:off x="5227084" y="5961298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sp>
        <p:nvSpPr>
          <p:cNvPr id="160" name="テキスト ボックス 159"/>
          <p:cNvSpPr txBox="1"/>
          <p:nvPr/>
        </p:nvSpPr>
        <p:spPr>
          <a:xfrm>
            <a:off x="5656334" y="566415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cxnSp>
        <p:nvCxnSpPr>
          <p:cNvPr id="173" name="カギ線コネクタ 172"/>
          <p:cNvCxnSpPr/>
          <p:nvPr/>
        </p:nvCxnSpPr>
        <p:spPr>
          <a:xfrm flipV="1">
            <a:off x="503548" y="1484785"/>
            <a:ext cx="914356" cy="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179" name="角丸四角形 178"/>
          <p:cNvSpPr/>
          <p:nvPr/>
        </p:nvSpPr>
        <p:spPr>
          <a:xfrm>
            <a:off x="2642040" y="122577"/>
            <a:ext cx="792088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1400" dirty="0" smtClean="0"/>
              <a:t>Battery</a:t>
            </a:r>
            <a:endParaRPr kumimoji="1" lang="ja-JP" altLang="en-US" sz="1400" dirty="0"/>
          </a:p>
        </p:txBody>
      </p:sp>
      <p:cxnSp>
        <p:nvCxnSpPr>
          <p:cNvPr id="180" name="カギ線コネクタ 179"/>
          <p:cNvCxnSpPr>
            <a:stCxn id="179" idx="1"/>
            <a:endCxn id="4" idx="0"/>
          </p:cNvCxnSpPr>
          <p:nvPr/>
        </p:nvCxnSpPr>
        <p:spPr>
          <a:xfrm rot="10800000" flipV="1">
            <a:off x="1414730" y="302596"/>
            <a:ext cx="1227311" cy="39009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1" name="正方形/長方形 70"/>
          <p:cNvSpPr/>
          <p:nvPr/>
        </p:nvSpPr>
        <p:spPr>
          <a:xfrm>
            <a:off x="7027237" y="6411044"/>
            <a:ext cx="1721227" cy="2880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400" dirty="0" err="1" smtClean="0"/>
              <a:t>nRESET</a:t>
            </a:r>
            <a:r>
              <a:rPr kumimoji="1" lang="en-US" altLang="ja-JP" sz="1400" dirty="0" smtClean="0"/>
              <a:t> pin</a:t>
            </a:r>
            <a:endParaRPr kumimoji="1" lang="ja-JP" altLang="en-US" sz="1400" dirty="0"/>
          </a:p>
        </p:txBody>
      </p:sp>
      <p:sp>
        <p:nvSpPr>
          <p:cNvPr id="73" name="正方形/長方形 72"/>
          <p:cNvSpPr/>
          <p:nvPr/>
        </p:nvSpPr>
        <p:spPr>
          <a:xfrm>
            <a:off x="4586385" y="6430814"/>
            <a:ext cx="676280" cy="27697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/>
              <a:t>Reset</a:t>
            </a:r>
            <a:endParaRPr kumimoji="1" lang="en-US" altLang="ja-JP" sz="1100" dirty="0" smtClean="0"/>
          </a:p>
        </p:txBody>
      </p:sp>
      <p:cxnSp>
        <p:nvCxnSpPr>
          <p:cNvPr id="74" name="直線矢印コネクタ 73"/>
          <p:cNvCxnSpPr>
            <a:endCxn id="73" idx="0"/>
          </p:cNvCxnSpPr>
          <p:nvPr/>
        </p:nvCxnSpPr>
        <p:spPr>
          <a:xfrm>
            <a:off x="4924525" y="4465034"/>
            <a:ext cx="0" cy="19657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76" name="フローチャート : 結合子 75"/>
          <p:cNvSpPr/>
          <p:nvPr/>
        </p:nvSpPr>
        <p:spPr>
          <a:xfrm>
            <a:off x="4888029" y="4419802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81" name="直線矢印コネクタ 80"/>
          <p:cNvCxnSpPr>
            <a:stCxn id="73" idx="3"/>
            <a:endCxn id="71" idx="1"/>
          </p:cNvCxnSpPr>
          <p:nvPr/>
        </p:nvCxnSpPr>
        <p:spPr>
          <a:xfrm flipV="1">
            <a:off x="5262665" y="6555060"/>
            <a:ext cx="1764572" cy="1424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94" name="角丸四角形 93"/>
          <p:cNvSpPr/>
          <p:nvPr/>
        </p:nvSpPr>
        <p:spPr>
          <a:xfrm>
            <a:off x="1019418" y="2392108"/>
            <a:ext cx="792088" cy="360040"/>
          </a:xfrm>
          <a:prstGeom prst="roundRect">
            <a:avLst/>
          </a:prstGeom>
          <a:solidFill>
            <a:schemeClr val="accent3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err="1" smtClean="0"/>
              <a:t>EXternal</a:t>
            </a:r>
            <a:endParaRPr lang="en-US" altLang="ja-JP" sz="1400" dirty="0" smtClean="0"/>
          </a:p>
          <a:p>
            <a:pPr algn="ctr"/>
            <a:r>
              <a:rPr lang="en-US" altLang="ja-JP" sz="1400" dirty="0" smtClean="0"/>
              <a:t>3.1V</a:t>
            </a:r>
            <a:endParaRPr kumimoji="1" lang="ja-JP" altLang="en-US" sz="1400" dirty="0"/>
          </a:p>
        </p:txBody>
      </p:sp>
      <p:sp>
        <p:nvSpPr>
          <p:cNvPr id="108" name="正方形/長方形 107"/>
          <p:cNvSpPr/>
          <p:nvPr/>
        </p:nvSpPr>
        <p:spPr>
          <a:xfrm>
            <a:off x="7032853" y="1673680"/>
            <a:ext cx="1721227" cy="252028"/>
          </a:xfrm>
          <a:prstGeom prst="rect">
            <a:avLst/>
          </a:prstGeom>
          <a:ln>
            <a:solidFill>
              <a:schemeClr val="accent4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sz="1400" smtClean="0"/>
              <a:t>DVDDRTC</a:t>
            </a:r>
            <a:endParaRPr kumimoji="1" lang="ja-JP" altLang="en-US" sz="1400"/>
          </a:p>
        </p:txBody>
      </p:sp>
      <p:cxnSp>
        <p:nvCxnSpPr>
          <p:cNvPr id="116" name="カギ線コネクタ 115"/>
          <p:cNvCxnSpPr>
            <a:endCxn id="5" idx="0"/>
          </p:cNvCxnSpPr>
          <p:nvPr/>
        </p:nvCxnSpPr>
        <p:spPr>
          <a:xfrm rot="5400000">
            <a:off x="6009734" y="1664279"/>
            <a:ext cx="719352" cy="3"/>
          </a:xfrm>
          <a:prstGeom prst="bentConnector3">
            <a:avLst>
              <a:gd name="adj1" fmla="val 50000"/>
            </a:avLst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134" name="フローチャート : 結合子 133"/>
          <p:cNvSpPr/>
          <p:nvPr/>
        </p:nvSpPr>
        <p:spPr>
          <a:xfrm>
            <a:off x="1381900" y="126859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5" name="フローチャート : 結合子 134"/>
          <p:cNvSpPr/>
          <p:nvPr/>
        </p:nvSpPr>
        <p:spPr>
          <a:xfrm>
            <a:off x="6333408" y="1277591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4" name="カギ線コネクタ 203"/>
          <p:cNvCxnSpPr>
            <a:stCxn id="135" idx="4"/>
            <a:endCxn id="108" idx="1"/>
          </p:cNvCxnSpPr>
          <p:nvPr/>
        </p:nvCxnSpPr>
        <p:spPr>
          <a:xfrm rot="16200000" flipH="1">
            <a:off x="6476085" y="1242925"/>
            <a:ext cx="450095" cy="663441"/>
          </a:xfrm>
          <a:prstGeom prst="bentConnector2">
            <a:avLst/>
          </a:prstGeom>
          <a:ln>
            <a:solidFill>
              <a:schemeClr val="accent4"/>
            </a:solidFill>
            <a:tailEnd type="arrow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</p:cxnSp>
      <p:sp>
        <p:nvSpPr>
          <p:cNvPr id="215" name="フローチャート : 結合子 214"/>
          <p:cNvSpPr/>
          <p:nvPr/>
        </p:nvSpPr>
        <p:spPr>
          <a:xfrm>
            <a:off x="6333408" y="1763689"/>
            <a:ext cx="72008" cy="72008"/>
          </a:xfrm>
          <a:prstGeom prst="flowChartConnecto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30" name="直線矢印コネクタ 229"/>
          <p:cNvCxnSpPr>
            <a:endCxn id="158" idx="0"/>
          </p:cNvCxnSpPr>
          <p:nvPr/>
        </p:nvCxnSpPr>
        <p:spPr>
          <a:xfrm>
            <a:off x="5515116" y="5674780"/>
            <a:ext cx="0" cy="2865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3" name="フローチャート : 結合子 232"/>
          <p:cNvSpPr/>
          <p:nvPr/>
        </p:nvSpPr>
        <p:spPr>
          <a:xfrm>
            <a:off x="5479113" y="5627743"/>
            <a:ext cx="72008" cy="72008"/>
          </a:xfrm>
          <a:prstGeom prst="flowChartConnec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4" name="フローチャート : 結合子 233"/>
          <p:cNvSpPr/>
          <p:nvPr/>
        </p:nvSpPr>
        <p:spPr>
          <a:xfrm>
            <a:off x="467544" y="1435099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円/楕円 76"/>
          <p:cNvSpPr/>
          <p:nvPr/>
        </p:nvSpPr>
        <p:spPr>
          <a:xfrm>
            <a:off x="6765452" y="55902"/>
            <a:ext cx="1912648" cy="63679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400" dirty="0"/>
              <a:t>Solution</a:t>
            </a:r>
            <a:r>
              <a:rPr lang="en-US" altLang="ja-JP" sz="1400" dirty="0" smtClean="0"/>
              <a:t> 2</a:t>
            </a:r>
            <a:endParaRPr kumimoji="1" lang="ja-JP" altLang="en-US" sz="1400" dirty="0"/>
          </a:p>
        </p:txBody>
      </p:sp>
      <p:sp>
        <p:nvSpPr>
          <p:cNvPr id="85" name="正方形/長方形 84"/>
          <p:cNvSpPr/>
          <p:nvPr/>
        </p:nvSpPr>
        <p:spPr>
          <a:xfrm>
            <a:off x="2676421" y="5548766"/>
            <a:ext cx="576064" cy="3489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100" dirty="0" smtClean="0"/>
              <a:t>Switch</a:t>
            </a:r>
            <a:endParaRPr kumimoji="1" lang="ja-JP" altLang="en-US" sz="1100" dirty="0"/>
          </a:p>
        </p:txBody>
      </p:sp>
      <p:cxnSp>
        <p:nvCxnSpPr>
          <p:cNvPr id="86" name="直線矢印コネクタ 85"/>
          <p:cNvCxnSpPr>
            <a:stCxn id="89" idx="4"/>
            <a:endCxn id="85" idx="0"/>
          </p:cNvCxnSpPr>
          <p:nvPr/>
        </p:nvCxnSpPr>
        <p:spPr>
          <a:xfrm>
            <a:off x="2956134" y="4155228"/>
            <a:ext cx="8319" cy="13935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89" name="フローチャート : 結合子 88"/>
          <p:cNvSpPr/>
          <p:nvPr/>
        </p:nvSpPr>
        <p:spPr>
          <a:xfrm>
            <a:off x="2920130" y="4083220"/>
            <a:ext cx="72008" cy="72008"/>
          </a:xfrm>
          <a:prstGeom prst="flowChartConnec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002557" y="5271648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i="1" dirty="0" smtClean="0"/>
              <a:t>EN</a:t>
            </a:r>
            <a:endParaRPr kumimoji="1" lang="ja-JP" altLang="en-US" sz="1400" i="1" dirty="0"/>
          </a:p>
        </p:txBody>
      </p:sp>
      <p:sp>
        <p:nvSpPr>
          <p:cNvPr id="87" name="フローチャート : 結合子 86"/>
          <p:cNvSpPr/>
          <p:nvPr/>
        </p:nvSpPr>
        <p:spPr>
          <a:xfrm>
            <a:off x="4016608" y="2536125"/>
            <a:ext cx="72008" cy="72008"/>
          </a:xfrm>
          <a:prstGeom prst="flowChartConnec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Rounded Rectangular Callout 2"/>
          <p:cNvSpPr/>
          <p:nvPr/>
        </p:nvSpPr>
        <p:spPr>
          <a:xfrm>
            <a:off x="-180528" y="3307584"/>
            <a:ext cx="3144981" cy="1027645"/>
          </a:xfrm>
          <a:prstGeom prst="wedgeRoundRectCallout">
            <a:avLst>
              <a:gd name="adj1" fmla="val -18937"/>
              <a:gd name="adj2" fmla="val -21789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tx1"/>
                </a:solidFill>
              </a:rPr>
              <a:t>Why this Path ? </a:t>
            </a:r>
            <a:endParaRPr lang="en-US" sz="1400" dirty="0" smtClean="0">
              <a:solidFill>
                <a:schemeClr val="tx1"/>
              </a:solidFill>
            </a:endParaRPr>
          </a:p>
          <a:p>
            <a:r>
              <a:rPr lang="en-US" sz="1400" dirty="0" smtClean="0">
                <a:solidFill>
                  <a:schemeClr val="tx1"/>
                </a:solidFill>
              </a:rPr>
              <a:t>[Kaka]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I had a mistakes. This line has a 3.3V LDO. This line will use as power supply in case of connecting the USB 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Rounded Rectangular Callout 9"/>
          <p:cNvSpPr/>
          <p:nvPr/>
        </p:nvSpPr>
        <p:spPr>
          <a:xfrm>
            <a:off x="2084516" y="825550"/>
            <a:ext cx="3466605" cy="598387"/>
          </a:xfrm>
          <a:prstGeom prst="wedgeRoundRectCallout">
            <a:avLst>
              <a:gd name="adj1" fmla="val -28003"/>
              <a:gd name="adj2" fmla="val 14102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Is this an External </a:t>
            </a:r>
            <a:r>
              <a:rPr lang="en-US" sz="1400" dirty="0" smtClean="0">
                <a:solidFill>
                  <a:schemeClr val="tx1"/>
                </a:solidFill>
              </a:rPr>
              <a:t>LDO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[Kaka]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No. This LDO is “USB_LDOO” on C5535.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6" name="Rounded Rectangular Callout 25"/>
          <p:cNvSpPr/>
          <p:nvPr/>
        </p:nvSpPr>
        <p:spPr>
          <a:xfrm>
            <a:off x="3251551" y="3184846"/>
            <a:ext cx="3808308" cy="1028617"/>
          </a:xfrm>
          <a:prstGeom prst="wedgeRoundRectCallout">
            <a:avLst>
              <a:gd name="adj1" fmla="val -85925"/>
              <a:gd name="adj2" fmla="val -9906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Can you explain why “EN</a:t>
            </a:r>
            <a:r>
              <a:rPr lang="en-US" sz="1400" dirty="0" smtClean="0">
                <a:solidFill>
                  <a:schemeClr val="tx1"/>
                </a:solidFill>
              </a:rPr>
              <a:t>”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[Kaka]</a:t>
            </a:r>
          </a:p>
          <a:p>
            <a:r>
              <a:rPr lang="en-US" sz="1400" dirty="0" smtClean="0">
                <a:solidFill>
                  <a:schemeClr val="tx1"/>
                </a:solidFill>
              </a:rPr>
              <a:t>This LDO has enable pin. So, the 3.1V line for DVDDIO will be enabled by ANA_LDOO output voltage.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644723" y="1280479"/>
            <a:ext cx="632005" cy="360040"/>
          </a:xfrm>
          <a:prstGeom prst="round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altLang="ja-JP" sz="1400" dirty="0" smtClean="0"/>
              <a:t>External</a:t>
            </a:r>
          </a:p>
          <a:p>
            <a:pPr algn="ctr"/>
            <a:r>
              <a:rPr lang="en-US" altLang="ja-JP" sz="1400" dirty="0" smtClean="0"/>
              <a:t>3.3V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8030123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223</Words>
  <Application>Microsoft Office PowerPoint</Application>
  <PresentationFormat>画面に合わせる (4:3)</PresentationFormat>
  <Paragraphs>125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​​テーマ</vt:lpstr>
      <vt:lpstr>PowerPoint プレゼンテーション</vt:lpstr>
      <vt:lpstr>PowerPoint プレゼンテーション</vt:lpstr>
      <vt:lpstr>PowerPoint プレゼンテーション</vt:lpstr>
    </vt:vector>
  </TitlesOfParts>
  <Company>Sony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Mihara, Satoshi</dc:creator>
  <cp:lastModifiedBy>11569</cp:lastModifiedBy>
  <cp:revision>29</cp:revision>
  <dcterms:created xsi:type="dcterms:W3CDTF">2012-10-31T07:32:50Z</dcterms:created>
  <dcterms:modified xsi:type="dcterms:W3CDTF">2015-09-02T22:38:05Z</dcterms:modified>
</cp:coreProperties>
</file>