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-13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6C3946-BAD7-4A04-A91A-42C8F9380DAD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23736-D189-4917-9DF3-61EB2CF3F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318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9C01F-276E-44BC-A256-D85730E8FD41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9C01F-276E-44BC-A256-D85730E8FD41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selected_powerpoint_bg_1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943100"/>
            <a:ext cx="8458200" cy="1470025"/>
          </a:xfrm>
        </p:spPr>
        <p:txBody>
          <a:bodyPr/>
          <a:lstStyle>
            <a:lvl1pPr algn="l">
              <a:defRPr sz="4000">
                <a:solidFill>
                  <a:srgbClr val="DE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3698875"/>
            <a:ext cx="8458200" cy="1485900"/>
          </a:xfrm>
          <a:ln/>
        </p:spPr>
        <p:txBody>
          <a:bodyPr/>
          <a:lstStyle>
            <a:lvl1pPr marL="0" indent="0">
              <a:buFontTx/>
              <a:buNone/>
              <a:defRPr sz="2000" b="1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42529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42100" y="6038850"/>
            <a:ext cx="2133600" cy="206375"/>
          </a:xfrm>
          <a:prstGeom prst="rect">
            <a:avLst/>
          </a:prstGeom>
        </p:spPr>
        <p:txBody>
          <a:bodyPr/>
          <a:lstStyle>
            <a:lvl1pPr algn="r">
              <a:defRPr sz="800">
                <a:latin typeface="Calibri" pitchFamily="34" charset="0"/>
                <a:cs typeface="Calibri" pitchFamily="34" charset="0"/>
              </a:defRPr>
            </a:lvl1pPr>
          </a:lstStyle>
          <a:p>
            <a:fld id="{F2394529-A9B3-4A54-83EC-E61379E8334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39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selected_powerpoint_bg_1_grey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42900" y="1943100"/>
            <a:ext cx="8458200" cy="1470025"/>
          </a:xfrm>
        </p:spPr>
        <p:txBody>
          <a:bodyPr/>
          <a:lstStyle>
            <a:lvl1pPr algn="l">
              <a:defRPr sz="4000">
                <a:solidFill>
                  <a:srgbClr val="DE0000"/>
                </a:solidFill>
              </a:defRPr>
            </a:lvl1pPr>
          </a:lstStyle>
          <a:p>
            <a:r>
              <a:rPr lang="en-US" dirty="0"/>
              <a:t>Click to edit Master </a:t>
            </a:r>
            <a:r>
              <a:rPr lang="en-US" dirty="0" smtClean="0"/>
              <a:t>section </a:t>
            </a:r>
            <a:r>
              <a:rPr lang="en-US" dirty="0"/>
              <a:t>style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3698875"/>
            <a:ext cx="8458200" cy="1485900"/>
          </a:xfrm>
          <a:ln/>
        </p:spPr>
        <p:txBody>
          <a:bodyPr/>
          <a:lstStyle>
            <a:lvl1pPr marL="0" indent="0">
              <a:buFontTx/>
              <a:buNone/>
              <a:defRPr sz="2000" b="1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9556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vance Organizer Between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42100" y="6038850"/>
            <a:ext cx="2133600" cy="2063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2394529-A9B3-4A54-83EC-E61379E8334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361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42100" y="6038850"/>
            <a:ext cx="2133600" cy="206375"/>
          </a:xfrm>
          <a:prstGeom prst="rect">
            <a:avLst/>
          </a:prstGeom>
        </p:spPr>
        <p:txBody>
          <a:bodyPr/>
          <a:lstStyle>
            <a:lvl1pPr algn="r">
              <a:defRPr sz="800">
                <a:latin typeface="Calibri" pitchFamily="34" charset="0"/>
                <a:cs typeface="Calibri" pitchFamily="34" charset="0"/>
              </a:defRPr>
            </a:lvl1pPr>
          </a:lstStyle>
          <a:p>
            <a:fld id="{F2394529-A9B3-4A54-83EC-E61379E8334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37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42100" y="6038850"/>
            <a:ext cx="2133600" cy="206375"/>
          </a:xfrm>
          <a:prstGeom prst="rect">
            <a:avLst/>
          </a:prstGeom>
        </p:spPr>
        <p:txBody>
          <a:bodyPr/>
          <a:lstStyle>
            <a:lvl1pPr algn="r">
              <a:defRPr sz="800">
                <a:latin typeface="Calibri" pitchFamily="34" charset="0"/>
                <a:cs typeface="Calibri" pitchFamily="34" charset="0"/>
              </a:defRPr>
            </a:lvl1pPr>
          </a:lstStyle>
          <a:p>
            <a:fld id="{F2394529-A9B3-4A54-83EC-E61379E8334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495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0362"/>
            <a:ext cx="4040188" cy="46942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9906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0362"/>
            <a:ext cx="4041775" cy="46942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6038850"/>
            <a:ext cx="2133600" cy="206375"/>
          </a:xfrm>
          <a:prstGeom prst="rect">
            <a:avLst/>
          </a:prstGeom>
        </p:spPr>
        <p:txBody>
          <a:bodyPr/>
          <a:lstStyle>
            <a:lvl1pPr algn="r">
              <a:defRPr sz="800">
                <a:latin typeface="Calibri" pitchFamily="34" charset="0"/>
                <a:cs typeface="Calibri" pitchFamily="34" charset="0"/>
              </a:defRPr>
            </a:lvl1pPr>
          </a:lstStyle>
          <a:p>
            <a:fld id="{F2394529-A9B3-4A54-83EC-E61379E8334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149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Larg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42100" y="6038850"/>
            <a:ext cx="2133600" cy="206375"/>
          </a:xfrm>
          <a:prstGeom prst="rect">
            <a:avLst/>
          </a:prstGeom>
        </p:spPr>
        <p:txBody>
          <a:bodyPr/>
          <a:lstStyle>
            <a:lvl1pPr algn="r">
              <a:defRPr sz="800">
                <a:latin typeface="Calibri" pitchFamily="34" charset="0"/>
                <a:cs typeface="Calibri" pitchFamily="34" charset="0"/>
              </a:defRPr>
            </a:lvl1pPr>
          </a:lstStyle>
          <a:p>
            <a:fld id="{F2394529-A9B3-4A54-83EC-E61379E8334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94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o Title Larg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42100" y="6038850"/>
            <a:ext cx="2133600" cy="206375"/>
          </a:xfrm>
          <a:prstGeom prst="rect">
            <a:avLst/>
          </a:prstGeom>
        </p:spPr>
        <p:txBody>
          <a:bodyPr/>
          <a:lstStyle>
            <a:lvl1pPr algn="r">
              <a:defRPr sz="800">
                <a:latin typeface="Calibri" pitchFamily="34" charset="0"/>
                <a:cs typeface="Calibri" pitchFamily="34" charset="0"/>
              </a:defRPr>
            </a:lvl1pPr>
          </a:lstStyle>
          <a:p>
            <a:fld id="{F2394529-A9B3-4A54-83EC-E61379E8334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229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Left Corner Title w/ text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42100" y="6038850"/>
            <a:ext cx="2133600" cy="206375"/>
          </a:xfrm>
          <a:prstGeom prst="rect">
            <a:avLst/>
          </a:prstGeom>
        </p:spPr>
        <p:txBody>
          <a:bodyPr/>
          <a:lstStyle>
            <a:lvl1pPr algn="r">
              <a:defRPr sz="800">
                <a:latin typeface="Calibri" pitchFamily="34" charset="0"/>
                <a:cs typeface="Calibri" pitchFamily="34" charset="0"/>
              </a:defRPr>
            </a:lvl1pPr>
          </a:lstStyle>
          <a:p>
            <a:fld id="{F2394529-A9B3-4A54-83EC-E61379E8334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856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76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990600"/>
            <a:ext cx="82296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321425"/>
            <a:ext cx="8810625" cy="466344"/>
          </a:xfrm>
          <a:prstGeom prst="rect">
            <a:avLst/>
          </a:prstGeom>
          <a:solidFill>
            <a:schemeClr val="bg1"/>
          </a:solidFill>
          <a:ln w="9525">
            <a:solidFill>
              <a:srgbClr val="AAAA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27" descr="ti_logo_powerpoint_1_line.png"/>
          <p:cNvPicPr>
            <a:picLocks noChangeAspect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675438" y="6440488"/>
            <a:ext cx="18748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42100" y="6038850"/>
            <a:ext cx="2133600" cy="206375"/>
          </a:xfrm>
          <a:prstGeom prst="rect">
            <a:avLst/>
          </a:prstGeom>
        </p:spPr>
        <p:txBody>
          <a:bodyPr/>
          <a:lstStyle>
            <a:lvl1pPr algn="r">
              <a:defRPr sz="800">
                <a:latin typeface="Calibri" pitchFamily="34" charset="0"/>
                <a:cs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394529-A9B3-4A54-83EC-E61379E8334E}" type="slidenum">
              <a:rPr lang="en-US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123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DE00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2860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Cache Optimization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C66x Code Optimization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56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Direct Cache Structure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066800" y="914400"/>
          <a:ext cx="6751638" cy="3445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Visio" r:id="rId4" imgW="8168640" imgH="4168110" progId="Visio.Drawing.11">
                  <p:embed/>
                </p:oleObj>
              </mc:Choice>
              <mc:Fallback>
                <p:oleObj name="Visio" r:id="rId4" imgW="8168640" imgH="416811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914400"/>
                        <a:ext cx="6751638" cy="34453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964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Direct Cache Structure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447800" y="2971800"/>
          <a:ext cx="6005017" cy="3064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Visio" r:id="rId4" imgW="8168640" imgH="4168110" progId="Visio.Drawing.11">
                  <p:embed/>
                </p:oleObj>
              </mc:Choice>
              <mc:Fallback>
                <p:oleObj name="Visio" r:id="rId4" imgW="8168640" imgH="416811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971800"/>
                        <a:ext cx="6005017" cy="30643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85800" y="1066800"/>
            <a:ext cx="789190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Assume cache line 256 bytes (8 bits), block size 256 (8 bits) and tag 16 bits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Address 81230000 index 0, tag 8123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Address 87650100 Index 1 tag 8765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Address 891a00bc Index 0 tag 891a – Overwrite (trash) the first value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(even though the cache is almost empty)</a:t>
            </a:r>
          </a:p>
        </p:txBody>
      </p:sp>
    </p:spTree>
    <p:extLst>
      <p:ext uri="{BB962C8B-B14F-4D97-AF65-F5344CB8AC3E}">
        <p14:creationId xmlns:p14="http://schemas.microsoft.com/office/powerpoint/2010/main" val="124571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Two Ways Association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752600" y="2209800"/>
          <a:ext cx="3892948" cy="19865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Visio" r:id="rId4" imgW="8168640" imgH="4168110" progId="Visio.Drawing.11">
                  <p:embed/>
                </p:oleObj>
              </mc:Choice>
              <mc:Fallback>
                <p:oleObj name="Visio" r:id="rId4" imgW="8168640" imgH="416811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209800"/>
                        <a:ext cx="3892948" cy="19865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09600" y="762000"/>
            <a:ext cx="78919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Assume cache line 256 bytes (8 bits), block size 256 (8 bits) and tag 16 bits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Address 81230000 index 0, tag 8123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Address 87650100 Index 1 tag 8765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Address 891a00bc Index 0 tag 891a – second block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752600" y="4191000"/>
          <a:ext cx="3892948" cy="19865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Visio" r:id="rId6" imgW="8168640" imgH="4168110" progId="Visio.Drawing.11">
                  <p:embed/>
                </p:oleObj>
              </mc:Choice>
              <mc:Fallback>
                <p:oleObj name="Visio" r:id="rId6" imgW="8168640" imgH="416811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191000"/>
                        <a:ext cx="3892948" cy="19865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300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3"/>
          <p:cNvSpPr>
            <a:spLocks noGrp="1"/>
          </p:cNvSpPr>
          <p:nvPr>
            <p:ph type="title"/>
          </p:nvPr>
        </p:nvSpPr>
        <p:spPr>
          <a:xfrm>
            <a:off x="4343400" y="76200"/>
            <a:ext cx="4343400" cy="24384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FOUR Ways Association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52400" y="304800"/>
          <a:ext cx="3359548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Visio" r:id="rId4" imgW="8168640" imgH="4168110" progId="Visio.Drawing.11">
                  <p:embed/>
                </p:oleObj>
              </mc:Choice>
              <mc:Fallback>
                <p:oleObj name="Visio" r:id="rId4" imgW="8168640" imgH="416811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04800"/>
                        <a:ext cx="3359548" cy="152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52400" y="1904999"/>
          <a:ext cx="3359548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Visio" r:id="rId6" imgW="8168640" imgH="4168110" progId="Visio.Drawing.11">
                  <p:embed/>
                </p:oleObj>
              </mc:Choice>
              <mc:Fallback>
                <p:oleObj name="Visio" r:id="rId6" imgW="8168640" imgH="416811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904999"/>
                        <a:ext cx="3359548" cy="152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152400" y="3429000"/>
          <a:ext cx="3359548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Visio" r:id="rId7" imgW="8168640" imgH="4168110" progId="Visio.Drawing.11">
                  <p:embed/>
                </p:oleObj>
              </mc:Choice>
              <mc:Fallback>
                <p:oleObj name="Visio" r:id="rId7" imgW="8168640" imgH="416811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429000"/>
                        <a:ext cx="3359548" cy="152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152400" y="4953000"/>
          <a:ext cx="3359548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Visio" r:id="rId8" imgW="8168640" imgH="4168110" progId="Visio.Drawing.11">
                  <p:embed/>
                </p:oleObj>
              </mc:Choice>
              <mc:Fallback>
                <p:oleObj name="Visio" r:id="rId8" imgW="8168640" imgH="416811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4953000"/>
                        <a:ext cx="3359548" cy="152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716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Maximum Cache Sizes and More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295400"/>
          <a:ext cx="8582028" cy="39774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376"/>
                <a:gridCol w="1676400"/>
                <a:gridCol w="1600200"/>
                <a:gridCol w="838200"/>
                <a:gridCol w="1685926"/>
                <a:gridCol w="1685926"/>
              </a:tblGrid>
              <a:tr h="411321">
                <a:tc>
                  <a:txBody>
                    <a:bodyPr/>
                    <a:lstStyle/>
                    <a:p>
                      <a:r>
                        <a:rPr lang="en-US" dirty="0" smtClean="0"/>
                        <a:t>Cache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Maximum Size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Line Size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Ways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Coherency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Memory Banks</a:t>
                      </a:r>
                      <a:endParaRPr lang="en-US" dirty="0"/>
                    </a:p>
                  </a:txBody>
                  <a:tcPr/>
                </a:tc>
              </a:tr>
              <a:tr h="411321">
                <a:tc>
                  <a:txBody>
                    <a:bodyPr/>
                    <a:lstStyle/>
                    <a:p>
                      <a:r>
                        <a:rPr lang="en-US" dirty="0" smtClean="0"/>
                        <a:t>L1p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32K Bytes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32Bytes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 hardware coherency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</a:t>
                      </a:r>
                      <a:endParaRPr lang="en-US" dirty="0"/>
                    </a:p>
                  </a:txBody>
                  <a:tcPr/>
                </a:tc>
              </a:tr>
              <a:tr h="411321">
                <a:tc>
                  <a:txBody>
                    <a:bodyPr/>
                    <a:lstStyle/>
                    <a:p>
                      <a:r>
                        <a:rPr lang="en-US" dirty="0" smtClean="0"/>
                        <a:t>L1D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32K Bytes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64Bytes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Two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Coherent with L2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 banks, each 32 bit</a:t>
                      </a:r>
                      <a:endParaRPr lang="en-US" dirty="0"/>
                    </a:p>
                  </a:txBody>
                  <a:tcPr/>
                </a:tc>
              </a:tr>
              <a:tr h="411321">
                <a:tc>
                  <a:txBody>
                    <a:bodyPr/>
                    <a:lstStyle/>
                    <a:p>
                      <a:r>
                        <a:rPr lang="en-US" dirty="0" smtClean="0"/>
                        <a:t>L2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512K Bytes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128Bytes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</a:t>
                      </a:r>
                      <a:r>
                        <a:rPr lang="en-US" baseline="0" dirty="0" smtClean="0"/>
                        <a:t> must maintain coherency with external world 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baseline="0" dirty="0" smtClean="0"/>
                        <a:t> invalidate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baseline="0" dirty="0" smtClean="0"/>
                        <a:t> write-back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baseline="0" dirty="0" smtClean="0"/>
                        <a:t> write-back</a:t>
                      </a:r>
                      <a:br>
                        <a:rPr lang="en-US" baseline="0" dirty="0" smtClean="0"/>
                      </a:br>
                      <a:r>
                        <a:rPr lang="en-US" baseline="0" dirty="0" smtClean="0"/>
                        <a:t>  invalidate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 banks, 128 bit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687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Cache Optimization: L1 P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2667000"/>
          </a:xfrm>
        </p:spPr>
        <p:txBody>
          <a:bodyPr/>
          <a:lstStyle/>
          <a:p>
            <a:pPr>
              <a:buNone/>
            </a:pPr>
            <a:endParaRPr lang="en-US" sz="2400" dirty="0" smtClean="0"/>
          </a:p>
          <a:p>
            <a:pPr algn="ctr">
              <a:buNone/>
            </a:pPr>
            <a:r>
              <a:rPr lang="en-US" sz="2800" dirty="0" smtClean="0"/>
              <a:t>Avoid conflict misses by ensuring that parent/child functions don’t share cache lines</a:t>
            </a:r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98531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Cache Optimization: L1 D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876800"/>
          </a:xfrm>
        </p:spPr>
        <p:txBody>
          <a:bodyPr/>
          <a:lstStyle/>
          <a:p>
            <a:pPr>
              <a:buNone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Similar to L1P, avoid conflict misses by ensuring that functions with three pointers … </a:t>
            </a:r>
          </a:p>
          <a:p>
            <a:pPr algn="ctr">
              <a:buNone/>
            </a:pPr>
            <a:r>
              <a:rPr lang="en-US" sz="2800" dirty="0" smtClean="0">
                <a:solidFill>
                  <a:srgbClr val="0070C0"/>
                </a:solidFill>
              </a:rPr>
              <a:t>i.e., addVector (*p1_in, *p2_in, *P3_out) </a:t>
            </a:r>
          </a:p>
          <a:p>
            <a:pPr>
              <a:buNone/>
            </a:pPr>
            <a:r>
              <a:rPr lang="en-US" sz="2800" dirty="0" smtClean="0"/>
              <a:t>	… don’t step on each other.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Keep cache size in mind when designing your code:</a:t>
            </a:r>
            <a:endParaRPr lang="en-US" sz="2400" dirty="0" smtClean="0"/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45943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C_PPT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/>
          <a:tailEnd/>
        </a:ln>
      </a:spPr>
      <a:bodyPr wrap="none" anchor="ctr"/>
      <a:lstStyle>
        <a:defPPr eaLnBrk="1" hangingPunct="1">
          <a:defRPr sz="1400"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</Words>
  <Application>Microsoft Office PowerPoint</Application>
  <PresentationFormat>On-screen Show (4:3)</PresentationFormat>
  <Paragraphs>58</Paragraphs>
  <Slides>8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MC_PPT_Template</vt:lpstr>
      <vt:lpstr>Visio</vt:lpstr>
      <vt:lpstr>Cache Optimization</vt:lpstr>
      <vt:lpstr>Direct Cache Structure</vt:lpstr>
      <vt:lpstr>Direct Cache Structure</vt:lpstr>
      <vt:lpstr>Two Ways Association</vt:lpstr>
      <vt:lpstr>FOUR Ways Association</vt:lpstr>
      <vt:lpstr>Maximum Cache Sizes and More</vt:lpstr>
      <vt:lpstr>Cache Optimization: L1 P</vt:lpstr>
      <vt:lpstr>Cache Optimization: L1 D</vt:lpstr>
    </vt:vector>
  </TitlesOfParts>
  <Company>Texas Instruments Incorporated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Cache Optimization</dc:title>
  <dc:creator>Katzur, Ran</dc:creator>
  <cp:lastModifiedBy>Katzur, Ran</cp:lastModifiedBy>
  <cp:revision>1</cp:revision>
  <dcterms:created xsi:type="dcterms:W3CDTF">2016-03-01T16:39:33Z</dcterms:created>
  <dcterms:modified xsi:type="dcterms:W3CDTF">2016-03-01T16:39:54Z</dcterms:modified>
</cp:coreProperties>
</file>