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35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030306-8184-4A38-9C81-BDA7705FA4D7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E6276-E772-48FE-B155-D76D7FE94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615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D527D65-782B-42B5-9DDC-0045F7D40059}" type="slidenum">
              <a:rPr lang="en-US" altLang="en-US" smtClean="0"/>
              <a:pPr eaLnBrk="1" hangingPunct="1">
                <a:spcBef>
                  <a:spcPct val="0"/>
                </a:spcBef>
              </a:pPr>
              <a:t>6</a:t>
            </a:fld>
            <a:endParaRPr lang="en-US" altLang="en-US" smtClean="0"/>
          </a:p>
        </p:txBody>
      </p:sp>
      <p:sp>
        <p:nvSpPr>
          <p:cNvPr id="184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DD7A0D5-B20D-439F-BA34-528BCE8764A2}" type="slidenum">
              <a:rPr lang="en-US" altLang="en-US" smtClean="0"/>
              <a:pPr eaLnBrk="1" hangingPunct="1">
                <a:spcBef>
                  <a:spcPct val="0"/>
                </a:spcBef>
              </a:pPr>
              <a:t>8</a:t>
            </a:fld>
            <a:endParaRPr lang="en-US" altLang="en-US" smtClean="0"/>
          </a:p>
        </p:txBody>
      </p:sp>
      <p:sp>
        <p:nvSpPr>
          <p:cNvPr id="194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B20FB-F386-4C31-AF47-4410D842C49B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9633-B229-49C5-9B9D-1AE41A380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8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B20FB-F386-4C31-AF47-4410D842C49B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9633-B229-49C5-9B9D-1AE41A380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47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B20FB-F386-4C31-AF47-4410D842C49B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9633-B229-49C5-9B9D-1AE41A380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775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B20FB-F386-4C31-AF47-4410D842C49B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9633-B229-49C5-9B9D-1AE41A380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689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B20FB-F386-4C31-AF47-4410D842C49B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9633-B229-49C5-9B9D-1AE41A380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8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B20FB-F386-4C31-AF47-4410D842C49B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9633-B229-49C5-9B9D-1AE41A380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537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B20FB-F386-4C31-AF47-4410D842C49B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9633-B229-49C5-9B9D-1AE41A380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984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B20FB-F386-4C31-AF47-4410D842C49B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9633-B229-49C5-9B9D-1AE41A380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032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B20FB-F386-4C31-AF47-4410D842C49B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9633-B229-49C5-9B9D-1AE41A380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905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B20FB-F386-4C31-AF47-4410D842C49B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9633-B229-49C5-9B9D-1AE41A380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705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B20FB-F386-4C31-AF47-4410D842C49B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9633-B229-49C5-9B9D-1AE41A380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451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B20FB-F386-4C31-AF47-4410D842C49B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49633-B229-49C5-9B9D-1AE41A380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596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ea typeface="ＭＳ Ｐゴシック" pitchFamily="34" charset="-128"/>
              </a:rPr>
              <a:t>Overview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lnSpc>
                <a:spcPct val="80000"/>
              </a:lnSpc>
              <a:buSzPct val="75000"/>
              <a:buNone/>
              <a:defRPr/>
            </a:pPr>
            <a:r>
              <a:rPr lang="en-US" altLang="en-US" sz="3600" dirty="0">
                <a:solidFill>
                  <a:srgbClr val="3333CC"/>
                </a:solidFill>
              </a:rPr>
              <a:t>Executive Summery :</a:t>
            </a:r>
            <a:r>
              <a:rPr lang="en-US" altLang="en-US" sz="4400" dirty="0">
                <a:solidFill>
                  <a:srgbClr val="000000"/>
                </a:solidFill>
              </a:rPr>
              <a:t> </a:t>
            </a:r>
          </a:p>
          <a:p>
            <a:pPr>
              <a:lnSpc>
                <a:spcPct val="80000"/>
              </a:lnSpc>
              <a:buSzPct val="75000"/>
              <a:buNone/>
              <a:defRPr/>
            </a:pPr>
            <a:r>
              <a:rPr lang="en-US" altLang="ja-JP" dirty="0">
                <a:solidFill>
                  <a:srgbClr val="000000"/>
                </a:solidFill>
                <a:ea typeface="ＭＳ Ｐゴシック" pitchFamily="34" charset="-128"/>
              </a:rPr>
              <a:t>There is issue to decode stream by TI Decoder.</a:t>
            </a:r>
            <a:endParaRPr lang="en-US" altLang="en-US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SzPct val="75000"/>
              <a:buNone/>
              <a:defRPr/>
            </a:pPr>
            <a:endParaRPr lang="en-US" altLang="en-US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SzPct val="75000"/>
              <a:buNone/>
              <a:defRPr/>
            </a:pPr>
            <a:r>
              <a:rPr lang="en-US" altLang="en-US" dirty="0">
                <a:solidFill>
                  <a:srgbClr val="3333CC"/>
                </a:solidFill>
              </a:rPr>
              <a:t>Scenarios Applicable</a:t>
            </a:r>
          </a:p>
          <a:p>
            <a:pPr>
              <a:lnSpc>
                <a:spcPct val="80000"/>
              </a:lnSpc>
              <a:buSzPct val="75000"/>
              <a:buFontTx/>
              <a:buChar char="-"/>
              <a:defRPr/>
            </a:pPr>
            <a:r>
              <a:rPr lang="en-US" altLang="ja-JP" dirty="0">
                <a:solidFill>
                  <a:srgbClr val="000000"/>
                </a:solidFill>
                <a:ea typeface="ＭＳ Ｐゴシック" pitchFamily="34" charset="-128"/>
              </a:rPr>
              <a:t>H.264</a:t>
            </a:r>
            <a:r>
              <a:rPr lang="en-US" altLang="en-US" dirty="0">
                <a:solidFill>
                  <a:srgbClr val="000000"/>
                </a:solidFill>
              </a:rPr>
              <a:t> MP/HP </a:t>
            </a:r>
            <a:r>
              <a:rPr lang="en-US" altLang="ja-JP" dirty="0">
                <a:solidFill>
                  <a:srgbClr val="000000"/>
                </a:solidFill>
                <a:ea typeface="ＭＳ Ｐゴシック" pitchFamily="34" charset="-128"/>
              </a:rPr>
              <a:t>De</a:t>
            </a:r>
            <a:r>
              <a:rPr lang="en-US" altLang="en-US" dirty="0">
                <a:solidFill>
                  <a:srgbClr val="000000"/>
                </a:solidFill>
              </a:rPr>
              <a:t>coder decoding </a:t>
            </a:r>
            <a:r>
              <a:rPr lang="en-US" altLang="en-US" dirty="0" err="1">
                <a:solidFill>
                  <a:srgbClr val="000000"/>
                </a:solidFill>
              </a:rPr>
              <a:t>b</a:t>
            </a:r>
            <a:r>
              <a:rPr lang="en-US" altLang="ja-JP" dirty="0" err="1">
                <a:solidFill>
                  <a:srgbClr val="000000"/>
                </a:solidFill>
                <a:ea typeface="ＭＳ Ｐゴシック" pitchFamily="34" charset="-128"/>
              </a:rPr>
              <a:t>itstream</a:t>
            </a:r>
            <a:endParaRPr lang="en-US" altLang="en-US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SzPct val="75000"/>
              <a:buNone/>
              <a:defRPr/>
            </a:pPr>
            <a:r>
              <a:rPr lang="en-US" altLang="en-US" dirty="0">
                <a:solidFill>
                  <a:srgbClr val="3333CC"/>
                </a:solidFill>
              </a:rPr>
              <a:t>Symptoms of failure</a:t>
            </a:r>
          </a:p>
          <a:p>
            <a:pPr>
              <a:lnSpc>
                <a:spcPct val="80000"/>
              </a:lnSpc>
              <a:buSzPct val="75000"/>
              <a:buFontTx/>
              <a:buChar char="-"/>
              <a:defRPr/>
            </a:pPr>
            <a:r>
              <a:rPr lang="en-US" altLang="ja-JP" dirty="0">
                <a:solidFill>
                  <a:srgbClr val="000000"/>
                </a:solidFill>
                <a:ea typeface="ＭＳ Ｐゴシック" pitchFamily="34" charset="-128"/>
              </a:rPr>
              <a:t>It will wrongly decode the </a:t>
            </a:r>
            <a:r>
              <a:rPr lang="en-US" altLang="ja-JP" dirty="0" err="1">
                <a:solidFill>
                  <a:srgbClr val="000000"/>
                </a:solidFill>
                <a:ea typeface="ＭＳ Ｐゴシック" pitchFamily="34" charset="-128"/>
              </a:rPr>
              <a:t>bitstream</a:t>
            </a:r>
            <a:r>
              <a:rPr lang="en-US" altLang="ja-JP" dirty="0">
                <a:solidFill>
                  <a:srgbClr val="000000"/>
                </a:solidFill>
                <a:ea typeface="ＭＳ Ｐゴシック" pitchFamily="34" charset="-128"/>
              </a:rPr>
              <a:t> as error stream (instead of normal stream), but It will never result in hang or crash.</a:t>
            </a:r>
            <a:endParaRPr lang="en-US" altLang="en-US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SzPct val="75000"/>
              <a:buFontTx/>
              <a:buChar char="-"/>
              <a:defRPr/>
            </a:pPr>
            <a:r>
              <a:rPr lang="en-US" altLang="en-US" dirty="0">
                <a:solidFill>
                  <a:srgbClr val="000000"/>
                </a:solidFill>
              </a:rPr>
              <a:t>The decoded output have visual noticeable artifacts as many good slices will be concealed.</a:t>
            </a:r>
          </a:p>
          <a:p>
            <a:pPr>
              <a:lnSpc>
                <a:spcPct val="80000"/>
              </a:lnSpc>
              <a:buSzPct val="75000"/>
              <a:buFontTx/>
              <a:buChar char="-"/>
              <a:defRPr/>
            </a:pPr>
            <a:endParaRPr lang="en-US" altLang="en-US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SzPct val="75000"/>
              <a:buNone/>
              <a:defRPr/>
            </a:pPr>
            <a:r>
              <a:rPr lang="en-US" altLang="en-US" dirty="0">
                <a:solidFill>
                  <a:srgbClr val="3333CC"/>
                </a:solidFill>
              </a:rPr>
              <a:t>Occurrence of bug</a:t>
            </a:r>
          </a:p>
          <a:p>
            <a:pPr>
              <a:lnSpc>
                <a:spcPct val="80000"/>
              </a:lnSpc>
              <a:buSzPct val="75000"/>
              <a:buFontTx/>
              <a:buChar char="-"/>
              <a:defRPr/>
            </a:pPr>
            <a:r>
              <a:rPr lang="en-US" altLang="en-US" dirty="0">
                <a:solidFill>
                  <a:srgbClr val="000000"/>
                </a:solidFill>
              </a:rPr>
              <a:t>(</a:t>
            </a:r>
            <a:r>
              <a:rPr lang="en-US" altLang="ja-JP" dirty="0">
                <a:solidFill>
                  <a:srgbClr val="000000"/>
                </a:solidFill>
                <a:ea typeface="ＭＳ Ｐゴシック" pitchFamily="34" charset="-128"/>
              </a:rPr>
              <a:t>Encoder</a:t>
            </a:r>
            <a:r>
              <a:rPr lang="en-US" altLang="en-US" dirty="0">
                <a:solidFill>
                  <a:srgbClr val="000000"/>
                </a:solidFill>
              </a:rPr>
              <a:t> dependent). </a:t>
            </a:r>
          </a:p>
          <a:p>
            <a:pPr>
              <a:lnSpc>
                <a:spcPct val="80000"/>
              </a:lnSpc>
              <a:buSzPct val="75000"/>
              <a:buFontTx/>
              <a:buChar char="-"/>
              <a:defRPr/>
            </a:pPr>
            <a:r>
              <a:rPr lang="en-US" altLang="en-US" dirty="0">
                <a:solidFill>
                  <a:srgbClr val="000000"/>
                </a:solidFill>
              </a:rPr>
              <a:t>It will never happen for given encoder if it doesn’t </a:t>
            </a:r>
            <a:r>
              <a:rPr lang="en-US" altLang="ja-JP" dirty="0">
                <a:solidFill>
                  <a:srgbClr val="000000"/>
                </a:solidFill>
                <a:ea typeface="ＭＳ Ｐゴシック" pitchFamily="34" charset="-128"/>
              </a:rPr>
              <a:t>violate the CBP rule</a:t>
            </a:r>
            <a:r>
              <a:rPr lang="en-US" altLang="en-US" dirty="0">
                <a:solidFill>
                  <a:srgbClr val="000000"/>
                </a:solidFill>
              </a:rPr>
              <a:t>.  Similarly,  It will always happens will all video content, if encoder</a:t>
            </a:r>
            <a:r>
              <a:rPr lang="en-US" altLang="ja-JP" dirty="0">
                <a:solidFill>
                  <a:srgbClr val="000000"/>
                </a:solidFill>
                <a:ea typeface="ＭＳ Ｐゴシック" pitchFamily="34" charset="-128"/>
              </a:rPr>
              <a:t> ignores the rule practically.</a:t>
            </a:r>
            <a:endParaRPr lang="en-US" altLang="en-US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SzPct val="75000"/>
              <a:buNone/>
              <a:defRPr/>
            </a:pPr>
            <a:endParaRPr lang="en-US" altLang="en-US" dirty="0">
              <a:solidFill>
                <a:srgbClr val="3333CC"/>
              </a:solidFill>
            </a:endParaRPr>
          </a:p>
          <a:p>
            <a:pPr>
              <a:lnSpc>
                <a:spcPct val="80000"/>
              </a:lnSpc>
              <a:buSzPct val="75000"/>
              <a:buNone/>
              <a:defRPr/>
            </a:pPr>
            <a:r>
              <a:rPr lang="en-US" altLang="en-US" dirty="0">
                <a:solidFill>
                  <a:srgbClr val="3333CC"/>
                </a:solidFill>
              </a:rPr>
              <a:t>Possible scenarios for content generation</a:t>
            </a:r>
          </a:p>
          <a:p>
            <a:pPr>
              <a:lnSpc>
                <a:spcPct val="80000"/>
              </a:lnSpc>
              <a:buSzPct val="75000"/>
              <a:buFontTx/>
              <a:buChar char="-"/>
              <a:defRPr/>
            </a:pPr>
            <a:r>
              <a:rPr lang="en-US" altLang="en-US" dirty="0"/>
              <a:t>It is not advised to utilize above condition as it will result in video encoder quality degradation.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0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>
                <a:ea typeface="ＭＳ Ｐゴシック" pitchFamily="34" charset="-128"/>
              </a:rPr>
              <a:t>CBP (</a:t>
            </a:r>
            <a:r>
              <a:rPr lang="en-US" altLang="ja-JP" dirty="0" err="1" smtClean="0">
                <a:ea typeface="ＭＳ Ｐゴシック" pitchFamily="34" charset="-128"/>
              </a:rPr>
              <a:t>CodedBlockPattern</a:t>
            </a:r>
            <a:r>
              <a:rPr lang="en-US" altLang="ja-JP" dirty="0" smtClean="0">
                <a:ea typeface="ＭＳ Ｐゴシック" pitchFamily="34" charset="-128"/>
              </a:rPr>
              <a:t>) and </a:t>
            </a:r>
            <a:br>
              <a:rPr lang="en-US" altLang="ja-JP" dirty="0" smtClean="0">
                <a:ea typeface="ＭＳ Ｐゴシック" pitchFamily="34" charset="-128"/>
              </a:rPr>
            </a:br>
            <a:r>
              <a:rPr lang="en-US" altLang="ja-JP" dirty="0" smtClean="0">
                <a:ea typeface="ＭＳ Ｐゴシック" pitchFamily="34" charset="-128"/>
              </a:rPr>
              <a:t>CBF (</a:t>
            </a:r>
            <a:r>
              <a:rPr lang="en-US" altLang="ja-JP" dirty="0" err="1" smtClean="0">
                <a:ea typeface="ＭＳ Ｐゴシック" pitchFamily="34" charset="-128"/>
              </a:rPr>
              <a:t>coded_block_flag</a:t>
            </a:r>
            <a:r>
              <a:rPr lang="en-US" altLang="ja-JP" dirty="0" smtClean="0">
                <a:ea typeface="ＭＳ Ｐゴシック" pitchFamily="34" charset="-128"/>
              </a:rPr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1000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685800" y="1447800"/>
            <a:ext cx="1828800" cy="1676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685800" y="1447800"/>
            <a:ext cx="914400" cy="838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1600200" y="1447800"/>
            <a:ext cx="914400" cy="838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685800" y="2286000"/>
            <a:ext cx="914400" cy="838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1600200" y="2286000"/>
            <a:ext cx="914400" cy="838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685800" y="1447800"/>
            <a:ext cx="1828800" cy="1676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9" name="Rectangle 11"/>
          <p:cNvSpPr>
            <a:spLocks noChangeArrowheads="1"/>
          </p:cNvSpPr>
          <p:nvPr/>
        </p:nvSpPr>
        <p:spPr bwMode="auto">
          <a:xfrm>
            <a:off x="685800" y="1371600"/>
            <a:ext cx="914400" cy="914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40" name="Rectangle 12"/>
          <p:cNvSpPr>
            <a:spLocks noChangeArrowheads="1"/>
          </p:cNvSpPr>
          <p:nvPr/>
        </p:nvSpPr>
        <p:spPr bwMode="auto">
          <a:xfrm>
            <a:off x="1600200" y="1371600"/>
            <a:ext cx="914400" cy="914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41" name="Rectangle 13"/>
          <p:cNvSpPr>
            <a:spLocks noChangeArrowheads="1"/>
          </p:cNvSpPr>
          <p:nvPr/>
        </p:nvSpPr>
        <p:spPr bwMode="auto">
          <a:xfrm>
            <a:off x="685800" y="2286000"/>
            <a:ext cx="914400" cy="914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42" name="Rectangle 14"/>
          <p:cNvSpPr>
            <a:spLocks noChangeArrowheads="1"/>
          </p:cNvSpPr>
          <p:nvPr/>
        </p:nvSpPr>
        <p:spPr bwMode="auto">
          <a:xfrm>
            <a:off x="1600200" y="2286000"/>
            <a:ext cx="914400" cy="838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43" name="Rectangle 15"/>
          <p:cNvSpPr>
            <a:spLocks noChangeArrowheads="1"/>
          </p:cNvSpPr>
          <p:nvPr/>
        </p:nvSpPr>
        <p:spPr bwMode="auto">
          <a:xfrm>
            <a:off x="1600200" y="2286000"/>
            <a:ext cx="914400" cy="914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44" name="Text Box 17"/>
          <p:cNvSpPr txBox="1">
            <a:spLocks noChangeArrowheads="1"/>
          </p:cNvSpPr>
          <p:nvPr/>
        </p:nvSpPr>
        <p:spPr bwMode="auto">
          <a:xfrm>
            <a:off x="2871788" y="1933575"/>
            <a:ext cx="5586412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ea typeface="ＭＳ Ｐゴシック" pitchFamily="34" charset="-128"/>
              </a:rPr>
              <a:t>CBP is coded flag for each 8x8 block.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ea typeface="ＭＳ Ｐゴシック" pitchFamily="34" charset="-128"/>
              </a:rPr>
              <a:t>If all the coefficients in 8x8 block is 0, CBP of the block is 0.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ea typeface="ＭＳ Ｐゴシック" pitchFamily="34" charset="-128"/>
              </a:rPr>
              <a:t>6bits CBP for luma and chroma.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ea typeface="ＭＳ Ｐゴシック" pitchFamily="34" charset="-128"/>
              </a:rPr>
              <a:t>CBP is decoded at macroblock header.</a:t>
            </a:r>
            <a:endParaRPr lang="en-US" altLang="en-US" sz="1600"/>
          </a:p>
        </p:txBody>
      </p:sp>
      <p:sp>
        <p:nvSpPr>
          <p:cNvPr id="45" name="Rectangle 18"/>
          <p:cNvSpPr>
            <a:spLocks noChangeArrowheads="1"/>
          </p:cNvSpPr>
          <p:nvPr/>
        </p:nvSpPr>
        <p:spPr bwMode="auto">
          <a:xfrm>
            <a:off x="685800" y="39624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46" name="Rectangle 22"/>
          <p:cNvSpPr>
            <a:spLocks noChangeArrowheads="1"/>
          </p:cNvSpPr>
          <p:nvPr/>
        </p:nvSpPr>
        <p:spPr bwMode="auto">
          <a:xfrm>
            <a:off x="1143000" y="39624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47" name="Rectangle 23"/>
          <p:cNvSpPr>
            <a:spLocks noChangeArrowheads="1"/>
          </p:cNvSpPr>
          <p:nvPr/>
        </p:nvSpPr>
        <p:spPr bwMode="auto">
          <a:xfrm>
            <a:off x="685800" y="44196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48" name="Rectangle 24"/>
          <p:cNvSpPr>
            <a:spLocks noChangeArrowheads="1"/>
          </p:cNvSpPr>
          <p:nvPr/>
        </p:nvSpPr>
        <p:spPr bwMode="auto">
          <a:xfrm>
            <a:off x="1143000" y="44196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49" name="Rectangle 25"/>
          <p:cNvSpPr>
            <a:spLocks noChangeArrowheads="1"/>
          </p:cNvSpPr>
          <p:nvPr/>
        </p:nvSpPr>
        <p:spPr bwMode="auto">
          <a:xfrm>
            <a:off x="1600200" y="39624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50" name="Rectangle 26"/>
          <p:cNvSpPr>
            <a:spLocks noChangeArrowheads="1"/>
          </p:cNvSpPr>
          <p:nvPr/>
        </p:nvSpPr>
        <p:spPr bwMode="auto">
          <a:xfrm>
            <a:off x="2057400" y="39624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51" name="Rectangle 27"/>
          <p:cNvSpPr>
            <a:spLocks noChangeArrowheads="1"/>
          </p:cNvSpPr>
          <p:nvPr/>
        </p:nvSpPr>
        <p:spPr bwMode="auto">
          <a:xfrm>
            <a:off x="1600200" y="44196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52" name="Rectangle 28"/>
          <p:cNvSpPr>
            <a:spLocks noChangeArrowheads="1"/>
          </p:cNvSpPr>
          <p:nvPr/>
        </p:nvSpPr>
        <p:spPr bwMode="auto">
          <a:xfrm>
            <a:off x="2057400" y="44196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53" name="Rectangle 29"/>
          <p:cNvSpPr>
            <a:spLocks noChangeArrowheads="1"/>
          </p:cNvSpPr>
          <p:nvPr/>
        </p:nvSpPr>
        <p:spPr bwMode="auto">
          <a:xfrm>
            <a:off x="685800" y="48768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54" name="Rectangle 30"/>
          <p:cNvSpPr>
            <a:spLocks noChangeArrowheads="1"/>
          </p:cNvSpPr>
          <p:nvPr/>
        </p:nvSpPr>
        <p:spPr bwMode="auto">
          <a:xfrm>
            <a:off x="1143000" y="48768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685800" y="53340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56" name="Rectangle 32"/>
          <p:cNvSpPr>
            <a:spLocks noChangeArrowheads="1"/>
          </p:cNvSpPr>
          <p:nvPr/>
        </p:nvSpPr>
        <p:spPr bwMode="auto">
          <a:xfrm>
            <a:off x="1143000" y="53340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57" name="Rectangle 33"/>
          <p:cNvSpPr>
            <a:spLocks noChangeArrowheads="1"/>
          </p:cNvSpPr>
          <p:nvPr/>
        </p:nvSpPr>
        <p:spPr bwMode="auto">
          <a:xfrm>
            <a:off x="1600200" y="48768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58" name="Rectangle 34"/>
          <p:cNvSpPr>
            <a:spLocks noChangeArrowheads="1"/>
          </p:cNvSpPr>
          <p:nvPr/>
        </p:nvSpPr>
        <p:spPr bwMode="auto">
          <a:xfrm>
            <a:off x="2057400" y="48768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59" name="Rectangle 35"/>
          <p:cNvSpPr>
            <a:spLocks noChangeArrowheads="1"/>
          </p:cNvSpPr>
          <p:nvPr/>
        </p:nvSpPr>
        <p:spPr bwMode="auto">
          <a:xfrm>
            <a:off x="1600200" y="53340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60" name="Rectangle 36"/>
          <p:cNvSpPr>
            <a:spLocks noChangeArrowheads="1"/>
          </p:cNvSpPr>
          <p:nvPr/>
        </p:nvSpPr>
        <p:spPr bwMode="auto">
          <a:xfrm>
            <a:off x="2057400" y="53340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61" name="Text Box 37"/>
          <p:cNvSpPr txBox="1">
            <a:spLocks noChangeArrowheads="1"/>
          </p:cNvSpPr>
          <p:nvPr/>
        </p:nvSpPr>
        <p:spPr bwMode="auto">
          <a:xfrm>
            <a:off x="2743200" y="4648200"/>
            <a:ext cx="5575300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ea typeface="ＭＳ Ｐゴシック" pitchFamily="34" charset="-128"/>
              </a:rPr>
              <a:t>CBF is coded flag for each 4x4 block.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ea typeface="ＭＳ Ｐゴシック" pitchFamily="34" charset="-128"/>
              </a:rPr>
              <a:t>If all the coefficients in 4x4 block is 0, CBF of the block is 0.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ea typeface="ＭＳ Ｐゴシック" pitchFamily="34" charset="-128"/>
              </a:rPr>
              <a:t>27bits CBF for luma and chroma.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ea typeface="ＭＳ Ｐゴシック" pitchFamily="34" charset="-128"/>
              </a:rPr>
              <a:t>CBF is decoded at residual.</a:t>
            </a:r>
            <a:endParaRPr lang="en-US" altLang="en-US" sz="1600"/>
          </a:p>
        </p:txBody>
      </p:sp>
    </p:spTree>
    <p:extLst>
      <p:ext uri="{BB962C8B-B14F-4D97-AF65-F5344CB8AC3E}">
        <p14:creationId xmlns:p14="http://schemas.microsoft.com/office/powerpoint/2010/main" val="53978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ea typeface="ＭＳ Ｐゴシック" pitchFamily="34" charset="-128"/>
              </a:rPr>
              <a:t>Assumption for CBP and CBF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10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85800" y="1447800"/>
            <a:ext cx="1828800" cy="1676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85800" y="1447800"/>
            <a:ext cx="914400" cy="838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600200" y="1447800"/>
            <a:ext cx="914400" cy="838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85800" y="2286000"/>
            <a:ext cx="914400" cy="838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600200" y="2286000"/>
            <a:ext cx="914400" cy="838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85800" y="1447800"/>
            <a:ext cx="1828800" cy="1676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685800" y="1371600"/>
            <a:ext cx="914400" cy="914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600200" y="1371600"/>
            <a:ext cx="914400" cy="914400"/>
          </a:xfrm>
          <a:prstGeom prst="rect">
            <a:avLst/>
          </a:prstGeom>
          <a:solidFill>
            <a:srgbClr val="00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685800" y="2286000"/>
            <a:ext cx="914400" cy="914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600200" y="2286000"/>
            <a:ext cx="914400" cy="838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1600200" y="2286000"/>
            <a:ext cx="914400" cy="914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685800" y="39624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1143000" y="39624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685800" y="44196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1143000" y="44196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1600200" y="3962400"/>
            <a:ext cx="457200" cy="457200"/>
          </a:xfrm>
          <a:prstGeom prst="rect">
            <a:avLst/>
          </a:prstGeom>
          <a:solidFill>
            <a:srgbClr val="00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2057400" y="3962400"/>
            <a:ext cx="457200" cy="457200"/>
          </a:xfrm>
          <a:prstGeom prst="rect">
            <a:avLst/>
          </a:prstGeom>
          <a:solidFill>
            <a:srgbClr val="00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1600200" y="4419600"/>
            <a:ext cx="457200" cy="457200"/>
          </a:xfrm>
          <a:prstGeom prst="rect">
            <a:avLst/>
          </a:prstGeom>
          <a:solidFill>
            <a:srgbClr val="00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2057400" y="4419600"/>
            <a:ext cx="457200" cy="457200"/>
          </a:xfrm>
          <a:prstGeom prst="rect">
            <a:avLst/>
          </a:prstGeom>
          <a:solidFill>
            <a:srgbClr val="00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685800" y="48768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1143000" y="48768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685800" y="53340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1143000" y="53340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1600200" y="48768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2057400" y="48768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1600200" y="53340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2057400" y="53340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cxnSp>
        <p:nvCxnSpPr>
          <p:cNvPr id="31" name="AutoShape 31"/>
          <p:cNvCxnSpPr>
            <a:cxnSpLocks noChangeShapeType="1"/>
            <a:stCxn id="11" idx="3"/>
            <a:endCxn id="20" idx="3"/>
          </p:cNvCxnSpPr>
          <p:nvPr/>
        </p:nvCxnSpPr>
        <p:spPr bwMode="auto">
          <a:xfrm>
            <a:off x="2514600" y="1828800"/>
            <a:ext cx="1588" cy="2362200"/>
          </a:xfrm>
          <a:prstGeom prst="curvedConnector3">
            <a:avLst>
              <a:gd name="adj1" fmla="val 1440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Text Box 32"/>
          <p:cNvSpPr txBox="1">
            <a:spLocks noChangeArrowheads="1"/>
          </p:cNvSpPr>
          <p:nvPr/>
        </p:nvSpPr>
        <p:spPr bwMode="auto">
          <a:xfrm>
            <a:off x="3108325" y="2398713"/>
            <a:ext cx="506095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If 8x8 block CBP is 1,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there should be one or more CBFs equal to 1 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corresponding 4x4 block CBF.</a:t>
            </a:r>
          </a:p>
        </p:txBody>
      </p:sp>
      <p:sp>
        <p:nvSpPr>
          <p:cNvPr id="33" name="Rectangle 33"/>
          <p:cNvSpPr>
            <a:spLocks noChangeArrowheads="1"/>
          </p:cNvSpPr>
          <p:nvPr/>
        </p:nvSpPr>
        <p:spPr bwMode="auto">
          <a:xfrm>
            <a:off x="3276600" y="3962400"/>
            <a:ext cx="4953000" cy="175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i="1">
                <a:solidFill>
                  <a:schemeClr val="tx2"/>
                </a:solidFill>
                <a:ea typeface="ＭＳ Ｐゴシック" pitchFamily="34" charset="-128"/>
              </a:rPr>
              <a:t>Special Case 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i="1">
                <a:solidFill>
                  <a:schemeClr val="tx2"/>
                </a:solidFill>
                <a:ea typeface="ＭＳ Ｐゴシック" pitchFamily="34" charset="-128"/>
              </a:rPr>
              <a:t>8x8 block CBP = 1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i="1">
                <a:solidFill>
                  <a:schemeClr val="tx2"/>
                </a:solidFill>
                <a:ea typeface="ＭＳ Ｐゴシック" pitchFamily="34" charset="-128"/>
              </a:rPr>
              <a:t>But all the 4x4 block CBFs = 0.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ja-JP" sz="1800" i="1">
              <a:solidFill>
                <a:schemeClr val="tx2"/>
              </a:solidFill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i="1">
                <a:solidFill>
                  <a:schemeClr val="tx2"/>
                </a:solidFill>
                <a:ea typeface="ＭＳ Ｐゴシック" pitchFamily="34" charset="-128"/>
              </a:rPr>
              <a:t>It is correct from the view of H.264 standard from Syntax standpoint, but logically incorrect.</a:t>
            </a:r>
            <a:endParaRPr lang="en-US" altLang="en-US" sz="1800" i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38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ea typeface="ＭＳ Ｐゴシック" pitchFamily="34" charset="-128"/>
              </a:rPr>
              <a:t>Target Scenario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85800" y="1447800"/>
            <a:ext cx="1828800" cy="1676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85800" y="1447800"/>
            <a:ext cx="914400" cy="838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600200" y="1447800"/>
            <a:ext cx="914400" cy="838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85800" y="2286000"/>
            <a:ext cx="914400" cy="838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600200" y="2286000"/>
            <a:ext cx="914400" cy="838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85800" y="1447800"/>
            <a:ext cx="1828800" cy="1676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85800" y="1371600"/>
            <a:ext cx="914400" cy="914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ea typeface="ＭＳ Ｐゴシック" pitchFamily="34" charset="-128"/>
              </a:rPr>
              <a:t>8x8</a:t>
            </a:r>
            <a:endParaRPr lang="en-US" altLang="en-US" sz="1800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600200" y="1371600"/>
            <a:ext cx="914400" cy="914400"/>
          </a:xfrm>
          <a:prstGeom prst="rect">
            <a:avLst/>
          </a:prstGeom>
          <a:solidFill>
            <a:srgbClr val="00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85800" y="2286000"/>
            <a:ext cx="914400" cy="914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600200" y="2286000"/>
            <a:ext cx="914400" cy="838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600200" y="2286000"/>
            <a:ext cx="914400" cy="914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8x8</a:t>
            </a:r>
            <a:endParaRPr lang="en-US" altLang="en-US" sz="18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685800" y="39624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143000" y="39624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685800" y="44196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143000" y="44196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600200" y="3962400"/>
            <a:ext cx="457200" cy="457200"/>
          </a:xfrm>
          <a:prstGeom prst="rect">
            <a:avLst/>
          </a:prstGeom>
          <a:solidFill>
            <a:srgbClr val="00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057400" y="3962400"/>
            <a:ext cx="457200" cy="457200"/>
          </a:xfrm>
          <a:prstGeom prst="rect">
            <a:avLst/>
          </a:prstGeom>
          <a:solidFill>
            <a:srgbClr val="00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600200" y="4419600"/>
            <a:ext cx="457200" cy="457200"/>
          </a:xfrm>
          <a:prstGeom prst="rect">
            <a:avLst/>
          </a:prstGeom>
          <a:solidFill>
            <a:srgbClr val="00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2057400" y="4419600"/>
            <a:ext cx="457200" cy="457200"/>
          </a:xfrm>
          <a:prstGeom prst="rect">
            <a:avLst/>
          </a:prstGeom>
          <a:solidFill>
            <a:srgbClr val="00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685800" y="48768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143000" y="48768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685800" y="53340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1143000" y="53340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1600200" y="48768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2057400" y="48768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1600200" y="53340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2057400" y="5334000"/>
            <a:ext cx="4572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4x4</a:t>
            </a:r>
            <a:endParaRPr lang="en-US" altLang="en-US" sz="1800"/>
          </a:p>
        </p:txBody>
      </p:sp>
      <p:cxnSp>
        <p:nvCxnSpPr>
          <p:cNvPr id="31" name="AutoShape 30"/>
          <p:cNvCxnSpPr>
            <a:cxnSpLocks noChangeShapeType="1"/>
            <a:stCxn id="11" idx="3"/>
            <a:endCxn id="20" idx="3"/>
          </p:cNvCxnSpPr>
          <p:nvPr/>
        </p:nvCxnSpPr>
        <p:spPr bwMode="auto">
          <a:xfrm>
            <a:off x="2514600" y="1828800"/>
            <a:ext cx="1588" cy="2362200"/>
          </a:xfrm>
          <a:prstGeom prst="curvedConnector3">
            <a:avLst>
              <a:gd name="adj1" fmla="val 1440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Text Box 33"/>
          <p:cNvSpPr txBox="1">
            <a:spLocks noChangeArrowheads="1"/>
          </p:cNvSpPr>
          <p:nvPr/>
        </p:nvSpPr>
        <p:spPr bwMode="auto">
          <a:xfrm>
            <a:off x="3108325" y="1484313"/>
            <a:ext cx="1041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CBP = 1</a:t>
            </a:r>
            <a:endParaRPr lang="en-US" altLang="en-US" sz="1800"/>
          </a:p>
        </p:txBody>
      </p:sp>
      <p:sp>
        <p:nvSpPr>
          <p:cNvPr id="33" name="Text Box 34"/>
          <p:cNvSpPr txBox="1">
            <a:spLocks noChangeArrowheads="1"/>
          </p:cNvSpPr>
          <p:nvPr/>
        </p:nvSpPr>
        <p:spPr bwMode="auto">
          <a:xfrm>
            <a:off x="3048000" y="4114800"/>
            <a:ext cx="1663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ea typeface="ＭＳ Ｐゴシック" pitchFamily="34" charset="-128"/>
              </a:rPr>
              <a:t>CBF = 0b0000</a:t>
            </a: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64377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ea typeface="ＭＳ Ｐゴシック" pitchFamily="34" charset="-128"/>
              </a:rPr>
              <a:t>Standard Definition 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7197212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66700" y="152400"/>
            <a:ext cx="8458200" cy="814388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ea typeface="ＭＳ Ｐゴシック" pitchFamily="34" charset="-128"/>
              </a:rPr>
              <a:t>Standard Definition  (1/2)</a:t>
            </a:r>
            <a:endParaRPr lang="en-US" altLang="en-US" dirty="0" smtClean="0"/>
          </a:p>
        </p:txBody>
      </p:sp>
      <p:pic>
        <p:nvPicPr>
          <p:cNvPr id="1024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1828800"/>
            <a:ext cx="8662987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254" name="Oval 6"/>
          <p:cNvSpPr>
            <a:spLocks noChangeArrowheads="1"/>
          </p:cNvSpPr>
          <p:nvPr/>
        </p:nvSpPr>
        <p:spPr bwMode="auto">
          <a:xfrm>
            <a:off x="8229600" y="1828800"/>
            <a:ext cx="381000" cy="2286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4648200" y="1143000"/>
            <a:ext cx="213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solidFill>
                  <a:srgbClr val="993300"/>
                </a:solidFill>
              </a:rPr>
              <a:t>This is top level attribute</a:t>
            </a:r>
          </a:p>
        </p:txBody>
      </p:sp>
      <p:sp>
        <p:nvSpPr>
          <p:cNvPr id="53256" name="Oval 8"/>
          <p:cNvSpPr>
            <a:spLocks noChangeArrowheads="1"/>
          </p:cNvSpPr>
          <p:nvPr/>
        </p:nvSpPr>
        <p:spPr bwMode="auto">
          <a:xfrm>
            <a:off x="1752600" y="1752600"/>
            <a:ext cx="762000" cy="3810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3257" name="Line 9"/>
          <p:cNvSpPr>
            <a:spLocks noChangeShapeType="1"/>
          </p:cNvSpPr>
          <p:nvPr/>
        </p:nvSpPr>
        <p:spPr bwMode="auto">
          <a:xfrm flipH="1">
            <a:off x="2438400" y="1371600"/>
            <a:ext cx="20574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8" name="Line 10"/>
          <p:cNvSpPr>
            <a:spLocks noChangeShapeType="1"/>
          </p:cNvSpPr>
          <p:nvPr/>
        </p:nvSpPr>
        <p:spPr bwMode="auto">
          <a:xfrm>
            <a:off x="6781800" y="1371600"/>
            <a:ext cx="1524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024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4038600"/>
            <a:ext cx="8842375" cy="133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260" name="Oval 12"/>
          <p:cNvSpPr>
            <a:spLocks noChangeArrowheads="1"/>
          </p:cNvSpPr>
          <p:nvPr/>
        </p:nvSpPr>
        <p:spPr bwMode="auto">
          <a:xfrm>
            <a:off x="533400" y="4876800"/>
            <a:ext cx="1066800" cy="3810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3261" name="Oval 13"/>
          <p:cNvSpPr>
            <a:spLocks noChangeArrowheads="1"/>
          </p:cNvSpPr>
          <p:nvPr/>
        </p:nvSpPr>
        <p:spPr bwMode="auto">
          <a:xfrm>
            <a:off x="7750175" y="4843463"/>
            <a:ext cx="457200" cy="3810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3262" name="Text Box 14"/>
          <p:cNvSpPr txBox="1">
            <a:spLocks noChangeArrowheads="1"/>
          </p:cNvSpPr>
          <p:nvPr/>
        </p:nvSpPr>
        <p:spPr bwMode="auto">
          <a:xfrm>
            <a:off x="2133600" y="5410200"/>
            <a:ext cx="4267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solidFill>
                  <a:srgbClr val="993300"/>
                </a:solidFill>
              </a:rPr>
              <a:t>The actual definition in case Luma CBP is non zero.</a:t>
            </a:r>
          </a:p>
        </p:txBody>
      </p:sp>
      <p:sp>
        <p:nvSpPr>
          <p:cNvPr id="53263" name="Line 15"/>
          <p:cNvSpPr>
            <a:spLocks noChangeShapeType="1"/>
          </p:cNvSpPr>
          <p:nvPr/>
        </p:nvSpPr>
        <p:spPr bwMode="auto">
          <a:xfrm flipH="1" flipV="1">
            <a:off x="1295400" y="5334000"/>
            <a:ext cx="914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4" name="Line 16"/>
          <p:cNvSpPr>
            <a:spLocks noChangeShapeType="1"/>
          </p:cNvSpPr>
          <p:nvPr/>
        </p:nvSpPr>
        <p:spPr bwMode="auto">
          <a:xfrm flipV="1">
            <a:off x="6400800" y="5257800"/>
            <a:ext cx="914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5" name="Line 17"/>
          <p:cNvSpPr>
            <a:spLocks noChangeShapeType="1"/>
          </p:cNvSpPr>
          <p:nvPr/>
        </p:nvSpPr>
        <p:spPr bwMode="auto">
          <a:xfrm>
            <a:off x="838200" y="365760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93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 animBg="1"/>
      <p:bldP spid="53255" grpId="0"/>
      <p:bldP spid="53256" grpId="0" animBg="1"/>
      <p:bldP spid="53257" grpId="0" animBg="1"/>
      <p:bldP spid="53258" grpId="0" animBg="1"/>
      <p:bldP spid="53260" grpId="0" animBg="1"/>
      <p:bldP spid="53261" grpId="0" animBg="1"/>
      <p:bldP spid="53262" grpId="0"/>
      <p:bldP spid="53263" grpId="0" animBg="1"/>
      <p:bldP spid="5326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823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smtClean="0">
                <a:ea typeface="ＭＳ Ｐゴシック" pitchFamily="34" charset="-128"/>
              </a:rPr>
              <a:t>Standard Definition (2/2)</a:t>
            </a:r>
            <a:endParaRPr lang="en-US" altLang="en-US" smtClean="0"/>
          </a:p>
        </p:txBody>
      </p:sp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01" y="1144587"/>
            <a:ext cx="8302625" cy="251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8" name="Rectangle 8"/>
          <p:cNvSpPr>
            <a:spLocks noChangeArrowheads="1"/>
          </p:cNvSpPr>
          <p:nvPr/>
        </p:nvSpPr>
        <p:spPr bwMode="auto">
          <a:xfrm>
            <a:off x="152400" y="3657600"/>
            <a:ext cx="69405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1800">
                <a:solidFill>
                  <a:schemeClr val="tx2"/>
                </a:solidFill>
                <a:ea typeface="ＭＳ Ｐゴシック" pitchFamily="34" charset="-128"/>
              </a:rPr>
              <a:t>H.264 specification does not allow the mismatch of CBP and CBF.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1800">
                <a:solidFill>
                  <a:schemeClr val="tx2"/>
                </a:solidFill>
                <a:ea typeface="ＭＳ Ｐゴシック" pitchFamily="34" charset="-128"/>
              </a:rPr>
              <a:t>(CBP should be always true)</a:t>
            </a:r>
            <a:endParaRPr lang="en-US" altLang="en-US" sz="1800">
              <a:solidFill>
                <a:schemeClr val="tx2"/>
              </a:solidFill>
            </a:endParaRPr>
          </a:p>
        </p:txBody>
      </p:sp>
      <p:sp>
        <p:nvSpPr>
          <p:cNvPr id="8" name="Oval 5"/>
          <p:cNvSpPr>
            <a:spLocks noChangeArrowheads="1"/>
          </p:cNvSpPr>
          <p:nvPr/>
        </p:nvSpPr>
        <p:spPr bwMode="auto">
          <a:xfrm>
            <a:off x="2709863" y="1800225"/>
            <a:ext cx="1481137" cy="3048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0" name="Oval 6"/>
          <p:cNvSpPr>
            <a:spLocks noChangeArrowheads="1"/>
          </p:cNvSpPr>
          <p:nvPr/>
        </p:nvSpPr>
        <p:spPr bwMode="auto">
          <a:xfrm>
            <a:off x="5791200" y="1789113"/>
            <a:ext cx="457200" cy="3048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65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15000"/>
              </a:spcBef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5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58472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 smtClean="0"/>
              <a:t>Detailed Analysis of completeBitstream.264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600200"/>
          <a:ext cx="7467600" cy="2886132"/>
        </p:xfrm>
        <a:graphic>
          <a:graphicData uri="http://schemas.openxmlformats.org/drawingml/2006/table">
            <a:tbl>
              <a:tblPr/>
              <a:tblGrid>
                <a:gridCol w="1866900"/>
                <a:gridCol w="1866900"/>
                <a:gridCol w="1866900"/>
                <a:gridCol w="1866900"/>
              </a:tblGrid>
              <a:tr h="944538">
                <a:tc>
                  <a:txBody>
                    <a:bodyPr/>
                    <a:lstStyle>
                      <a:lvl1pPr>
                        <a:spcBef>
                          <a:spcPct val="65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8975">
                        <a:spcBef>
                          <a:spcPct val="1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968375">
                        <a:spcBef>
                          <a:spcPct val="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16038"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7732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304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6876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448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Chroma DC values</a:t>
                      </a: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65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8975">
                        <a:spcBef>
                          <a:spcPct val="1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968375">
                        <a:spcBef>
                          <a:spcPct val="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16038"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7732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304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6876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448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Chroma AC values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65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8975">
                        <a:spcBef>
                          <a:spcPct val="1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968375">
                        <a:spcBef>
                          <a:spcPct val="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16038"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7732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304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6876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448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NewRoman,Bold" charset="0"/>
                        </a:rPr>
                        <a:t>CodedBlockPatternChroma </a:t>
                      </a: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In H.264 specification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65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8975">
                        <a:spcBef>
                          <a:spcPct val="1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968375">
                        <a:spcBef>
                          <a:spcPct val="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16038"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7732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304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6876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448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NewRoman,Bold" charset="0"/>
                        </a:rPr>
                        <a:t>CodedBlockPatternChroma</a:t>
                      </a: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in given stream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</a:tr>
              <a:tr h="387210">
                <a:tc>
                  <a:txBody>
                    <a:bodyPr/>
                    <a:lstStyle>
                      <a:lvl1pPr>
                        <a:spcBef>
                          <a:spcPct val="65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8975">
                        <a:spcBef>
                          <a:spcPct val="1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968375">
                        <a:spcBef>
                          <a:spcPct val="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16038"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7732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304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6876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448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All Zero</a:t>
                      </a: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65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8975">
                        <a:spcBef>
                          <a:spcPct val="1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968375">
                        <a:spcBef>
                          <a:spcPct val="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16038"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7732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304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6876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448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All Zero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65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8975">
                        <a:spcBef>
                          <a:spcPct val="1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968375">
                        <a:spcBef>
                          <a:spcPct val="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16038"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7732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304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6876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448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65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8975">
                        <a:spcBef>
                          <a:spcPct val="1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968375">
                        <a:spcBef>
                          <a:spcPct val="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16038"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7732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304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6876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448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18109">
                <a:tc>
                  <a:txBody>
                    <a:bodyPr/>
                    <a:lstStyle>
                      <a:lvl1pPr>
                        <a:spcBef>
                          <a:spcPct val="65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8975">
                        <a:spcBef>
                          <a:spcPct val="1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968375">
                        <a:spcBef>
                          <a:spcPct val="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16038"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7732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304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6876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448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At least one co-efficient is non-zero</a:t>
                      </a: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65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8975">
                        <a:spcBef>
                          <a:spcPct val="1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968375">
                        <a:spcBef>
                          <a:spcPct val="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16038"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7732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304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6876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448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All zero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65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8975">
                        <a:spcBef>
                          <a:spcPct val="1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968375">
                        <a:spcBef>
                          <a:spcPct val="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16038"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7732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304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6876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448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65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8975">
                        <a:spcBef>
                          <a:spcPct val="1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968375">
                        <a:spcBef>
                          <a:spcPct val="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16038"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7732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304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6876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448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2</a:t>
                      </a:r>
                      <a:endParaRPr kumimoji="0" lang="en-U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18109">
                <a:tc>
                  <a:txBody>
                    <a:bodyPr/>
                    <a:lstStyle>
                      <a:lvl1pPr>
                        <a:spcBef>
                          <a:spcPct val="65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8975">
                        <a:spcBef>
                          <a:spcPct val="1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968375">
                        <a:spcBef>
                          <a:spcPct val="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16038"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7732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304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6876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448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All zero</a:t>
                      </a: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65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8975">
                        <a:spcBef>
                          <a:spcPct val="1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968375">
                        <a:spcBef>
                          <a:spcPct val="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16038"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7732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304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6876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448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At least one co-efficient is non-zero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65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8975">
                        <a:spcBef>
                          <a:spcPct val="1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968375">
                        <a:spcBef>
                          <a:spcPct val="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16038"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7732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304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6876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448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65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8975">
                        <a:spcBef>
                          <a:spcPct val="1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968375">
                        <a:spcBef>
                          <a:spcPct val="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16038"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7732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304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6876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448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518109">
                <a:tc>
                  <a:txBody>
                    <a:bodyPr/>
                    <a:lstStyle>
                      <a:lvl1pPr>
                        <a:spcBef>
                          <a:spcPct val="65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8975">
                        <a:spcBef>
                          <a:spcPct val="1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968375">
                        <a:spcBef>
                          <a:spcPct val="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16038"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7732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304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6876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448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At-least one value non-zero</a:t>
                      </a: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65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8975">
                        <a:spcBef>
                          <a:spcPct val="1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968375">
                        <a:spcBef>
                          <a:spcPct val="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16038"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7732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304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6876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448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At least one co-efficient is non-zero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65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8975">
                        <a:spcBef>
                          <a:spcPct val="1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968375">
                        <a:spcBef>
                          <a:spcPct val="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16038"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7732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304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6876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448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65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3413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688975">
                        <a:spcBef>
                          <a:spcPct val="1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968375">
                        <a:spcBef>
                          <a:spcPct val="5000"/>
                        </a:spcBef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1316038"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17732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2304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26876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14483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1338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465</Words>
  <Application>Microsoft Office PowerPoint</Application>
  <PresentationFormat>On-screen Show (4:3)</PresentationFormat>
  <Paragraphs>143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Overview</vt:lpstr>
      <vt:lpstr>CBP (CodedBlockPattern) and  CBF (coded_block_flag)</vt:lpstr>
      <vt:lpstr>Assumption for CBP and CBF</vt:lpstr>
      <vt:lpstr>Target Scenario</vt:lpstr>
      <vt:lpstr>Standard Definition  (1/2)</vt:lpstr>
      <vt:lpstr>Standard Definition  (1/2)</vt:lpstr>
      <vt:lpstr>PowerPoint Presentation</vt:lpstr>
      <vt:lpstr>Standard Definition (2/2)</vt:lpstr>
      <vt:lpstr>Detailed Analysis of completeBitstream.264 </vt:lpstr>
    </vt:vector>
  </TitlesOfParts>
  <Company>Texas Instruments,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</dc:title>
  <dc:creator>Prasad, Ram</dc:creator>
  <cp:lastModifiedBy>Prasad, Ram</cp:lastModifiedBy>
  <cp:revision>1</cp:revision>
  <dcterms:created xsi:type="dcterms:W3CDTF">2020-03-09T08:32:33Z</dcterms:created>
  <dcterms:modified xsi:type="dcterms:W3CDTF">2020-03-09T08:39:27Z</dcterms:modified>
</cp:coreProperties>
</file>