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1197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45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26BEF74-5FBA-4070-B3A9-C80849A11A24}" type="datetimeFigureOut">
              <a:rPr lang="en-US" smtClean="0"/>
              <a:t>6/24/2024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0F44BE1-239F-4F21-9BA3-9BA1059344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12114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BED2394B-E06C-4DC9-BCC2-551C3DED9AAD}" type="slidenum">
              <a:rPr kumimoji="0" lang="en-US" sz="18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457107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jp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7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57200" y="1943109"/>
            <a:ext cx="11277600" cy="1470025"/>
          </a:xfrm>
        </p:spPr>
        <p:txBody>
          <a:bodyPr/>
          <a:lstStyle>
            <a:lvl1pPr>
              <a:defRPr sz="440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57200" y="3698878"/>
            <a:ext cx="11277600" cy="1485900"/>
          </a:xfrm>
          <a:ln/>
        </p:spPr>
        <p:txBody>
          <a:bodyPr/>
          <a:lstStyle>
            <a:lvl1pPr marL="0" indent="0">
              <a:buFontTx/>
              <a:buNone/>
              <a:defRPr b="1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56687D7-76F0-8040-93B6-084C7529F854}"/>
              </a:ext>
            </a:extLst>
          </p:cNvPr>
          <p:cNvSpPr txBox="1"/>
          <p:nvPr userDrawn="1"/>
        </p:nvSpPr>
        <p:spPr>
          <a:xfrm>
            <a:off x="6274421" y="6373542"/>
            <a:ext cx="18473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sz="2400" dirty="0"/>
          </a:p>
        </p:txBody>
      </p:sp>
      <p:pic>
        <p:nvPicPr>
          <p:cNvPr id="6" name="Picture 27" descr="ti_logo_powerpoint_1_line.png"/>
          <p:cNvPicPr>
            <a:picLocks noChangeAspect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772483" y="6376352"/>
            <a:ext cx="2083152" cy="2575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2188263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6212939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9_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57200" y="3698878"/>
            <a:ext cx="11277600" cy="1485900"/>
          </a:xfrm>
          <a:ln/>
        </p:spPr>
        <p:txBody>
          <a:bodyPr/>
          <a:lstStyle>
            <a:lvl1pPr marL="0" indent="0">
              <a:buFontTx/>
              <a:buNone/>
              <a:defRPr b="1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57200" y="1943109"/>
            <a:ext cx="11277600" cy="1470025"/>
          </a:xfrm>
        </p:spPr>
        <p:txBody>
          <a:bodyPr/>
          <a:lstStyle>
            <a:lvl1pPr>
              <a:defRPr sz="440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pic>
        <p:nvPicPr>
          <p:cNvPr id="6" name="Picture 27" descr="ti_logo_powerpoint_1_line.png"/>
          <p:cNvPicPr>
            <a:picLocks noChangeAspect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772483" y="6376352"/>
            <a:ext cx="2083152" cy="2575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71954608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5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>
            <a:extLst>
              <a:ext uri="{FF2B5EF4-FFF2-40B4-BE49-F238E27FC236}">
                <a16:creationId xmlns:a16="http://schemas.microsoft.com/office/drawing/2014/main" id="{3F557F9C-1201-3A47-8D2D-7E98BF45F03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57200" y="3698878"/>
            <a:ext cx="11277600" cy="1485900"/>
          </a:xfrm>
          <a:ln/>
        </p:spPr>
        <p:txBody>
          <a:bodyPr/>
          <a:lstStyle>
            <a:lvl1pPr marL="0" indent="0">
              <a:buFontTx/>
              <a:buNone/>
              <a:defRPr b="1"/>
            </a:lvl1pPr>
          </a:lstStyle>
          <a:p>
            <a:r>
              <a:rPr lang="en-US"/>
              <a:t>Click to edit Master subtitle style</a:t>
            </a:r>
          </a:p>
        </p:txBody>
      </p:sp>
      <p:grpSp>
        <p:nvGrpSpPr>
          <p:cNvPr id="20" name="Group 19"/>
          <p:cNvGrpSpPr/>
          <p:nvPr userDrawn="1"/>
        </p:nvGrpSpPr>
        <p:grpSpPr>
          <a:xfrm>
            <a:off x="-8351" y="6275917"/>
            <a:ext cx="11768667" cy="518160"/>
            <a:chOff x="0" y="6321425"/>
            <a:chExt cx="10591800" cy="466344"/>
          </a:xfrm>
        </p:grpSpPr>
        <p:sp>
          <p:nvSpPr>
            <p:cNvPr id="21" name="Rectangle 20"/>
            <p:cNvSpPr/>
            <p:nvPr userDrawn="1"/>
          </p:nvSpPr>
          <p:spPr>
            <a:xfrm>
              <a:off x="0" y="6321425"/>
              <a:ext cx="10591800" cy="4663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AAAAAA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 dirty="0">
                <a:solidFill>
                  <a:srgbClr val="FFFFFF"/>
                </a:solidFill>
              </a:endParaRPr>
            </a:p>
          </p:txBody>
        </p:sp>
        <p:pic>
          <p:nvPicPr>
            <p:cNvPr id="22" name="Picture 27" descr="ti_logo_powerpoint_1_line.png"/>
            <p:cNvPicPr>
              <a:picLocks noChangeAspect="1"/>
            </p:cNvPicPr>
            <p:nvPr userDrawn="1"/>
          </p:nvPicPr>
          <p:blipFill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593138" y="6440488"/>
              <a:ext cx="1874837" cy="231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1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57200" y="1943109"/>
            <a:ext cx="11277600" cy="1470025"/>
          </a:xfrm>
        </p:spPr>
        <p:txBody>
          <a:bodyPr/>
          <a:lstStyle>
            <a:lvl1pPr>
              <a:defRPr sz="440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Box 31"/>
          <p:cNvSpPr txBox="1">
            <a:spLocks noChangeArrowheads="1"/>
          </p:cNvSpPr>
          <p:nvPr userDrawn="1"/>
        </p:nvSpPr>
        <p:spPr bwMode="auto">
          <a:xfrm>
            <a:off x="445351" y="6014911"/>
            <a:ext cx="2815167" cy="246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01572" tIns="50784" rIns="101572" bIns="50784">
            <a:spAutoFit/>
          </a:bodyPr>
          <a:lstStyle/>
          <a:p>
            <a:pPr marL="0" marR="0" indent="0" algn="l" defTabSz="1015695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933" dirty="0"/>
              <a:t>TI Confidential – NDA</a:t>
            </a:r>
            <a:r>
              <a:rPr lang="en-US" sz="933" baseline="0" dirty="0"/>
              <a:t> Restrictions</a:t>
            </a:r>
            <a:endParaRPr lang="en-US" sz="933" dirty="0"/>
          </a:p>
        </p:txBody>
      </p:sp>
    </p:spTree>
    <p:extLst>
      <p:ext uri="{BB962C8B-B14F-4D97-AF65-F5344CB8AC3E}">
        <p14:creationId xmlns:p14="http://schemas.microsoft.com/office/powerpoint/2010/main" val="416122862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, Section Title, and Content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3910D5-2BDB-2D40-A38A-23B7C7620B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ctr"/>
          <a:lstStyle>
            <a:lvl1pPr marL="0" marR="0" indent="0" algn="l" defTabSz="914377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b="1" i="0">
                <a:latin typeface="Montserrat" pitchFamily="2" charset="77"/>
                <a:ea typeface="Helvetica Neue" panose="02000503000000020004" pitchFamily="2" charset="0"/>
                <a:cs typeface="Helvetica Neue" panose="02000503000000020004" pitchFamily="2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F261D5-DCA1-314D-9036-BBF8903CB9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1200"/>
              </a:spcBef>
              <a:buNone/>
              <a:defRPr b="0" i="0">
                <a:latin typeface="Montserrat" pitchFamily="2" charset="77"/>
                <a:ea typeface="Helvetica Neue" panose="02000503000000020004" pitchFamily="2" charset="0"/>
                <a:cs typeface="Helvetica Neue" panose="02000503000000020004" pitchFamily="2" charset="0"/>
              </a:defRPr>
            </a:lvl1pPr>
            <a:lvl2pPr>
              <a:lnSpc>
                <a:spcPct val="100000"/>
              </a:lnSpc>
              <a:spcBef>
                <a:spcPts val="1200"/>
              </a:spcBef>
              <a:defRPr sz="2400" b="0" i="0">
                <a:latin typeface="Montserrat" pitchFamily="2" charset="77"/>
                <a:ea typeface="Helvetica Neue" panose="02000503000000020004" pitchFamily="2" charset="0"/>
                <a:cs typeface="Helvetica Neue" panose="02000503000000020004" pitchFamily="2" charset="0"/>
              </a:defRPr>
            </a:lvl2pPr>
            <a:lvl3pPr>
              <a:lnSpc>
                <a:spcPct val="100000"/>
              </a:lnSpc>
              <a:spcBef>
                <a:spcPts val="1200"/>
              </a:spcBef>
              <a:defRPr sz="2000" b="0" i="0">
                <a:latin typeface="Montserrat" pitchFamily="2" charset="77"/>
                <a:ea typeface="Helvetica Neue" panose="02000503000000020004" pitchFamily="2" charset="0"/>
                <a:cs typeface="Helvetica Neue" panose="02000503000000020004" pitchFamily="2" charset="0"/>
              </a:defRPr>
            </a:lvl3pPr>
            <a:lvl4pPr>
              <a:lnSpc>
                <a:spcPct val="100000"/>
              </a:lnSpc>
              <a:spcBef>
                <a:spcPts val="1200"/>
              </a:spcBef>
              <a:defRPr sz="2000" b="0" i="0">
                <a:latin typeface="Montserrat" pitchFamily="2" charset="77"/>
                <a:ea typeface="Helvetica Neue" panose="02000503000000020004" pitchFamily="2" charset="0"/>
                <a:cs typeface="Helvetica Neue" panose="02000503000000020004" pitchFamily="2" charset="0"/>
              </a:defRPr>
            </a:lvl4pPr>
            <a:lvl5pPr>
              <a:lnSpc>
                <a:spcPct val="100000"/>
              </a:lnSpc>
              <a:spcBef>
                <a:spcPts val="1200"/>
              </a:spcBef>
              <a:defRPr sz="1800" b="0" i="0">
                <a:latin typeface="Montserrat" pitchFamily="2" charset="77"/>
                <a:ea typeface="Helvetica Neue" panose="02000503000000020004" pitchFamily="2" charset="0"/>
                <a:cs typeface="Helvetica Neue" panose="02000503000000020004" pitchFamily="2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Slide Number Placeholder 6">
            <a:extLst>
              <a:ext uri="{FF2B5EF4-FFF2-40B4-BE49-F238E27FC236}">
                <a16:creationId xmlns:a16="http://schemas.microsoft.com/office/drawing/2014/main" id="{218FC0F3-6B85-4A10-933B-C2B273F52EC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423450" y="6400800"/>
            <a:ext cx="438221" cy="228600"/>
          </a:xfrm>
          <a:prstGeom prst="rect">
            <a:avLst/>
          </a:prstGeom>
        </p:spPr>
        <p:txBody>
          <a:bodyPr anchor="ctr"/>
          <a:lstStyle>
            <a:lvl1pPr algn="ctr">
              <a:defRPr sz="900" b="0" i="0">
                <a:solidFill>
                  <a:schemeClr val="tx1"/>
                </a:solidFill>
                <a:latin typeface="Montserrat" panose="00000500000000000000" pitchFamily="50" charset="0"/>
              </a:defRPr>
            </a:lvl1pPr>
          </a:lstStyle>
          <a:p>
            <a:fld id="{A99552BA-3E73-194F-836B-334DBE6623F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539552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43332094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6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>
            <a:extLst>
              <a:ext uri="{FF2B5EF4-FFF2-40B4-BE49-F238E27FC236}">
                <a16:creationId xmlns:a16="http://schemas.microsoft.com/office/drawing/2014/main" id="{3F557F9C-1201-3A47-8D2D-7E98BF45F03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57200" y="3698879"/>
            <a:ext cx="11277600" cy="1485900"/>
          </a:xfrm>
          <a:ln/>
        </p:spPr>
        <p:txBody>
          <a:bodyPr/>
          <a:lstStyle>
            <a:lvl1pPr marL="0" indent="0">
              <a:buFontTx/>
              <a:buNone/>
              <a:defRPr b="1"/>
            </a:lvl1pPr>
          </a:lstStyle>
          <a:p>
            <a:r>
              <a:rPr lang="en-US"/>
              <a:t>Click to edit Master subtitle style</a:t>
            </a:r>
          </a:p>
        </p:txBody>
      </p:sp>
      <p:grpSp>
        <p:nvGrpSpPr>
          <p:cNvPr id="20" name="Group 19"/>
          <p:cNvGrpSpPr/>
          <p:nvPr userDrawn="1"/>
        </p:nvGrpSpPr>
        <p:grpSpPr>
          <a:xfrm>
            <a:off x="-8351" y="6275917"/>
            <a:ext cx="11768667" cy="518160"/>
            <a:chOff x="0" y="6321425"/>
            <a:chExt cx="10591800" cy="466344"/>
          </a:xfrm>
        </p:grpSpPr>
        <p:sp>
          <p:nvSpPr>
            <p:cNvPr id="21" name="Rectangle 20"/>
            <p:cNvSpPr/>
            <p:nvPr userDrawn="1"/>
          </p:nvSpPr>
          <p:spPr>
            <a:xfrm>
              <a:off x="0" y="6321425"/>
              <a:ext cx="10591800" cy="4663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AAAAAA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>
                <a:solidFill>
                  <a:srgbClr val="FFFFFF"/>
                </a:solidFill>
              </a:endParaRPr>
            </a:p>
          </p:txBody>
        </p:sp>
        <p:pic>
          <p:nvPicPr>
            <p:cNvPr id="22" name="Picture 27" descr="ti_logo_powerpoint_1_line.png"/>
            <p:cNvPicPr>
              <a:picLocks noChangeAspect="1"/>
            </p:cNvPicPr>
            <p:nvPr userDrawn="1"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8593138" y="6440488"/>
              <a:ext cx="1874837" cy="231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1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57200" y="1943118"/>
            <a:ext cx="11277600" cy="1470025"/>
          </a:xfrm>
        </p:spPr>
        <p:txBody>
          <a:bodyPr/>
          <a:lstStyle>
            <a:lvl1pPr>
              <a:defRPr sz="440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1" name="Text Box 31"/>
          <p:cNvSpPr txBox="1">
            <a:spLocks noChangeArrowheads="1"/>
          </p:cNvSpPr>
          <p:nvPr userDrawn="1"/>
        </p:nvSpPr>
        <p:spPr bwMode="auto">
          <a:xfrm>
            <a:off x="445358" y="6428742"/>
            <a:ext cx="2815167" cy="246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01572" tIns="50784" rIns="101572" bIns="50784">
            <a:spAutoFit/>
          </a:bodyPr>
          <a:lstStyle/>
          <a:p>
            <a:pPr defTabSz="1015669">
              <a:spcBef>
                <a:spcPct val="50000"/>
              </a:spcBef>
              <a:defRPr/>
            </a:pPr>
            <a:r>
              <a:rPr lang="en-US" sz="933" dirty="0">
                <a:solidFill>
                  <a:srgbClr val="000000"/>
                </a:solidFill>
              </a:rPr>
              <a:t>TI Confidential – NDA Restrictions</a:t>
            </a:r>
          </a:p>
        </p:txBody>
      </p:sp>
    </p:spTree>
    <p:extLst>
      <p:ext uri="{BB962C8B-B14F-4D97-AF65-F5344CB8AC3E}">
        <p14:creationId xmlns:p14="http://schemas.microsoft.com/office/powerpoint/2010/main" val="3571263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5_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57200" y="1943109"/>
            <a:ext cx="11277600" cy="1470025"/>
          </a:xfrm>
        </p:spPr>
        <p:txBody>
          <a:bodyPr/>
          <a:lstStyle>
            <a:lvl1pPr>
              <a:defRPr sz="440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57200" y="3698878"/>
            <a:ext cx="11277600" cy="1485900"/>
          </a:xfrm>
          <a:ln/>
        </p:spPr>
        <p:txBody>
          <a:bodyPr/>
          <a:lstStyle>
            <a:lvl1pPr marL="0" indent="0">
              <a:buFontTx/>
              <a:buNone/>
              <a:defRPr b="1"/>
            </a:lvl1pPr>
          </a:lstStyle>
          <a:p>
            <a:r>
              <a:rPr lang="en-US"/>
              <a:t>Click to edit Master subtitle style</a:t>
            </a:r>
          </a:p>
        </p:txBody>
      </p:sp>
      <p:pic>
        <p:nvPicPr>
          <p:cNvPr id="6" name="Picture 27" descr="ti_logo_powerpoint_1_line.png"/>
          <p:cNvPicPr>
            <a:picLocks noChangeAspect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772483" y="6376352"/>
            <a:ext cx="2083152" cy="2575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42463799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8_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57200" y="3698878"/>
            <a:ext cx="11277600" cy="1485900"/>
          </a:xfrm>
          <a:ln/>
        </p:spPr>
        <p:txBody>
          <a:bodyPr/>
          <a:lstStyle>
            <a:lvl1pPr marL="0" indent="0">
              <a:buFontTx/>
              <a:buNone/>
              <a:defRPr b="1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57200" y="1943109"/>
            <a:ext cx="11277600" cy="1470025"/>
          </a:xfrm>
        </p:spPr>
        <p:txBody>
          <a:bodyPr/>
          <a:lstStyle>
            <a:lvl1pPr>
              <a:defRPr sz="440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pic>
        <p:nvPicPr>
          <p:cNvPr id="6" name="Picture 27" descr="ti_logo_powerpoint_1_line.png"/>
          <p:cNvPicPr>
            <a:picLocks noChangeAspect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772483" y="6376352"/>
            <a:ext cx="2083152" cy="2575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9369611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7_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57200" y="1943109"/>
            <a:ext cx="11277600" cy="1470025"/>
          </a:xfrm>
        </p:spPr>
        <p:txBody>
          <a:bodyPr/>
          <a:lstStyle>
            <a:lvl1pPr>
              <a:defRPr sz="440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57200" y="3698878"/>
            <a:ext cx="11277600" cy="1485900"/>
          </a:xfrm>
          <a:ln/>
        </p:spPr>
        <p:txBody>
          <a:bodyPr/>
          <a:lstStyle>
            <a:lvl1pPr marL="0" indent="0">
              <a:buFontTx/>
              <a:buNone/>
              <a:defRPr b="1"/>
            </a:lvl1pPr>
          </a:lstStyle>
          <a:p>
            <a:r>
              <a:rPr lang="en-US"/>
              <a:t>Click to edit Master subtitle style</a:t>
            </a:r>
          </a:p>
        </p:txBody>
      </p:sp>
      <p:pic>
        <p:nvPicPr>
          <p:cNvPr id="6" name="Picture 5" descr="A picture containing drawing, cup&#10;&#10;Description automatically generated">
            <a:extLst>
              <a:ext uri="{FF2B5EF4-FFF2-40B4-BE49-F238E27FC236}">
                <a16:creationId xmlns:a16="http://schemas.microsoft.com/office/drawing/2014/main" id="{7CC34E39-7310-7442-846F-66689DD005D3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73158" y="6376901"/>
            <a:ext cx="2084796" cy="2548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3223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4505" y="1048477"/>
            <a:ext cx="11290300" cy="4945932"/>
          </a:xfrm>
        </p:spPr>
        <p:txBody>
          <a:bodyPr/>
          <a:lstStyle>
            <a:lvl1pPr>
              <a:spcBef>
                <a:spcPts val="889"/>
              </a:spcBef>
              <a:defRPr/>
            </a:lvl1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pic>
        <p:nvPicPr>
          <p:cNvPr id="5" name="Picture 27" descr="ti_logo_powerpoint_1_line.pn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772483" y="6376352"/>
            <a:ext cx="2083152" cy="2575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4852444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44501" y="1185864"/>
            <a:ext cx="5543551" cy="4692651"/>
          </a:xfrm>
          <a:noFill/>
          <a:ln w="9525" algn="ctr">
            <a:noFill/>
            <a:miter lim="800000"/>
            <a:headEnd/>
            <a:tailEnd/>
          </a:ln>
        </p:spPr>
        <p:txBody>
          <a:bodyPr vert="horz" wrap="square" lIns="76179" tIns="38088" rIns="76179" bIns="38088" numCol="1" anchor="t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Aft>
                <a:spcPct val="0"/>
              </a:spcAft>
              <a:defRPr lang="en-US" sz="2267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rtl="0" eaLnBrk="0" fontAlgn="base" hangingPunct="0">
              <a:spcAft>
                <a:spcPct val="0"/>
              </a:spcAft>
              <a:defRPr lang="en-US" sz="20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rtl="0" eaLnBrk="0" fontAlgn="base" hangingPunct="0">
              <a:spcAft>
                <a:spcPct val="0"/>
              </a:spcAft>
              <a:defRPr lang="en-US" sz="20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rtl="0" eaLnBrk="0" fontAlgn="base" hangingPunct="0">
              <a:spcAft>
                <a:spcPct val="0"/>
              </a:spcAft>
              <a:defRPr lang="en-US" sz="20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rtl="0" eaLnBrk="0" fontAlgn="base" hangingPunct="0">
              <a:spcAft>
                <a:spcPct val="0"/>
              </a:spcAft>
              <a:defRPr lang="en-US" sz="2267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1251" y="1185864"/>
            <a:ext cx="5543549" cy="4692651"/>
          </a:xfrm>
          <a:noFill/>
          <a:ln w="9525" algn="ctr">
            <a:noFill/>
            <a:miter lim="800000"/>
            <a:headEnd/>
            <a:tailEnd/>
          </a:ln>
        </p:spPr>
        <p:txBody>
          <a:bodyPr vert="horz" wrap="square" lIns="76179" tIns="38088" rIns="76179" bIns="38088" numCol="1" anchor="t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Aft>
                <a:spcPct val="0"/>
              </a:spcAft>
              <a:defRPr lang="en-US" sz="2267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rtl="0" eaLnBrk="0" fontAlgn="base" hangingPunct="0">
              <a:spcAft>
                <a:spcPct val="0"/>
              </a:spcAft>
              <a:defRPr lang="en-US" sz="20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rtl="0" eaLnBrk="0" fontAlgn="base" hangingPunct="0">
              <a:spcAft>
                <a:spcPct val="0"/>
              </a:spcAft>
              <a:defRPr lang="en-US" sz="20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rtl="0" eaLnBrk="0" fontAlgn="base" hangingPunct="0">
              <a:spcAft>
                <a:spcPct val="0"/>
              </a:spcAft>
              <a:defRPr lang="en-US" sz="20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rtl="0" eaLnBrk="0" fontAlgn="base" hangingPunct="0">
              <a:spcAft>
                <a:spcPct val="0"/>
              </a:spcAft>
              <a:defRPr lang="en-US"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pic>
        <p:nvPicPr>
          <p:cNvPr id="6" name="Picture 27" descr="ti_logo_powerpoint_1_line.pn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772483" y="6376352"/>
            <a:ext cx="2083152" cy="2575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9518984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7"/>
            <a:ext cx="10972800" cy="1143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3"/>
          </a:xfrm>
        </p:spPr>
        <p:txBody>
          <a:bodyPr anchor="b"/>
          <a:lstStyle>
            <a:lvl1pPr marL="0" indent="0">
              <a:buNone/>
              <a:defRPr sz="2667" b="1"/>
            </a:lvl1pPr>
            <a:lvl2pPr marL="507847" indent="0">
              <a:buNone/>
              <a:defRPr sz="2267" b="1"/>
            </a:lvl2pPr>
            <a:lvl3pPr marL="1015695" indent="0">
              <a:buNone/>
              <a:defRPr sz="2000" b="1"/>
            </a:lvl3pPr>
            <a:lvl4pPr marL="1523539" indent="0">
              <a:buNone/>
              <a:defRPr sz="1733" b="1"/>
            </a:lvl4pPr>
            <a:lvl5pPr marL="2031380" indent="0">
              <a:buNone/>
              <a:defRPr sz="1733" b="1"/>
            </a:lvl5pPr>
            <a:lvl6pPr marL="2539226" indent="0">
              <a:buNone/>
              <a:defRPr sz="1733" b="1"/>
            </a:lvl6pPr>
            <a:lvl7pPr marL="3047073" indent="0">
              <a:buNone/>
              <a:defRPr sz="1733" b="1"/>
            </a:lvl7pPr>
            <a:lvl8pPr marL="3554915" indent="0">
              <a:buNone/>
              <a:defRPr sz="1733" b="1"/>
            </a:lvl8pPr>
            <a:lvl9pPr marL="4062760" indent="0">
              <a:buNone/>
              <a:defRPr sz="1733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6"/>
            <a:ext cx="5386917" cy="3951288"/>
          </a:xfrm>
          <a:noFill/>
          <a:ln w="9525" algn="ctr">
            <a:noFill/>
            <a:miter lim="800000"/>
            <a:headEnd/>
            <a:tailEnd/>
          </a:ln>
        </p:spPr>
        <p:txBody>
          <a:bodyPr vert="horz" wrap="square" lIns="76179" tIns="38088" rIns="76179" bIns="38088" numCol="1" anchor="t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Aft>
                <a:spcPct val="0"/>
              </a:spcAft>
              <a:defRPr lang="en-US" sz="2267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rtl="0" eaLnBrk="0" fontAlgn="base" hangingPunct="0">
              <a:spcAft>
                <a:spcPct val="0"/>
              </a:spcAft>
              <a:defRPr lang="en-US" sz="2267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rtl="0" eaLnBrk="0" fontAlgn="base" hangingPunct="0">
              <a:spcAft>
                <a:spcPct val="0"/>
              </a:spcAft>
              <a:defRPr lang="en-US" sz="2267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rtl="0" eaLnBrk="0" fontAlgn="base" hangingPunct="0">
              <a:spcAft>
                <a:spcPct val="0"/>
              </a:spcAft>
              <a:defRPr lang="en-US" sz="2267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rtl="0" eaLnBrk="0" fontAlgn="base" hangingPunct="0">
              <a:spcAft>
                <a:spcPct val="0"/>
              </a:spcAft>
              <a:defRPr lang="en-US" sz="2267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>
              <a:defRPr sz="1733"/>
            </a:lvl6pPr>
            <a:lvl7pPr>
              <a:defRPr sz="1733"/>
            </a:lvl7pPr>
            <a:lvl8pPr>
              <a:defRPr sz="1733"/>
            </a:lvl8pPr>
            <a:lvl9pPr>
              <a:defRPr sz="1733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2" y="1535113"/>
            <a:ext cx="5389033" cy="639763"/>
          </a:xfrm>
        </p:spPr>
        <p:txBody>
          <a:bodyPr anchor="b"/>
          <a:lstStyle>
            <a:lvl1pPr marL="0" indent="0">
              <a:buNone/>
              <a:defRPr sz="2667" b="1"/>
            </a:lvl1pPr>
            <a:lvl2pPr marL="507847" indent="0">
              <a:buNone/>
              <a:defRPr sz="2267" b="1"/>
            </a:lvl2pPr>
            <a:lvl3pPr marL="1015695" indent="0">
              <a:buNone/>
              <a:defRPr sz="2000" b="1"/>
            </a:lvl3pPr>
            <a:lvl4pPr marL="1523539" indent="0">
              <a:buNone/>
              <a:defRPr sz="1733" b="1"/>
            </a:lvl4pPr>
            <a:lvl5pPr marL="2031380" indent="0">
              <a:buNone/>
              <a:defRPr sz="1733" b="1"/>
            </a:lvl5pPr>
            <a:lvl6pPr marL="2539226" indent="0">
              <a:buNone/>
              <a:defRPr sz="1733" b="1"/>
            </a:lvl6pPr>
            <a:lvl7pPr marL="3047073" indent="0">
              <a:buNone/>
              <a:defRPr sz="1733" b="1"/>
            </a:lvl7pPr>
            <a:lvl8pPr marL="3554915" indent="0">
              <a:buNone/>
              <a:defRPr sz="1733" b="1"/>
            </a:lvl8pPr>
            <a:lvl9pPr marL="4062760" indent="0">
              <a:buNone/>
              <a:defRPr sz="1733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2" y="2174876"/>
            <a:ext cx="5389033" cy="3951288"/>
          </a:xfrm>
          <a:noFill/>
          <a:ln w="9525" algn="ctr">
            <a:noFill/>
            <a:miter lim="800000"/>
            <a:headEnd/>
            <a:tailEnd/>
          </a:ln>
        </p:spPr>
        <p:txBody>
          <a:bodyPr vert="horz" wrap="square" lIns="76179" tIns="38088" rIns="76179" bIns="38088" numCol="1" anchor="t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Aft>
                <a:spcPct val="0"/>
              </a:spcAft>
              <a:defRPr lang="en-US" sz="2267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rtl="0" eaLnBrk="0" fontAlgn="base" hangingPunct="0">
              <a:spcAft>
                <a:spcPct val="0"/>
              </a:spcAft>
              <a:defRPr lang="en-US" sz="2267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rtl="0" eaLnBrk="0" fontAlgn="base" hangingPunct="0">
              <a:spcAft>
                <a:spcPct val="0"/>
              </a:spcAft>
              <a:defRPr lang="en-US" sz="2267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rtl="0" eaLnBrk="0" fontAlgn="base" hangingPunct="0">
              <a:spcAft>
                <a:spcPct val="0"/>
              </a:spcAft>
              <a:defRPr lang="en-US" sz="2267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rtl="0" eaLnBrk="0" fontAlgn="base" hangingPunct="0">
              <a:spcAft>
                <a:spcPct val="0"/>
              </a:spcAft>
              <a:defRPr lang="en-US" sz="2267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>
              <a:defRPr sz="1733"/>
            </a:lvl6pPr>
            <a:lvl7pPr>
              <a:defRPr sz="1733"/>
            </a:lvl7pPr>
            <a:lvl8pPr>
              <a:defRPr sz="1733"/>
            </a:lvl8pPr>
            <a:lvl9pPr>
              <a:defRPr sz="1733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8" name="Picture 27" descr="ti_logo_powerpoint_1_line.pn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772483" y="6376352"/>
            <a:ext cx="2083152" cy="2575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0093095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pic>
        <p:nvPicPr>
          <p:cNvPr id="4" name="Picture 27" descr="ti_logo_powerpoint_1_line.pn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772483" y="6376352"/>
            <a:ext cx="2083152" cy="2575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41167382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1"/>
            <a:ext cx="4011084" cy="1162051"/>
          </a:xfrm>
        </p:spPr>
        <p:txBody>
          <a:bodyPr anchor="b"/>
          <a:lstStyle>
            <a:lvl1pPr algn="l">
              <a:defRPr sz="3600" b="1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2"/>
            <a:ext cx="6815667" cy="5853113"/>
          </a:xfrm>
          <a:noFill/>
          <a:ln w="9525" algn="ctr">
            <a:noFill/>
            <a:miter lim="800000"/>
            <a:headEnd/>
            <a:tailEnd/>
          </a:ln>
        </p:spPr>
        <p:txBody>
          <a:bodyPr vert="horz" wrap="square" lIns="76179" tIns="38088" rIns="76179" bIns="38088" numCol="1" anchor="t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Aft>
                <a:spcPct val="0"/>
              </a:spcAft>
              <a:defRPr lang="en-US" sz="2267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rtl="0" eaLnBrk="0" fontAlgn="base" hangingPunct="0">
              <a:spcAft>
                <a:spcPct val="0"/>
              </a:spcAft>
              <a:defRPr lang="en-US" sz="20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rtl="0" eaLnBrk="0" fontAlgn="base" hangingPunct="0">
              <a:spcAft>
                <a:spcPct val="0"/>
              </a:spcAft>
              <a:defRPr lang="en-US" sz="20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rtl="0" eaLnBrk="0" fontAlgn="base" hangingPunct="0">
              <a:spcAft>
                <a:spcPct val="0"/>
              </a:spcAft>
              <a:defRPr lang="en-US" sz="20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rtl="0" eaLnBrk="0" fontAlgn="base" hangingPunct="0">
              <a:spcAft>
                <a:spcPct val="0"/>
              </a:spcAft>
              <a:defRPr lang="en-US"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>
              <a:defRPr sz="2267"/>
            </a:lvl6pPr>
            <a:lvl7pPr>
              <a:defRPr sz="2267"/>
            </a:lvl7pPr>
            <a:lvl8pPr>
              <a:defRPr sz="2267"/>
            </a:lvl8pPr>
            <a:lvl9pPr>
              <a:defRPr sz="2267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0"/>
            <a:ext cx="4011084" cy="4691064"/>
          </a:xfrm>
        </p:spPr>
        <p:txBody>
          <a:bodyPr/>
          <a:lstStyle>
            <a:lvl1pPr marL="0" indent="0">
              <a:buNone/>
              <a:defRPr sz="2267"/>
            </a:lvl1pPr>
            <a:lvl2pPr marL="507847" indent="0">
              <a:buNone/>
              <a:defRPr sz="1333"/>
            </a:lvl2pPr>
            <a:lvl3pPr marL="1015695" indent="0">
              <a:buNone/>
              <a:defRPr sz="1067"/>
            </a:lvl3pPr>
            <a:lvl4pPr marL="1523539" indent="0">
              <a:buNone/>
              <a:defRPr sz="933"/>
            </a:lvl4pPr>
            <a:lvl5pPr marL="2031380" indent="0">
              <a:buNone/>
              <a:defRPr sz="933"/>
            </a:lvl5pPr>
            <a:lvl6pPr marL="2539226" indent="0">
              <a:buNone/>
              <a:defRPr sz="933"/>
            </a:lvl6pPr>
            <a:lvl7pPr marL="3047073" indent="0">
              <a:buNone/>
              <a:defRPr sz="933"/>
            </a:lvl7pPr>
            <a:lvl8pPr marL="3554915" indent="0">
              <a:buNone/>
              <a:defRPr sz="933"/>
            </a:lvl8pPr>
            <a:lvl9pPr marL="4062760" indent="0">
              <a:buNone/>
              <a:defRPr sz="933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pic>
        <p:nvPicPr>
          <p:cNvPr id="6" name="Picture 27" descr="ti_logo_powerpoint_1_line.pn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772483" y="6376352"/>
            <a:ext cx="2083152" cy="2575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3885226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09033" y="142885"/>
            <a:ext cx="11277600" cy="814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6179" tIns="38088" rIns="76179" bIns="3808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44505" y="1058866"/>
            <a:ext cx="11290300" cy="493553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76179" tIns="38088" rIns="76179" bIns="3808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92663C74-62AB-B64B-BCBB-0866ABE6E2D3}"/>
              </a:ext>
            </a:extLst>
          </p:cNvPr>
          <p:cNvCxnSpPr>
            <a:cxnSpLocks/>
          </p:cNvCxnSpPr>
          <p:nvPr userDrawn="1"/>
        </p:nvCxnSpPr>
        <p:spPr>
          <a:xfrm>
            <a:off x="0" y="6209263"/>
            <a:ext cx="11905195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 Box 31">
            <a:extLst>
              <a:ext uri="{FF2B5EF4-FFF2-40B4-BE49-F238E27FC236}">
                <a16:creationId xmlns:a16="http://schemas.microsoft.com/office/drawing/2014/main" id="{BBEA79FD-0CFB-464E-959F-0C18C604804A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445351" y="6209263"/>
            <a:ext cx="2815167" cy="4615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01572" tIns="50784" rIns="101572" bIns="50784">
            <a:spAutoFit/>
          </a:bodyPr>
          <a:lstStyle/>
          <a:p>
            <a:pPr marL="0" marR="0" lvl="0" indent="0" algn="l" defTabSz="1015695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33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TI Confidential – NDA Restrictions</a:t>
            </a:r>
          </a:p>
          <a:p>
            <a:pPr marL="0" marR="0" indent="0" algn="l" defTabSz="1015695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933" dirty="0"/>
          </a:p>
        </p:txBody>
      </p:sp>
    </p:spTree>
    <p:extLst>
      <p:ext uri="{BB962C8B-B14F-4D97-AF65-F5344CB8AC3E}">
        <p14:creationId xmlns:p14="http://schemas.microsoft.com/office/powerpoint/2010/main" val="1840191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</p:sldLayoutIdLst>
  <p:hf hdr="0" ftr="0" dt="0"/>
  <p:txStyles>
    <p:titleStyle>
      <a:lvl1pPr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2pPr>
      <a:lvl3pPr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3pPr>
      <a:lvl4pPr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4pPr>
      <a:lvl5pPr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5pPr>
      <a:lvl6pPr marL="507847"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3600" b="1">
          <a:solidFill>
            <a:srgbClr val="FF0000"/>
          </a:solidFill>
          <a:latin typeface="Arial" charset="0"/>
        </a:defRPr>
      </a:lvl6pPr>
      <a:lvl7pPr marL="1015695"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3600" b="1">
          <a:solidFill>
            <a:srgbClr val="FF0000"/>
          </a:solidFill>
          <a:latin typeface="Arial" charset="0"/>
        </a:defRPr>
      </a:lvl7pPr>
      <a:lvl8pPr marL="1523539"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3600" b="1">
          <a:solidFill>
            <a:srgbClr val="FF0000"/>
          </a:solidFill>
          <a:latin typeface="Arial" charset="0"/>
        </a:defRPr>
      </a:lvl8pPr>
      <a:lvl9pPr marL="2031380"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3600" b="1">
          <a:solidFill>
            <a:srgbClr val="FF0000"/>
          </a:solidFill>
          <a:latin typeface="Arial" charset="0"/>
        </a:defRPr>
      </a:lvl9pPr>
    </p:titleStyle>
    <p:bodyStyle>
      <a:lvl1pPr marL="252159" indent="-252159" algn="l" rtl="0" eaLnBrk="1" fontAlgn="base" hangingPunct="1">
        <a:spcBef>
          <a:spcPts val="889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638335" indent="-259215" algn="l" rtl="0" eaLnBrk="1" fontAlgn="base" hangingPunct="1">
        <a:spcBef>
          <a:spcPct val="20000"/>
        </a:spcBef>
        <a:spcAft>
          <a:spcPct val="0"/>
        </a:spcAft>
        <a:buChar char="–"/>
        <a:defRPr sz="2133">
          <a:solidFill>
            <a:schemeClr val="tx1"/>
          </a:solidFill>
          <a:latin typeface="+mn-lt"/>
        </a:defRPr>
      </a:lvl2pPr>
      <a:lvl3pPr marL="948683" indent="-183393" algn="l" rtl="0" eaLnBrk="1" fontAlgn="base" hangingPunct="1">
        <a:spcBef>
          <a:spcPct val="15000"/>
        </a:spcBef>
        <a:spcAft>
          <a:spcPct val="0"/>
        </a:spcAft>
        <a:buChar char="•"/>
        <a:defRPr sz="2133">
          <a:solidFill>
            <a:schemeClr val="tx1"/>
          </a:solidFill>
          <a:latin typeface="+mn-lt"/>
        </a:defRPr>
      </a:lvl3pPr>
      <a:lvl4pPr marL="1334857" indent="-259215" algn="l" rtl="0" eaLnBrk="1" fontAlgn="base" hangingPunct="1">
        <a:spcBef>
          <a:spcPct val="5000"/>
        </a:spcBef>
        <a:spcAft>
          <a:spcPct val="0"/>
        </a:spcAft>
        <a:buChar char="–"/>
        <a:defRPr sz="2133">
          <a:solidFill>
            <a:schemeClr val="tx1"/>
          </a:solidFill>
          <a:latin typeface="+mn-lt"/>
        </a:defRPr>
      </a:lvl4pPr>
      <a:lvl5pPr marL="1654020" indent="-192213" algn="l" rtl="0" eaLnBrk="1" fontAlgn="base" hangingPunct="1">
        <a:spcBef>
          <a:spcPct val="0"/>
        </a:spcBef>
        <a:spcAft>
          <a:spcPct val="0"/>
        </a:spcAft>
        <a:buChar char="»"/>
        <a:defRPr sz="2133">
          <a:solidFill>
            <a:schemeClr val="tx1"/>
          </a:solidFill>
          <a:latin typeface="+mn-lt"/>
        </a:defRPr>
      </a:lvl5pPr>
      <a:lvl6pPr marL="2161867" indent="-192213" algn="l" rtl="0" eaLnBrk="1" fontAlgn="base" hangingPunct="1">
        <a:spcBef>
          <a:spcPct val="0"/>
        </a:spcBef>
        <a:spcAft>
          <a:spcPct val="0"/>
        </a:spcAft>
        <a:buChar char="»"/>
        <a:defRPr sz="1733">
          <a:solidFill>
            <a:schemeClr val="tx1"/>
          </a:solidFill>
          <a:latin typeface="+mn-lt"/>
        </a:defRPr>
      </a:lvl6pPr>
      <a:lvl7pPr marL="2669715" indent="-192213" algn="l" rtl="0" eaLnBrk="1" fontAlgn="base" hangingPunct="1">
        <a:spcBef>
          <a:spcPct val="0"/>
        </a:spcBef>
        <a:spcAft>
          <a:spcPct val="0"/>
        </a:spcAft>
        <a:buChar char="»"/>
        <a:defRPr sz="1733">
          <a:solidFill>
            <a:schemeClr val="tx1"/>
          </a:solidFill>
          <a:latin typeface="+mn-lt"/>
        </a:defRPr>
      </a:lvl7pPr>
      <a:lvl8pPr marL="3177561" indent="-192213" algn="l" rtl="0" eaLnBrk="1" fontAlgn="base" hangingPunct="1">
        <a:spcBef>
          <a:spcPct val="0"/>
        </a:spcBef>
        <a:spcAft>
          <a:spcPct val="0"/>
        </a:spcAft>
        <a:buChar char="»"/>
        <a:defRPr sz="1733">
          <a:solidFill>
            <a:schemeClr val="tx1"/>
          </a:solidFill>
          <a:latin typeface="+mn-lt"/>
        </a:defRPr>
      </a:lvl8pPr>
      <a:lvl9pPr marL="3685407" indent="-192213" algn="l" rtl="0" eaLnBrk="1" fontAlgn="base" hangingPunct="1">
        <a:spcBef>
          <a:spcPct val="0"/>
        </a:spcBef>
        <a:spcAft>
          <a:spcPct val="0"/>
        </a:spcAft>
        <a:buChar char="»"/>
        <a:defRPr sz="1733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1015695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7847" algn="l" defTabSz="1015695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5695" algn="l" defTabSz="1015695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3539" algn="l" defTabSz="1015695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1380" algn="l" defTabSz="1015695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39226" algn="l" defTabSz="1015695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47073" algn="l" defTabSz="1015695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54915" algn="l" defTabSz="1015695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62760" algn="l" defTabSz="1015695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EF01DF-CDD8-4764-9AC9-BCEDF5EEE0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0" dirty="0">
                <a:solidFill>
                  <a:schemeClr val="tx1"/>
                </a:solidFill>
              </a:rPr>
              <a:t>AM243/64x</a:t>
            </a:r>
            <a:r>
              <a:rPr lang="en-US" b="0" dirty="0"/>
              <a:t> Device Options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9B3F2E2-3816-4ADF-B68C-8273B969A382}"/>
              </a:ext>
            </a:extLst>
          </p:cNvPr>
          <p:cNvSpPr txBox="1"/>
          <p:nvPr/>
        </p:nvSpPr>
        <p:spPr>
          <a:xfrm>
            <a:off x="6923442" y="336361"/>
            <a:ext cx="388760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21911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3200" b="1" u="sng" dirty="0">
                <a:solidFill>
                  <a:srgbClr val="000000"/>
                </a:solidFill>
                <a:latin typeface="Courier New" panose="02070309020205020404" pitchFamily="49" charset="0"/>
                <a:ea typeface="Cambria Math" panose="02040503050406030204" pitchFamily="18" charset="0"/>
                <a:cs typeface="Courier New" panose="02070309020205020404" pitchFamily="49" charset="0"/>
              </a:rPr>
              <a:t>AM6421BS</a:t>
            </a:r>
            <a:r>
              <a:rPr lang="en-US" sz="3200" b="1" u="sng" dirty="0">
                <a:solidFill>
                  <a:srgbClr val="DE0000"/>
                </a:solidFill>
                <a:latin typeface="Courier New" panose="02070309020205020404" pitchFamily="49" charset="0"/>
                <a:ea typeface="Cambria Math" panose="02040503050406030204" pitchFamily="18" charset="0"/>
                <a:cs typeface="Courier New" panose="02070309020205020404" pitchFamily="49" charset="0"/>
              </a:rPr>
              <a:t>D</a:t>
            </a:r>
            <a:r>
              <a:rPr lang="en-US" sz="3200" b="1" u="sng" dirty="0">
                <a:solidFill>
                  <a:srgbClr val="0033CC"/>
                </a:solidFill>
                <a:latin typeface="Courier New" panose="02070309020205020404" pitchFamily="49" charset="0"/>
                <a:ea typeface="Cambria Math" panose="02040503050406030204" pitchFamily="18" charset="0"/>
                <a:cs typeface="Courier New" panose="02070309020205020404" pitchFamily="49" charset="0"/>
              </a:rPr>
              <a:t>F</a:t>
            </a:r>
            <a:r>
              <a:rPr lang="en-US" sz="3200" b="1" u="sng" dirty="0">
                <a:solidFill>
                  <a:srgbClr val="000000"/>
                </a:solidFill>
                <a:latin typeface="Courier New" panose="02070309020205020404" pitchFamily="49" charset="0"/>
                <a:ea typeface="Cambria Math" panose="02040503050406030204" pitchFamily="18" charset="0"/>
                <a:cs typeface="Courier New" panose="02070309020205020404" pitchFamily="49" charset="0"/>
              </a:rPr>
              <a:t>HAALV</a:t>
            </a:r>
            <a:endParaRPr lang="en-US" sz="3200" b="1" u="sng" dirty="0">
              <a:solidFill>
                <a:srgbClr val="117788"/>
              </a:solidFill>
              <a:highlight>
                <a:srgbClr val="FFFF00"/>
              </a:highlight>
              <a:latin typeface="Courier New" panose="02070309020205020404" pitchFamily="49" charset="0"/>
              <a:ea typeface="Cambria Math" panose="02040503050406030204" pitchFamily="18" charset="0"/>
              <a:cs typeface="Courier New" panose="02070309020205020404" pitchFamily="49" charset="0"/>
            </a:endParaRPr>
          </a:p>
        </p:txBody>
      </p:sp>
      <p:sp>
        <p:nvSpPr>
          <p:cNvPr id="7" name="Arrow: Down 6">
            <a:extLst>
              <a:ext uri="{FF2B5EF4-FFF2-40B4-BE49-F238E27FC236}">
                <a16:creationId xmlns:a16="http://schemas.microsoft.com/office/drawing/2014/main" id="{7CD774A3-B17F-49E0-8952-0AECAA09C609}"/>
              </a:ext>
            </a:extLst>
          </p:cNvPr>
          <p:cNvSpPr/>
          <p:nvPr/>
        </p:nvSpPr>
        <p:spPr>
          <a:xfrm rot="10800000">
            <a:off x="8975729" y="840786"/>
            <a:ext cx="272600" cy="309961"/>
          </a:xfrm>
          <a:prstGeom prst="down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219170" fontAlgn="base">
              <a:spcBef>
                <a:spcPct val="0"/>
              </a:spcBef>
              <a:spcAft>
                <a:spcPct val="0"/>
              </a:spcAft>
            </a:pPr>
            <a:endParaRPr lang="en-US" sz="2400" dirty="0">
              <a:solidFill>
                <a:srgbClr val="FFFFFF"/>
              </a:solidFill>
              <a:latin typeface="Arial"/>
            </a:endParaRPr>
          </a:p>
        </p:txBody>
      </p:sp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929CB5C5-BD39-4503-B6B2-31C897C0EE47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177829" y="1271139"/>
          <a:ext cx="11598327" cy="2931068"/>
        </p:xfrm>
        <a:graphic>
          <a:graphicData uri="http://schemas.openxmlformats.org/drawingml/2006/table">
            <a:tbl>
              <a:tblPr firstRow="1" bandRow="1">
                <a:tableStyleId>{8EC20E35-A176-4012-BC5E-935CFFF8708E}</a:tableStyleId>
              </a:tblPr>
              <a:tblGrid>
                <a:gridCol w="2095787">
                  <a:extLst>
                    <a:ext uri="{9D8B030D-6E8A-4147-A177-3AD203B41FA5}">
                      <a16:colId xmlns:a16="http://schemas.microsoft.com/office/drawing/2014/main" val="1775182864"/>
                    </a:ext>
                  </a:extLst>
                </a:gridCol>
                <a:gridCol w="2611200">
                  <a:extLst>
                    <a:ext uri="{9D8B030D-6E8A-4147-A177-3AD203B41FA5}">
                      <a16:colId xmlns:a16="http://schemas.microsoft.com/office/drawing/2014/main" val="3146143878"/>
                    </a:ext>
                  </a:extLst>
                </a:gridCol>
                <a:gridCol w="6891340">
                  <a:extLst>
                    <a:ext uri="{9D8B030D-6E8A-4147-A177-3AD203B41FA5}">
                      <a16:colId xmlns:a16="http://schemas.microsoft.com/office/drawing/2014/main" val="2377168163"/>
                    </a:ext>
                  </a:extLst>
                </a:gridCol>
              </a:tblGrid>
              <a:tr h="345440">
                <a:tc>
                  <a:txBody>
                    <a:bodyPr/>
                    <a:lstStyle/>
                    <a:p>
                      <a:pPr algn="ctr"/>
                      <a:r>
                        <a:rPr lang="en-US" sz="1500" dirty="0"/>
                        <a:t>Device Option</a:t>
                      </a:r>
                    </a:p>
                  </a:txBody>
                  <a:tcPr marL="121920" marR="121920" marT="60960" marB="60960" anchor="b">
                    <a:lnL>
                      <a:noFill/>
                    </a:lnL>
                    <a:lnR>
                      <a:noFill/>
                    </a:lnR>
                    <a:lnT w="25400" cmpd="sng">
                      <a:noFill/>
                    </a:lnT>
                    <a:lnB w="254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Feature </a:t>
                      </a:r>
                    </a:p>
                  </a:txBody>
                  <a:tcPr marL="121920" marR="121920" marT="60960" marB="60960" anchor="b">
                    <a:lnL>
                      <a:noFill/>
                    </a:lnL>
                    <a:lnR>
                      <a:noFill/>
                    </a:lnR>
                    <a:lnT w="25400" cmpd="sng">
                      <a:noFill/>
                    </a:lnT>
                    <a:lnB w="254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Comment</a:t>
                      </a:r>
                    </a:p>
                  </a:txBody>
                  <a:tcPr marL="121920" marR="121920" marT="60960" marB="60960" anchor="b">
                    <a:lnL>
                      <a:noFill/>
                    </a:lnL>
                    <a:lnR>
                      <a:noFill/>
                    </a:lnR>
                    <a:lnT w="25400" cmpd="sng">
                      <a:noFill/>
                    </a:lnT>
                    <a:lnB w="254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99430096"/>
                  </a:ext>
                </a:extLst>
              </a:tr>
              <a:tr h="645137">
                <a:tc>
                  <a:txBody>
                    <a:bodyPr/>
                    <a:lstStyle/>
                    <a:p>
                      <a:pPr algn="ctr"/>
                      <a:r>
                        <a:rPr lang="en-US" sz="1300" dirty="0"/>
                        <a:t>C</a:t>
                      </a:r>
                    </a:p>
                  </a:txBody>
                  <a:tcPr marL="121920" marR="121920" marT="60960" marB="60960" anchor="ctr">
                    <a:lnT w="25400" cmpd="sng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sz="1300" dirty="0"/>
                        <a:t>Two Programmable Real-Time Unit Subsystems</a:t>
                      </a:r>
                    </a:p>
                  </a:txBody>
                  <a:tcPr marL="121920" marR="121920" marT="60960" marB="60960" anchor="ctr">
                    <a:lnT w="25400" cmpd="sng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</a:rPr>
                        <a:t>Up to 80 real-time GPIOs with 3ns toggles and 6ns ISR. Direct connect high-speed / high-precision ADCs and other devices eliminating the need for small FPGAs. The ICSSG industrial communication features are not supported but the 2-port CPSW Ethernet switch/dual MAC is enabled and supports TSN</a:t>
                      </a:r>
                      <a:endParaRPr lang="en-US" sz="15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T="0" marB="0" anchor="ctr">
                    <a:lnT w="25400" cmpd="sng">
                      <a:noFill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2407036534"/>
                  </a:ext>
                </a:extLst>
              </a:tr>
              <a:tr h="645137">
                <a:tc>
                  <a:txBody>
                    <a:bodyPr/>
                    <a:lstStyle/>
                    <a:p>
                      <a:pPr algn="ctr"/>
                      <a:r>
                        <a:rPr lang="en-US" sz="1300" dirty="0"/>
                        <a:t>D</a:t>
                      </a:r>
                    </a:p>
                  </a:txBody>
                  <a:tcPr marL="121920" marR="121920" marT="60960" marB="60960" anchor="ctr"/>
                </a:tc>
                <a:tc>
                  <a:txBody>
                    <a:bodyPr/>
                    <a:lstStyle/>
                    <a:p>
                      <a:r>
                        <a:rPr lang="en-US" sz="1300" dirty="0"/>
                        <a:t>Option C + Industrial Communication Support </a:t>
                      </a:r>
                    </a:p>
                  </a:txBody>
                  <a:tcPr marL="121920" marR="121920" marT="60960" marB="6096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Device option D adds support for the ICSSG industrial communication features including up to 4x ICSSG 10/100/1000 Ethernet MACs (MII/RGMII), 36x sigma delta decimation filters, and 12x multi-protocol encoders I/Fs (HDSL, </a:t>
                      </a:r>
                      <a:r>
                        <a:rPr lang="en-US" sz="1100" b="0" dirty="0" err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EnDat</a:t>
                      </a:r>
                      <a:r>
                        <a:rPr lang="en-US" sz="1100" b="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2.2, </a:t>
                      </a:r>
                      <a:r>
                        <a:rPr lang="en-US" sz="1100" b="0" dirty="0" err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Tamagawa</a:t>
                      </a:r>
                      <a:r>
                        <a:rPr lang="en-US" sz="1100" b="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etc. support). Supports HSR / PRP</a:t>
                      </a:r>
                      <a:endParaRPr lang="en-US" sz="15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T="0" marB="0" anchor="ctr"/>
                </a:tc>
                <a:extLst>
                  <a:ext uri="{0D108BD9-81ED-4DB2-BD59-A6C34878D82A}">
                    <a16:rowId xmlns:a16="http://schemas.microsoft.com/office/drawing/2014/main" val="881561097"/>
                  </a:ext>
                </a:extLst>
              </a:tr>
              <a:tr h="645137">
                <a:tc>
                  <a:txBody>
                    <a:bodyPr/>
                    <a:lstStyle/>
                    <a:p>
                      <a:pPr algn="ctr"/>
                      <a:r>
                        <a:rPr lang="en-US" sz="1300" dirty="0"/>
                        <a:t>E</a:t>
                      </a:r>
                    </a:p>
                  </a:txBody>
                  <a:tcPr marL="121920" marR="121920" marT="60960" marB="60960" anchor="ctr"/>
                </a:tc>
                <a:tc>
                  <a:txBody>
                    <a:bodyPr/>
                    <a:lstStyle/>
                    <a:p>
                      <a:r>
                        <a:rPr lang="en-US" sz="1300" dirty="0"/>
                        <a:t>Option D + EtherCAT and CAN-FD Support </a:t>
                      </a:r>
                    </a:p>
                  </a:txBody>
                  <a:tcPr marL="121920" marR="121920" marT="60960" marB="6096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Adds EtherCAT Device hardware accelerator and CAN-FD support. (CAN-FD and EtherCAT Device licenses are included). Option E or F is required to run the EtherCAT Device protocol. </a:t>
                      </a:r>
                      <a:endParaRPr lang="en-US" sz="15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T="0" marB="0" anchor="ctr"/>
                </a:tc>
                <a:extLst>
                  <a:ext uri="{0D108BD9-81ED-4DB2-BD59-A6C34878D82A}">
                    <a16:rowId xmlns:a16="http://schemas.microsoft.com/office/drawing/2014/main" val="650837105"/>
                  </a:ext>
                </a:extLst>
              </a:tr>
              <a:tr h="645137">
                <a:tc>
                  <a:txBody>
                    <a:bodyPr/>
                    <a:lstStyle/>
                    <a:p>
                      <a:pPr algn="ctr"/>
                      <a:r>
                        <a:rPr lang="en-US" sz="1300" dirty="0"/>
                        <a:t>F</a:t>
                      </a:r>
                    </a:p>
                  </a:txBody>
                  <a:tcPr marL="121920" marR="121920" marT="60960" marB="6096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300" dirty="0"/>
                        <a:t>Option E + Integrated Industrial Communication stacks</a:t>
                      </a:r>
                    </a:p>
                  </a:txBody>
                  <a:tcPr marL="121920" marR="121920" marT="60960" marB="6096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Includes EtherNet/IP, EtherCAT, Profinet RT/IRT, and IO-Link certified industrial networking software stacks (R5F binaries) powered by KUNBUS </a:t>
                      </a:r>
                      <a:endParaRPr lang="en-US" sz="15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10091748"/>
                  </a:ext>
                </a:extLst>
              </a:tr>
            </a:tbl>
          </a:graphicData>
        </a:graphic>
      </p:graphicFrame>
      <p:sp>
        <p:nvSpPr>
          <p:cNvPr id="3" name="Rectangle 2">
            <a:extLst>
              <a:ext uri="{FF2B5EF4-FFF2-40B4-BE49-F238E27FC236}">
                <a16:creationId xmlns:a16="http://schemas.microsoft.com/office/drawing/2014/main" id="{F6EADBB7-0446-4ECE-9BC1-8D82FAC234E9}"/>
              </a:ext>
            </a:extLst>
          </p:cNvPr>
          <p:cNvSpPr/>
          <p:nvPr/>
        </p:nvSpPr>
        <p:spPr>
          <a:xfrm>
            <a:off x="0" y="5795160"/>
            <a:ext cx="1217168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121917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400" i="1" kern="0" dirty="0">
                <a:solidFill>
                  <a:srgbClr val="000000"/>
                </a:solidFill>
                <a:latin typeface="Arial"/>
              </a:rPr>
              <a:t>* </a:t>
            </a:r>
            <a:r>
              <a:rPr lang="en-US" sz="933" i="1" kern="0" dirty="0">
                <a:solidFill>
                  <a:srgbClr val="000000"/>
                </a:solidFill>
                <a:latin typeface="Arial"/>
              </a:rPr>
              <a:t>Standard CAN is supported on all device options</a:t>
            </a:r>
            <a:endParaRPr lang="en-US" sz="1400" i="1" kern="0" dirty="0">
              <a:solidFill>
                <a:srgbClr val="000000"/>
              </a:solidFill>
              <a:latin typeface="Arial"/>
            </a:endParaRPr>
          </a:p>
          <a:p>
            <a:pPr defTabSz="121917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400" i="1" kern="0" dirty="0">
                <a:solidFill>
                  <a:srgbClr val="000000"/>
                </a:solidFill>
                <a:latin typeface="Arial"/>
              </a:rPr>
              <a:t> 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DA56EA1-5C7B-43CA-BDF8-E3520F3D44AF}"/>
              </a:ext>
            </a:extLst>
          </p:cNvPr>
          <p:cNvSpPr txBox="1"/>
          <p:nvPr/>
        </p:nvSpPr>
        <p:spPr>
          <a:xfrm>
            <a:off x="9136570" y="913657"/>
            <a:ext cx="1521271" cy="3181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1219170" fontAlgn="base">
              <a:spcBef>
                <a:spcPct val="0"/>
              </a:spcBef>
              <a:spcAft>
                <a:spcPct val="0"/>
              </a:spcAft>
            </a:pPr>
            <a:r>
              <a:rPr lang="en-US" sz="1467" dirty="0">
                <a:solidFill>
                  <a:srgbClr val="DE0000"/>
                </a:solidFill>
                <a:latin typeface="Arial" charset="0"/>
              </a:rPr>
              <a:t>Device Option</a:t>
            </a:r>
          </a:p>
        </p:txBody>
      </p:sp>
      <p:sp>
        <p:nvSpPr>
          <p:cNvPr id="9" name="Arrow: Down 8">
            <a:extLst>
              <a:ext uri="{FF2B5EF4-FFF2-40B4-BE49-F238E27FC236}">
                <a16:creationId xmlns:a16="http://schemas.microsoft.com/office/drawing/2014/main" id="{304D29B0-7D44-44CD-B782-99654AB009CD}"/>
              </a:ext>
            </a:extLst>
          </p:cNvPr>
          <p:cNvSpPr/>
          <p:nvPr/>
        </p:nvSpPr>
        <p:spPr>
          <a:xfrm>
            <a:off x="9204495" y="140214"/>
            <a:ext cx="272600" cy="309961"/>
          </a:xfrm>
          <a:prstGeom prst="downArrow">
            <a:avLst/>
          </a:prstGeom>
          <a:solidFill>
            <a:srgbClr val="0033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219170" fontAlgn="base">
              <a:spcBef>
                <a:spcPct val="0"/>
              </a:spcBef>
              <a:spcAft>
                <a:spcPct val="0"/>
              </a:spcAft>
            </a:pPr>
            <a:endParaRPr lang="en-US" sz="2400" dirty="0">
              <a:solidFill>
                <a:srgbClr val="FFFFFF"/>
              </a:solidFill>
              <a:latin typeface="Arial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35256E6-CB43-4A82-8E6C-D18264B6B2FD}"/>
              </a:ext>
            </a:extLst>
          </p:cNvPr>
          <p:cNvSpPr txBox="1"/>
          <p:nvPr/>
        </p:nvSpPr>
        <p:spPr>
          <a:xfrm>
            <a:off x="9352276" y="74387"/>
            <a:ext cx="2405872" cy="3181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1219170" fontAlgn="base">
              <a:spcBef>
                <a:spcPct val="0"/>
              </a:spcBef>
              <a:spcAft>
                <a:spcPct val="0"/>
              </a:spcAft>
            </a:pPr>
            <a:r>
              <a:rPr lang="en-US" sz="1467" dirty="0">
                <a:solidFill>
                  <a:srgbClr val="0033CC"/>
                </a:solidFill>
                <a:latin typeface="Arial" charset="0"/>
              </a:rPr>
              <a:t>Functional Safety Option </a:t>
            </a:r>
          </a:p>
        </p:txBody>
      </p:sp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442FA38A-CB22-423B-B1D3-7DF098EBFCCD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177829" y="4652144"/>
          <a:ext cx="11598327" cy="1125726"/>
        </p:xfrm>
        <a:graphic>
          <a:graphicData uri="http://schemas.openxmlformats.org/drawingml/2006/table">
            <a:tbl>
              <a:tblPr firstRow="1" bandRow="1">
                <a:tableStyleId>{8EC20E35-A176-4012-BC5E-935CFFF8708E}</a:tableStyleId>
              </a:tblPr>
              <a:tblGrid>
                <a:gridCol w="2105387">
                  <a:extLst>
                    <a:ext uri="{9D8B030D-6E8A-4147-A177-3AD203B41FA5}">
                      <a16:colId xmlns:a16="http://schemas.microsoft.com/office/drawing/2014/main" val="1775182864"/>
                    </a:ext>
                  </a:extLst>
                </a:gridCol>
                <a:gridCol w="2563200">
                  <a:extLst>
                    <a:ext uri="{9D8B030D-6E8A-4147-A177-3AD203B41FA5}">
                      <a16:colId xmlns:a16="http://schemas.microsoft.com/office/drawing/2014/main" val="3146143878"/>
                    </a:ext>
                  </a:extLst>
                </a:gridCol>
                <a:gridCol w="6929740">
                  <a:extLst>
                    <a:ext uri="{9D8B030D-6E8A-4147-A177-3AD203B41FA5}">
                      <a16:colId xmlns:a16="http://schemas.microsoft.com/office/drawing/2014/main" val="2377168163"/>
                    </a:ext>
                  </a:extLst>
                </a:gridCol>
              </a:tblGrid>
              <a:tr h="345440">
                <a:tc>
                  <a:txBody>
                    <a:bodyPr/>
                    <a:lstStyle/>
                    <a:p>
                      <a:pPr algn="ctr"/>
                      <a:r>
                        <a:rPr lang="en-US" sz="1500" dirty="0"/>
                        <a:t>Functional Safety</a:t>
                      </a:r>
                    </a:p>
                  </a:txBody>
                  <a:tcPr marL="121920" marR="121920" marT="60960" marB="60960" anchor="b">
                    <a:lnL>
                      <a:noFill/>
                    </a:lnL>
                    <a:lnR>
                      <a:noFill/>
                    </a:lnR>
                    <a:lnT w="25400" cmpd="sng">
                      <a:noFill/>
                    </a:lnT>
                    <a:lnB w="254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Feature </a:t>
                      </a:r>
                    </a:p>
                  </a:txBody>
                  <a:tcPr marL="121920" marR="121920" marT="60960" marB="60960" anchor="b">
                    <a:lnL>
                      <a:noFill/>
                    </a:lnL>
                    <a:lnR>
                      <a:noFill/>
                    </a:lnR>
                    <a:lnT w="25400" cmpd="sng">
                      <a:noFill/>
                    </a:lnT>
                    <a:lnB w="254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Comment</a:t>
                      </a:r>
                    </a:p>
                  </a:txBody>
                  <a:tcPr marL="121920" marR="121920" marT="60960" marB="60960" anchor="b">
                    <a:lnL>
                      <a:noFill/>
                    </a:lnL>
                    <a:lnR>
                      <a:noFill/>
                    </a:lnR>
                    <a:lnT w="25400" cmpd="sng">
                      <a:noFill/>
                    </a:lnT>
                    <a:lnB w="254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99430096"/>
                  </a:ext>
                </a:extLst>
              </a:tr>
              <a:tr h="387603">
                <a:tc>
                  <a:txBody>
                    <a:bodyPr/>
                    <a:lstStyle/>
                    <a:p>
                      <a:pPr algn="ctr"/>
                      <a:r>
                        <a:rPr lang="en-US" sz="1300" dirty="0"/>
                        <a:t>G</a:t>
                      </a:r>
                    </a:p>
                  </a:txBody>
                  <a:tcPr marL="121920" marR="121920" marT="60960" marB="60960" anchor="ctr">
                    <a:lnT w="25400" cmpd="sng"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300" dirty="0"/>
                        <a:t>Non-Functional Safety Support </a:t>
                      </a:r>
                    </a:p>
                  </a:txBody>
                  <a:tcPr marL="121920" marR="121920" marT="60960" marB="60960" anchor="ctr">
                    <a:lnT w="25400" cmpd="sng"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300" dirty="0"/>
                    </a:p>
                  </a:txBody>
                  <a:tcPr marL="121920" marR="121920" marT="60960" marB="60960" anchor="ctr">
                    <a:lnT w="25400" cmpd="sng"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07036534"/>
                  </a:ext>
                </a:extLst>
              </a:tr>
              <a:tr h="387603">
                <a:tc>
                  <a:txBody>
                    <a:bodyPr/>
                    <a:lstStyle/>
                    <a:p>
                      <a:pPr algn="ctr"/>
                      <a:r>
                        <a:rPr lang="en-US" sz="1300" dirty="0"/>
                        <a:t>F</a:t>
                      </a:r>
                    </a:p>
                  </a:txBody>
                  <a:tcPr marL="121920" marR="121920" marT="60960" marB="6096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300" dirty="0"/>
                        <a:t>Functional Safety Support</a:t>
                      </a:r>
                    </a:p>
                  </a:txBody>
                  <a:tcPr marL="121920" marR="121920" marT="60960" marB="6096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300" dirty="0"/>
                        <a:t>Device targeting SIL 2 / System Level SIL 3 with external safety processor</a:t>
                      </a:r>
                    </a:p>
                  </a:txBody>
                  <a:tcPr marL="121920" marR="121920" marT="60960" marB="6096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88156109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60461656"/>
      </p:ext>
    </p:extLst>
  </p:cSld>
  <p:clrMapOvr>
    <a:masterClrMapping/>
  </p:clrMapOvr>
</p:sld>
</file>

<file path=ppt/theme/theme1.xml><?xml version="1.0" encoding="utf-8"?>
<a:theme xmlns:a="http://schemas.openxmlformats.org/drawingml/2006/main" name="12_FinalPowerpoint">
  <a:themeElements>
    <a:clrScheme name="Custom 1">
      <a:dk1>
        <a:srgbClr val="000000"/>
      </a:dk1>
      <a:lt1>
        <a:srgbClr val="FFFFFF"/>
      </a:lt1>
      <a:dk2>
        <a:srgbClr val="DE0000"/>
      </a:dk2>
      <a:lt2>
        <a:srgbClr val="808080"/>
      </a:lt2>
      <a:accent1>
        <a:srgbClr val="DE0000"/>
      </a:accent1>
      <a:accent2>
        <a:srgbClr val="A4A4A4"/>
      </a:accent2>
      <a:accent3>
        <a:srgbClr val="117788"/>
      </a:accent3>
      <a:accent4>
        <a:srgbClr val="404040"/>
      </a:accent4>
      <a:accent5>
        <a:srgbClr val="4ABED4"/>
      </a:accent5>
      <a:accent6>
        <a:srgbClr val="7F7F7F"/>
      </a:accent6>
      <a:hlink>
        <a:srgbClr val="DE0000"/>
      </a:hlink>
      <a:folHlink>
        <a:srgbClr val="AAAAAA"/>
      </a:folHlink>
    </a:clrScheme>
    <a:fontScheme name="FinalPowerpoi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inalPowerpoint 1">
        <a:dk1>
          <a:srgbClr val="000000"/>
        </a:dk1>
        <a:lt1>
          <a:srgbClr val="FFFFFF"/>
        </a:lt1>
        <a:dk2>
          <a:srgbClr val="FF0000"/>
        </a:dk2>
        <a:lt2>
          <a:srgbClr val="808080"/>
        </a:lt2>
        <a:accent1>
          <a:srgbClr val="AAAAAA"/>
        </a:accent1>
        <a:accent2>
          <a:srgbClr val="000000"/>
        </a:accent2>
        <a:accent3>
          <a:srgbClr val="FFFFFF"/>
        </a:accent3>
        <a:accent4>
          <a:srgbClr val="000000"/>
        </a:accent4>
        <a:accent5>
          <a:srgbClr val="D2D2D2"/>
        </a:accent5>
        <a:accent6>
          <a:srgbClr val="000000"/>
        </a:accent6>
        <a:hlink>
          <a:srgbClr val="FF0000"/>
        </a:hlink>
        <a:folHlink>
          <a:srgbClr val="AAAAA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inalPowerpoint 2">
        <a:dk1>
          <a:srgbClr val="AAAAAA"/>
        </a:dk1>
        <a:lt1>
          <a:srgbClr val="FFFFFF"/>
        </a:lt1>
        <a:dk2>
          <a:srgbClr val="000000"/>
        </a:dk2>
        <a:lt2>
          <a:srgbClr val="FFFFFF"/>
        </a:lt2>
        <a:accent1>
          <a:srgbClr val="AAAAAA"/>
        </a:accent1>
        <a:accent2>
          <a:srgbClr val="FFFFFF"/>
        </a:accent2>
        <a:accent3>
          <a:srgbClr val="AAAAAA"/>
        </a:accent3>
        <a:accent4>
          <a:srgbClr val="DADADA"/>
        </a:accent4>
        <a:accent5>
          <a:srgbClr val="D2D2D2"/>
        </a:accent5>
        <a:accent6>
          <a:srgbClr val="E7E7E7"/>
        </a:accent6>
        <a:hlink>
          <a:srgbClr val="AAAAAA"/>
        </a:hlink>
        <a:folHlink>
          <a:srgbClr val="FF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inalPowerpoint 3">
        <a:dk1>
          <a:srgbClr val="808080"/>
        </a:dk1>
        <a:lt1>
          <a:srgbClr val="FFFFFF"/>
        </a:lt1>
        <a:dk2>
          <a:srgbClr val="AAAAAA"/>
        </a:dk2>
        <a:lt2>
          <a:srgbClr val="000000"/>
        </a:lt2>
        <a:accent1>
          <a:srgbClr val="000000"/>
        </a:accent1>
        <a:accent2>
          <a:srgbClr val="AAAAAA"/>
        </a:accent2>
        <a:accent3>
          <a:srgbClr val="D2D2D2"/>
        </a:accent3>
        <a:accent4>
          <a:srgbClr val="DADADA"/>
        </a:accent4>
        <a:accent5>
          <a:srgbClr val="AAAAAA"/>
        </a:accent5>
        <a:accent6>
          <a:srgbClr val="9A9A9A"/>
        </a:accent6>
        <a:hlink>
          <a:srgbClr val="FF0000"/>
        </a:hlink>
        <a:folHlink>
          <a:srgbClr val="FFFF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inalPowerpoint 4">
        <a:dk1>
          <a:srgbClr val="000000"/>
        </a:dk1>
        <a:lt1>
          <a:srgbClr val="FF0000"/>
        </a:lt1>
        <a:dk2>
          <a:srgbClr val="FFFFFF"/>
        </a:dk2>
        <a:lt2>
          <a:srgbClr val="000000"/>
        </a:lt2>
        <a:accent1>
          <a:srgbClr val="AAAAAA"/>
        </a:accent1>
        <a:accent2>
          <a:srgbClr val="FFFFFF"/>
        </a:accent2>
        <a:accent3>
          <a:srgbClr val="FFAAAA"/>
        </a:accent3>
        <a:accent4>
          <a:srgbClr val="000000"/>
        </a:accent4>
        <a:accent5>
          <a:srgbClr val="D2D2D2"/>
        </a:accent5>
        <a:accent6>
          <a:srgbClr val="E7E7E7"/>
        </a:accent6>
        <a:hlink>
          <a:srgbClr val="000000"/>
        </a:hlink>
        <a:folHlink>
          <a:srgbClr val="AAAAA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Presentation2" id="{21DEEB12-3F7F-4BE3-B768-E7C36D2DAFC2}" vid="{F211C862-33B5-4D62-9C83-03F82420E1F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237</Words>
  <Application>Microsoft Office PowerPoint</Application>
  <PresentationFormat>Widescreen</PresentationFormat>
  <Paragraphs>30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Arial</vt:lpstr>
      <vt:lpstr>Calibri</vt:lpstr>
      <vt:lpstr>Cambria Math</vt:lpstr>
      <vt:lpstr>Courier New</vt:lpstr>
      <vt:lpstr>Helvetica Neue</vt:lpstr>
      <vt:lpstr>Montserrat</vt:lpstr>
      <vt:lpstr>Times New Roman</vt:lpstr>
      <vt:lpstr>12_FinalPowerpoint</vt:lpstr>
      <vt:lpstr>AM243/64x Device Options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AM243/64x Device Options</dc:title>
  <dc:creator>Firth, Michael</dc:creator>
  <cp:lastModifiedBy>Firth, Michael</cp:lastModifiedBy>
  <cp:revision>1</cp:revision>
  <dcterms:created xsi:type="dcterms:W3CDTF">2024-06-24T19:15:17Z</dcterms:created>
  <dcterms:modified xsi:type="dcterms:W3CDTF">2024-06-24T19:15:30Z</dcterms:modified>
</cp:coreProperties>
</file>