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28" r:id="rId4"/>
  </p:sldMasterIdLst>
  <p:notesMasterIdLst>
    <p:notesMasterId r:id="rId10"/>
  </p:notesMasterIdLst>
  <p:handoutMasterIdLst>
    <p:handoutMasterId r:id="rId11"/>
  </p:handoutMasterIdLst>
  <p:sldIdLst>
    <p:sldId id="1518" r:id="rId5"/>
    <p:sldId id="1549" r:id="rId6"/>
    <p:sldId id="1551" r:id="rId7"/>
    <p:sldId id="1552" r:id="rId8"/>
    <p:sldId id="1546" r:id="rId9"/>
  </p:sldIdLst>
  <p:sldSz cx="14630400" cy="82296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5288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30576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95864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61153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3264408" algn="l" defTabSz="130576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917291" algn="l" defTabSz="130576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4570171" algn="l" defTabSz="130576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5223054" algn="l" defTabSz="130576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unn, Sarah (DAL-GHI)" initials="S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FF"/>
    <a:srgbClr val="FF00FF"/>
    <a:srgbClr val="0000FF"/>
    <a:srgbClr val="CCFF99"/>
    <a:srgbClr val="CC9900"/>
    <a:srgbClr val="CCCCFF"/>
    <a:srgbClr val="99CCFF"/>
    <a:srgbClr val="99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9" autoAdjust="0"/>
    <p:restoredTop sz="88293" autoAdjust="0"/>
  </p:normalViewPr>
  <p:slideViewPr>
    <p:cSldViewPr snapToGrid="0">
      <p:cViewPr varScale="1">
        <p:scale>
          <a:sx n="96" d="100"/>
          <a:sy n="96" d="100"/>
        </p:scale>
        <p:origin x="-372" y="-80"/>
      </p:cViewPr>
      <p:guideLst>
        <p:guide orient="horz" pos="2592"/>
        <p:guide pos="460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3127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7" cy="49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824" y="0"/>
            <a:ext cx="2945296" cy="49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282"/>
            <a:ext cx="2945297" cy="49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824" y="9429282"/>
            <a:ext cx="2945296" cy="49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15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7" cy="49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824" y="0"/>
            <a:ext cx="2945296" cy="49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4" y="4715497"/>
            <a:ext cx="5437828" cy="4465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282"/>
            <a:ext cx="2945297" cy="49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824" y="9429282"/>
            <a:ext cx="2945296" cy="49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59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652882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30576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95864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611531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264408" algn="l" defTabSz="1305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3917291" algn="l" defTabSz="1305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4570171" algn="l" defTabSz="1305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223054" algn="l" defTabSz="13057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20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29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I training slides BG3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9238" y="5"/>
            <a:ext cx="14659638" cy="706233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3138" y="455332"/>
            <a:ext cx="13533120" cy="1764030"/>
          </a:xfrm>
          <a:noFill/>
        </p:spPr>
        <p:txBody>
          <a:bodyPr/>
          <a:lstStyle>
            <a:lvl1pPr>
              <a:defRPr sz="4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8642" y="5624117"/>
            <a:ext cx="13533120" cy="1438218"/>
          </a:xfrm>
          <a:ln/>
        </p:spPr>
        <p:txBody>
          <a:bodyPr/>
          <a:lstStyle>
            <a:lvl1pPr marL="0" indent="0">
              <a:buFontTx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33734" y="7739485"/>
            <a:ext cx="3413760" cy="2476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 descr="C:\Users\sarah.dunn2\AppData\Local\Microsoft\Windows\Temporary Internet Files\Content.Outlook\A2YVRHIL\BannerOption1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" y="2635662"/>
            <a:ext cx="14630400" cy="280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691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742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94" y="327670"/>
            <a:ext cx="4813301" cy="1394461"/>
          </a:xfrm>
        </p:spPr>
        <p:txBody>
          <a:bodyPr anchor="ctr"/>
          <a:lstStyle>
            <a:lvl1pPr algn="l">
              <a:defRPr sz="2900" b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703"/>
            <a:ext cx="8178800" cy="702373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21862" tIns="60930" rIns="121862" bIns="6093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94" y="1722123"/>
            <a:ext cx="4813301" cy="5629277"/>
          </a:xfrm>
        </p:spPr>
        <p:txBody>
          <a:bodyPr/>
          <a:lstStyle>
            <a:lvl1pPr marL="0" indent="0">
              <a:buNone/>
              <a:defRPr sz="2700"/>
            </a:lvl1pPr>
            <a:lvl2pPr marL="609310" indent="0">
              <a:buNone/>
              <a:defRPr sz="1600"/>
            </a:lvl2pPr>
            <a:lvl3pPr marL="1218619" indent="0">
              <a:buNone/>
              <a:defRPr sz="1300"/>
            </a:lvl3pPr>
            <a:lvl4pPr marL="1827926" indent="0">
              <a:buNone/>
              <a:defRPr sz="1100"/>
            </a:lvl4pPr>
            <a:lvl5pPr marL="2437230" indent="0">
              <a:buNone/>
              <a:defRPr sz="1100"/>
            </a:lvl5pPr>
            <a:lvl6pPr marL="3046539" indent="0">
              <a:buNone/>
              <a:defRPr sz="1100"/>
            </a:lvl6pPr>
            <a:lvl7pPr marL="3655846" indent="0">
              <a:buNone/>
              <a:defRPr sz="1100"/>
            </a:lvl7pPr>
            <a:lvl8pPr marL="4265152" indent="0">
              <a:buNone/>
              <a:defRPr sz="1100"/>
            </a:lvl8pPr>
            <a:lvl9pPr marL="4874462" indent="0">
              <a:buNone/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43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863"/>
            <a:ext cx="8778240" cy="680086"/>
          </a:xfrm>
        </p:spPr>
        <p:txBody>
          <a:bodyPr anchor="ctr"/>
          <a:lstStyle>
            <a:lvl1pPr algn="l">
              <a:defRPr sz="2900" b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1"/>
            <a:ext cx="8778240" cy="4937760"/>
          </a:xfrm>
        </p:spPr>
        <p:txBody>
          <a:bodyPr/>
          <a:lstStyle>
            <a:lvl1pPr marL="0" indent="0">
              <a:buNone/>
              <a:defRPr sz="4300"/>
            </a:lvl1pPr>
            <a:lvl2pPr marL="609310" indent="0">
              <a:buNone/>
              <a:defRPr sz="3700"/>
            </a:lvl2pPr>
            <a:lvl3pPr marL="1218619" indent="0">
              <a:buNone/>
              <a:defRPr sz="3000"/>
            </a:lvl3pPr>
            <a:lvl4pPr marL="1827926" indent="0">
              <a:buNone/>
              <a:defRPr sz="2700"/>
            </a:lvl4pPr>
            <a:lvl5pPr marL="2437230" indent="0">
              <a:buNone/>
              <a:defRPr sz="2700"/>
            </a:lvl5pPr>
            <a:lvl6pPr marL="3046539" indent="0">
              <a:buNone/>
              <a:defRPr sz="2700"/>
            </a:lvl6pPr>
            <a:lvl7pPr marL="3655846" indent="0">
              <a:buNone/>
              <a:defRPr sz="2700"/>
            </a:lvl7pPr>
            <a:lvl8pPr marL="4265152" indent="0">
              <a:buNone/>
              <a:defRPr sz="2700"/>
            </a:lvl8pPr>
            <a:lvl9pPr marL="4874462" indent="0">
              <a:buNone/>
              <a:defRPr sz="27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950"/>
            <a:ext cx="8778240" cy="96583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21862" tIns="60930" rIns="121862" bIns="6093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310" indent="0">
              <a:buNone/>
              <a:defRPr sz="1600"/>
            </a:lvl2pPr>
            <a:lvl3pPr marL="1218619" indent="0">
              <a:buNone/>
              <a:defRPr sz="1300"/>
            </a:lvl3pPr>
            <a:lvl4pPr marL="1827926" indent="0">
              <a:buNone/>
              <a:defRPr sz="1100"/>
            </a:lvl4pPr>
            <a:lvl5pPr marL="2437230" indent="0">
              <a:buNone/>
              <a:defRPr sz="1100"/>
            </a:lvl5pPr>
            <a:lvl6pPr marL="3046539" indent="0">
              <a:buNone/>
              <a:defRPr sz="1100"/>
            </a:lvl6pPr>
            <a:lvl7pPr marL="3655846" indent="0">
              <a:buNone/>
              <a:defRPr sz="1100"/>
            </a:lvl7pPr>
            <a:lvl8pPr marL="4265152" indent="0">
              <a:buNone/>
              <a:defRPr sz="1100"/>
            </a:lvl8pPr>
            <a:lvl9pPr marL="48744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300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444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55364" y="171452"/>
            <a:ext cx="3426459" cy="6882766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0840" y="171452"/>
            <a:ext cx="10040621" cy="688276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904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47" y="1258164"/>
            <a:ext cx="13548360" cy="5935118"/>
          </a:xfrm>
        </p:spPr>
        <p:txBody>
          <a:bodyPr/>
          <a:lstStyle>
            <a:lvl1pPr>
              <a:spcBef>
                <a:spcPts val="1067"/>
              </a:spcBef>
              <a:defRPr/>
            </a:lvl1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4206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I training slides BG3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"/>
            <a:ext cx="14659638" cy="706233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8640" y="2331772"/>
            <a:ext cx="13533120" cy="1764030"/>
          </a:xfrm>
          <a:noFill/>
        </p:spPr>
        <p:txBody>
          <a:bodyPr/>
          <a:lstStyle>
            <a:lvl1pPr>
              <a:defRPr sz="4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0450" y="7740019"/>
            <a:ext cx="3413760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862" tIns="60930" rIns="121862" bIns="60930" numCol="1" anchor="ctr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B6C70261-DCF8-4A97-9502-E8EEF2364C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8640" y="4438655"/>
            <a:ext cx="13533120" cy="1783080"/>
          </a:xfrm>
          <a:ln/>
        </p:spPr>
        <p:txBody>
          <a:bodyPr/>
          <a:lstStyle>
            <a:lvl1pPr marL="0" indent="0">
              <a:buFontTx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7531102"/>
            <a:ext cx="14122400" cy="621792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Text Box 31"/>
          <p:cNvSpPr txBox="1">
            <a:spLocks noChangeArrowheads="1"/>
          </p:cNvSpPr>
          <p:nvPr userDrawn="1"/>
        </p:nvSpPr>
        <p:spPr bwMode="auto">
          <a:xfrm>
            <a:off x="534439" y="7702339"/>
            <a:ext cx="3378200" cy="295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862" tIns="60930" rIns="121862" bIns="60930">
            <a:spAutoFit/>
          </a:bodyPr>
          <a:lstStyle/>
          <a:p>
            <a:pPr defTabSz="1218619">
              <a:spcBef>
                <a:spcPct val="50000"/>
              </a:spcBef>
              <a:defRPr/>
            </a:pPr>
            <a:r>
              <a:rPr lang="en-US" sz="1100" dirty="0">
                <a:solidFill>
                  <a:srgbClr val="000000"/>
                </a:solidFill>
                <a:cs typeface="+mn-cs"/>
              </a:rPr>
              <a:t>TI </a:t>
            </a:r>
            <a:r>
              <a:rPr lang="en-US" sz="1100" dirty="0" smtClean="0">
                <a:solidFill>
                  <a:srgbClr val="000000"/>
                </a:solidFill>
                <a:cs typeface="+mn-cs"/>
              </a:rPr>
              <a:t>Confidential – NDA Restrictions</a:t>
            </a:r>
            <a:endParaRPr lang="en-US" sz="110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147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I training slides BG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" y="0"/>
            <a:ext cx="14646030" cy="82296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8640" y="2331772"/>
            <a:ext cx="13533120" cy="1764030"/>
          </a:xfrm>
          <a:noFill/>
        </p:spPr>
        <p:txBody>
          <a:bodyPr/>
          <a:lstStyle>
            <a:lvl1pPr>
              <a:defRPr sz="5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8640" y="4438655"/>
            <a:ext cx="13533120" cy="178308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33734" y="7739485"/>
            <a:ext cx="3413760" cy="2476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7531102"/>
            <a:ext cx="14122400" cy="621792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548655" y="7703430"/>
            <a:ext cx="3378200" cy="295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862" tIns="60930" rIns="121862" bIns="60930">
            <a:spAutoFit/>
          </a:bodyPr>
          <a:lstStyle/>
          <a:p>
            <a:pPr defTabSz="1218619">
              <a:spcBef>
                <a:spcPct val="50000"/>
              </a:spcBef>
              <a:defRPr/>
            </a:pPr>
            <a:r>
              <a:rPr lang="en-US" sz="1100" dirty="0" smtClean="0">
                <a:solidFill>
                  <a:srgbClr val="000000"/>
                </a:solidFill>
                <a:cs typeface="+mn-cs"/>
              </a:rPr>
              <a:t>TI Confidential – NDA Restrictions</a:t>
            </a:r>
            <a:endParaRPr lang="en-US" sz="110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3607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8640" y="2331772"/>
            <a:ext cx="13533120" cy="1764030"/>
          </a:xfrm>
          <a:noFill/>
        </p:spPr>
        <p:txBody>
          <a:bodyPr/>
          <a:lstStyle>
            <a:lvl1pPr>
              <a:defRPr sz="5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8640" y="4438655"/>
            <a:ext cx="13533120" cy="178308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7531102"/>
            <a:ext cx="14122400" cy="621792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Rectangle 24"/>
          <p:cNvSpPr txBox="1">
            <a:spLocks noChangeArrowheads="1"/>
          </p:cNvSpPr>
          <p:nvPr userDrawn="1"/>
        </p:nvSpPr>
        <p:spPr bwMode="auto">
          <a:xfrm>
            <a:off x="11133734" y="7739485"/>
            <a:ext cx="3413760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862" tIns="60930" rIns="121862" bIns="6093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8089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76179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14268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235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904467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285362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2666253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047146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A18096A3-1C74-4210-9B46-F757C8F29AA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ext Box 31"/>
          <p:cNvSpPr txBox="1">
            <a:spLocks noChangeArrowheads="1"/>
          </p:cNvSpPr>
          <p:nvPr userDrawn="1"/>
        </p:nvSpPr>
        <p:spPr bwMode="auto">
          <a:xfrm>
            <a:off x="548655" y="7703430"/>
            <a:ext cx="3378200" cy="295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862" tIns="60930" rIns="121862" bIns="60930">
            <a:spAutoFit/>
          </a:bodyPr>
          <a:lstStyle/>
          <a:p>
            <a:pPr defTabSz="1218619">
              <a:spcBef>
                <a:spcPct val="50000"/>
              </a:spcBef>
              <a:defRPr/>
            </a:pPr>
            <a:r>
              <a:rPr lang="en-US" sz="1100" dirty="0" smtClean="0">
                <a:solidFill>
                  <a:srgbClr val="000000"/>
                </a:solidFill>
                <a:cs typeface="+mn-cs"/>
              </a:rPr>
              <a:t>TI Confidential – NDA Restrictions</a:t>
            </a:r>
            <a:endParaRPr lang="en-US" sz="110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684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58" y="1258175"/>
            <a:ext cx="13548360" cy="5935118"/>
          </a:xfrm>
        </p:spPr>
        <p:txBody>
          <a:bodyPr/>
          <a:lstStyle>
            <a:lvl1pPr>
              <a:spcBef>
                <a:spcPts val="1067"/>
              </a:spcBef>
              <a:defRPr/>
            </a:lvl1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104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33734" y="7739485"/>
            <a:ext cx="3413760" cy="2476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337"/>
            <a:ext cx="12435840" cy="1634491"/>
          </a:xfrm>
        </p:spPr>
        <p:txBody>
          <a:bodyPr anchor="t"/>
          <a:lstStyle>
            <a:lvl1pPr algn="l">
              <a:defRPr sz="3000" b="0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700"/>
            </a:lvl1pPr>
            <a:lvl2pPr marL="609310" indent="0">
              <a:buNone/>
              <a:defRPr sz="2400"/>
            </a:lvl2pPr>
            <a:lvl3pPr marL="1218619" indent="0">
              <a:buNone/>
              <a:defRPr sz="2100"/>
            </a:lvl3pPr>
            <a:lvl4pPr marL="1827926" indent="0">
              <a:buNone/>
              <a:defRPr sz="1900"/>
            </a:lvl4pPr>
            <a:lvl5pPr marL="2437230" indent="0">
              <a:buNone/>
              <a:defRPr sz="1900"/>
            </a:lvl5pPr>
            <a:lvl6pPr marL="3046539" indent="0">
              <a:buNone/>
              <a:defRPr sz="1900"/>
            </a:lvl6pPr>
            <a:lvl7pPr marL="3655846" indent="0">
              <a:buNone/>
              <a:defRPr sz="1900"/>
            </a:lvl7pPr>
            <a:lvl8pPr marL="4265152" indent="0">
              <a:buNone/>
              <a:defRPr sz="1900"/>
            </a:lvl8pPr>
            <a:lvl9pPr marL="4874462" indent="0">
              <a:buNone/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712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90" y="1423043"/>
            <a:ext cx="6652261" cy="563118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21862" tIns="60930" rIns="121862" bIns="6093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29501" y="1423043"/>
            <a:ext cx="6652259" cy="563118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21862" tIns="60930" rIns="121862" bIns="6093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4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939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75568"/>
            <a:ext cx="13752576" cy="55595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119678"/>
            <a:ext cx="6464301" cy="767717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609310" indent="0">
              <a:buNone/>
              <a:defRPr sz="2700" b="1"/>
            </a:lvl2pPr>
            <a:lvl3pPr marL="1218619" indent="0">
              <a:buNone/>
              <a:defRPr sz="2400" b="1"/>
            </a:lvl3pPr>
            <a:lvl4pPr marL="1827926" indent="0">
              <a:buNone/>
              <a:defRPr sz="2100" b="1"/>
            </a:lvl4pPr>
            <a:lvl5pPr marL="2437230" indent="0">
              <a:buNone/>
              <a:defRPr sz="2100" b="1"/>
            </a:lvl5pPr>
            <a:lvl6pPr marL="3046539" indent="0">
              <a:buNone/>
              <a:defRPr sz="2100" b="1"/>
            </a:lvl6pPr>
            <a:lvl7pPr marL="3655846" indent="0">
              <a:buNone/>
              <a:defRPr sz="2100" b="1"/>
            </a:lvl7pPr>
            <a:lvl8pPr marL="4265152" indent="0">
              <a:buNone/>
              <a:defRPr sz="2100" b="1"/>
            </a:lvl8pPr>
            <a:lvl9pPr marL="4874462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1887355"/>
            <a:ext cx="6464301" cy="474154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21862" tIns="60930" rIns="121862" bIns="6093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55" y="1119678"/>
            <a:ext cx="6466840" cy="767717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609310" indent="0">
              <a:buNone/>
              <a:defRPr sz="2700" b="1"/>
            </a:lvl2pPr>
            <a:lvl3pPr marL="1218619" indent="0">
              <a:buNone/>
              <a:defRPr sz="2400" b="1"/>
            </a:lvl3pPr>
            <a:lvl4pPr marL="1827926" indent="0">
              <a:buNone/>
              <a:defRPr sz="2100" b="1"/>
            </a:lvl4pPr>
            <a:lvl5pPr marL="2437230" indent="0">
              <a:buNone/>
              <a:defRPr sz="2100" b="1"/>
            </a:lvl5pPr>
            <a:lvl6pPr marL="3046539" indent="0">
              <a:buNone/>
              <a:defRPr sz="2100" b="1"/>
            </a:lvl6pPr>
            <a:lvl7pPr marL="3655846" indent="0">
              <a:buNone/>
              <a:defRPr sz="2100" b="1"/>
            </a:lvl7pPr>
            <a:lvl8pPr marL="4265152" indent="0">
              <a:buNone/>
              <a:defRPr sz="2100" b="1"/>
            </a:lvl8pPr>
            <a:lvl9pPr marL="4874462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55" y="1887355"/>
            <a:ext cx="6466840" cy="474154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21862" tIns="60930" rIns="121862" bIns="6093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6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768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0" y="7589520"/>
            <a:ext cx="14086840" cy="548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62" tIns="60930" rIns="121862" bIns="60930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056" y="7589520"/>
            <a:ext cx="13984224" cy="548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62" tIns="60930" rIns="121862" bIns="60930"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0890" y="171464"/>
            <a:ext cx="13751560" cy="555955"/>
          </a:xfrm>
          <a:prstGeom prst="rect">
            <a:avLst/>
          </a:prstGeom>
          <a:blipFill>
            <a:blip r:embed="rId17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vert="horz" wrap="square" lIns="121862" tIns="60930" rIns="121862" bIns="609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466" y="1032407"/>
            <a:ext cx="13548360" cy="59226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21862" tIns="60930" rIns="121862" bIns="609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0450" y="7740019"/>
            <a:ext cx="3413760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862" tIns="60930" rIns="121862" bIns="60930" numCol="1" anchor="ctr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B6C70261-DCF8-4A97-9502-E8EEF2364CDE}" type="slidenum">
              <a:rPr lang="en-US">
                <a:solidFill>
                  <a:srgbClr val="000000"/>
                </a:solidFill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0" y="7531102"/>
            <a:ext cx="14122400" cy="621792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534439" y="7702339"/>
            <a:ext cx="3378200" cy="295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862" tIns="60930" rIns="121862" bIns="60930">
            <a:spAutoFit/>
          </a:bodyPr>
          <a:lstStyle/>
          <a:p>
            <a:pPr defTabSz="1218619">
              <a:spcBef>
                <a:spcPct val="50000"/>
              </a:spcBef>
              <a:defRPr/>
            </a:pPr>
            <a:r>
              <a:rPr lang="en-US" sz="1100" dirty="0">
                <a:solidFill>
                  <a:srgbClr val="000000"/>
                </a:solidFill>
                <a:cs typeface="+mn-cs"/>
              </a:rPr>
              <a:t>TI </a:t>
            </a:r>
            <a:r>
              <a:rPr lang="en-US" sz="1100" dirty="0" smtClean="0">
                <a:solidFill>
                  <a:srgbClr val="000000"/>
                </a:solidFill>
                <a:cs typeface="+mn-cs"/>
              </a:rPr>
              <a:t>Confidential – NDA Restrictions</a:t>
            </a:r>
            <a:endParaRPr lang="en-US" sz="110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61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29" r:id="rId1"/>
    <p:sldLayoutId id="2147485230" r:id="rId2"/>
    <p:sldLayoutId id="2147485231" r:id="rId3"/>
    <p:sldLayoutId id="2147485232" r:id="rId4"/>
    <p:sldLayoutId id="2147485233" r:id="rId5"/>
    <p:sldLayoutId id="2147485234" r:id="rId6"/>
    <p:sldLayoutId id="2147485235" r:id="rId7"/>
    <p:sldLayoutId id="2147485236" r:id="rId8"/>
    <p:sldLayoutId id="2147485237" r:id="rId9"/>
    <p:sldLayoutId id="2147485238" r:id="rId10"/>
    <p:sldLayoutId id="2147485239" r:id="rId11"/>
    <p:sldLayoutId id="2147485240" r:id="rId12"/>
    <p:sldLayoutId id="2147485241" r:id="rId13"/>
    <p:sldLayoutId id="2147485242" r:id="rId14"/>
    <p:sldLayoutId id="2147485243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900" b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5pPr>
      <a:lvl6pPr marL="609310" algn="l" rtl="0" fontAlgn="base">
        <a:lnSpc>
          <a:spcPct val="85000"/>
        </a:lnSpc>
        <a:spcBef>
          <a:spcPct val="0"/>
        </a:spcBef>
        <a:spcAft>
          <a:spcPct val="0"/>
        </a:spcAft>
        <a:defRPr sz="4300" b="1">
          <a:solidFill>
            <a:srgbClr val="FF0000"/>
          </a:solidFill>
          <a:latin typeface="Arial" charset="0"/>
        </a:defRPr>
      </a:lvl6pPr>
      <a:lvl7pPr marL="1218619" algn="l" rtl="0" fontAlgn="base">
        <a:lnSpc>
          <a:spcPct val="85000"/>
        </a:lnSpc>
        <a:spcBef>
          <a:spcPct val="0"/>
        </a:spcBef>
        <a:spcAft>
          <a:spcPct val="0"/>
        </a:spcAft>
        <a:defRPr sz="4300" b="1">
          <a:solidFill>
            <a:srgbClr val="FF0000"/>
          </a:solidFill>
          <a:latin typeface="Arial" charset="0"/>
        </a:defRPr>
      </a:lvl7pPr>
      <a:lvl8pPr marL="1827926" algn="l" rtl="0" fontAlgn="base">
        <a:lnSpc>
          <a:spcPct val="85000"/>
        </a:lnSpc>
        <a:spcBef>
          <a:spcPct val="0"/>
        </a:spcBef>
        <a:spcAft>
          <a:spcPct val="0"/>
        </a:spcAft>
        <a:defRPr sz="4300" b="1">
          <a:solidFill>
            <a:srgbClr val="FF0000"/>
          </a:solidFill>
          <a:latin typeface="Arial" charset="0"/>
        </a:defRPr>
      </a:lvl8pPr>
      <a:lvl9pPr marL="2437230" algn="l" rtl="0" fontAlgn="base">
        <a:lnSpc>
          <a:spcPct val="85000"/>
        </a:lnSpc>
        <a:spcBef>
          <a:spcPct val="0"/>
        </a:spcBef>
        <a:spcAft>
          <a:spcPct val="0"/>
        </a:spcAft>
        <a:defRPr sz="4300" b="1">
          <a:solidFill>
            <a:srgbClr val="FF0000"/>
          </a:solidFill>
          <a:latin typeface="Arial" charset="0"/>
        </a:defRPr>
      </a:lvl9pPr>
    </p:titleStyle>
    <p:bodyStyle>
      <a:lvl1pPr marL="302538" indent="-302538" algn="l" rtl="0" eaLnBrk="0" fontAlgn="base" hangingPunct="0">
        <a:spcBef>
          <a:spcPts val="1067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65869" indent="-311003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38222" indent="-220035" algn="l" rtl="0" eaLnBrk="0" fontAlgn="base" hangingPunct="0">
        <a:spcBef>
          <a:spcPct val="15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601549" indent="-311003" algn="l" rtl="0" eaLnBrk="0" fontAlgn="base" hangingPunct="0">
        <a:spcBef>
          <a:spcPct val="5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4pPr>
      <a:lvl5pPr marL="1984477" indent="-230616" algn="l" rtl="0" eaLnBrk="0" fontAlgn="base" hangingPunct="0">
        <a:spcBef>
          <a:spcPct val="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</a:defRPr>
      </a:lvl5pPr>
      <a:lvl6pPr marL="2593786" indent="-230616" algn="l" rtl="0" fontAlgn="base">
        <a:spcBef>
          <a:spcPct val="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203098" indent="-230616" algn="l" rtl="0" fontAlgn="base">
        <a:spcBef>
          <a:spcPct val="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812408" indent="-230616" algn="l" rtl="0" fontAlgn="base">
        <a:spcBef>
          <a:spcPct val="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4421715" indent="-230616" algn="l" rtl="0" fontAlgn="base">
        <a:spcBef>
          <a:spcPct val="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6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310" algn="l" defTabSz="12186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619" algn="l" defTabSz="12186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926" algn="l" defTabSz="12186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230" algn="l" defTabSz="12186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6539" algn="l" defTabSz="12186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5846" algn="l" defTabSz="12186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152" algn="l" defTabSz="12186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4462" algn="l" defTabSz="121861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Jacinto7 Boot Overview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</a:t>
            </a:r>
            <a:r>
              <a:rPr lang="en-US" smtClean="0"/>
              <a:t>,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8096A3-1C74-4210-9B46-F757C8F29AA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Jacinto-7 Initial Boot Flow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548F6-AAA9-4A8D-A869-511B3DFE325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8438" y="1327797"/>
            <a:ext cx="8161083" cy="5052958"/>
            <a:chOff x="288438" y="1327797"/>
            <a:chExt cx="8161083" cy="5052958"/>
          </a:xfrm>
        </p:grpSpPr>
        <p:sp>
          <p:nvSpPr>
            <p:cNvPr id="11" name="Rectangle 10"/>
            <p:cNvSpPr/>
            <p:nvPr/>
          </p:nvSpPr>
          <p:spPr>
            <a:xfrm>
              <a:off x="440254" y="1327797"/>
              <a:ext cx="6927893" cy="5052958"/>
            </a:xfrm>
            <a:prstGeom prst="rect">
              <a:avLst/>
            </a:prstGeom>
            <a:solidFill>
              <a:srgbClr val="FFFF99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Abgerundetes Rechteck 45"/>
            <p:cNvSpPr/>
            <p:nvPr/>
          </p:nvSpPr>
          <p:spPr>
            <a:xfrm>
              <a:off x="3038291" y="1734908"/>
              <a:ext cx="5411230" cy="4559461"/>
            </a:xfrm>
            <a:prstGeom prst="roundRect">
              <a:avLst>
                <a:gd name="adj" fmla="val 8828"/>
              </a:avLst>
            </a:prstGeom>
            <a:solidFill>
              <a:schemeClr val="bg2">
                <a:lumMod val="40000"/>
                <a:lumOff val="60000"/>
                <a:alpha val="70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ctr"/>
            <a:lstStyle/>
            <a:p>
              <a:pPr algn="ctr"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051832" y="1738831"/>
              <a:ext cx="1769188" cy="501183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bg1"/>
              </a:outerShdw>
            </a:effectLst>
          </p:spPr>
          <p:txBody>
            <a:bodyPr wrap="square" lIns="130574" tIns="65288" rIns="130574" bIns="65288" rtlCol="0">
              <a:spAutoFit/>
            </a:bodyPr>
            <a:lstStyle/>
            <a:p>
              <a:r>
                <a:rPr lang="en-US" sz="2400" b="1" dirty="0">
                  <a:solidFill>
                    <a:srgbClr val="000000"/>
                  </a:solidFill>
                </a:rPr>
                <a:t>Jacinto 7</a:t>
              </a:r>
            </a:p>
          </p:txBody>
        </p:sp>
        <p:sp>
          <p:nvSpPr>
            <p:cNvPr id="117" name="Abgerundetes Rechteck 45"/>
            <p:cNvSpPr/>
            <p:nvPr/>
          </p:nvSpPr>
          <p:spPr>
            <a:xfrm>
              <a:off x="4760088" y="4338203"/>
              <a:ext cx="3343448" cy="1428662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75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t" anchorCtr="0"/>
            <a:lstStyle/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</a:rPr>
                <a:t>MCU R5F</a:t>
              </a:r>
            </a:p>
            <a:p>
              <a:pPr algn="ctr">
                <a:defRPr/>
              </a:pPr>
              <a:endParaRPr lang="en-US" b="1" dirty="0" smtClean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  <p:sp>
          <p:nvSpPr>
            <p:cNvPr id="118" name="Abgerundetes Rechteck 45"/>
            <p:cNvSpPr/>
            <p:nvPr/>
          </p:nvSpPr>
          <p:spPr>
            <a:xfrm>
              <a:off x="4431959" y="2325287"/>
              <a:ext cx="3107724" cy="1313438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75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t" anchorCtr="0"/>
            <a:lstStyle/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</a:rPr>
                <a:t>DMSC</a:t>
              </a:r>
            </a:p>
            <a:p>
              <a:pPr algn="ctr">
                <a:defRPr/>
              </a:pPr>
              <a:endParaRPr lang="en-US" b="1" dirty="0" smtClean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  <p:cxnSp>
          <p:nvCxnSpPr>
            <p:cNvPr id="126" name="Straight Arrow Connector 125"/>
            <p:cNvCxnSpPr>
              <a:stCxn id="124" idx="3"/>
            </p:cNvCxnSpPr>
            <p:nvPr/>
          </p:nvCxnSpPr>
          <p:spPr>
            <a:xfrm>
              <a:off x="2112014" y="3127501"/>
              <a:ext cx="926274" cy="0"/>
            </a:xfrm>
            <a:prstGeom prst="straightConnector1">
              <a:avLst/>
            </a:prstGeom>
            <a:solidFill>
              <a:schemeClr val="accent3"/>
            </a:solidFill>
            <a:ln w="123825">
              <a:solidFill>
                <a:srgbClr val="A30000"/>
              </a:solidFill>
              <a:tailEnd type="triangle" w="sm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30" name="TextBox 129"/>
            <p:cNvSpPr txBox="1"/>
            <p:nvPr/>
          </p:nvSpPr>
          <p:spPr>
            <a:xfrm>
              <a:off x="2147639" y="3269390"/>
              <a:ext cx="902525" cy="369332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dirty="0" err="1" smtClean="0"/>
                <a:t>PORz</a:t>
              </a:r>
              <a:endParaRPr lang="en-US" dirty="0"/>
            </a:p>
          </p:txBody>
        </p:sp>
        <p:cxnSp>
          <p:nvCxnSpPr>
            <p:cNvPr id="131" name="Straight Arrow Connector 130"/>
            <p:cNvCxnSpPr/>
            <p:nvPr/>
          </p:nvCxnSpPr>
          <p:spPr>
            <a:xfrm flipH="1">
              <a:off x="1453382" y="1989422"/>
              <a:ext cx="11431" cy="642162"/>
            </a:xfrm>
            <a:prstGeom prst="straightConnector1">
              <a:avLst/>
            </a:prstGeom>
            <a:solidFill>
              <a:schemeClr val="accent3"/>
            </a:solidFill>
            <a:ln w="123825">
              <a:solidFill>
                <a:srgbClr val="A30000"/>
              </a:solidFill>
              <a:tailEnd type="triangle" w="sm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34" name="TextBox 133"/>
            <p:cNvSpPr txBox="1"/>
            <p:nvPr/>
          </p:nvSpPr>
          <p:spPr>
            <a:xfrm>
              <a:off x="728995" y="1614672"/>
              <a:ext cx="1483026" cy="369332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b="1" dirty="0" smtClean="0"/>
                <a:t>Power On</a:t>
              </a:r>
              <a:endParaRPr lang="en-US" b="1" dirty="0"/>
            </a:p>
          </p:txBody>
        </p:sp>
        <p:cxnSp>
          <p:nvCxnSpPr>
            <p:cNvPr id="136" name="Straight Connector 135"/>
            <p:cNvCxnSpPr>
              <a:stCxn id="115" idx="1"/>
            </p:cNvCxnSpPr>
            <p:nvPr/>
          </p:nvCxnSpPr>
          <p:spPr>
            <a:xfrm flipV="1">
              <a:off x="3038291" y="4000905"/>
              <a:ext cx="5255250" cy="1373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TextBox 139"/>
            <p:cNvSpPr txBox="1"/>
            <p:nvPr/>
          </p:nvSpPr>
          <p:spPr>
            <a:xfrm>
              <a:off x="4685021" y="1827531"/>
              <a:ext cx="1953493" cy="369332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dirty="0" smtClean="0"/>
                <a:t>WKUP domain</a:t>
              </a:r>
              <a:endParaRPr lang="en-US" dirty="0"/>
            </a:p>
          </p:txBody>
        </p:sp>
        <p:cxnSp>
          <p:nvCxnSpPr>
            <p:cNvPr id="142" name="Straight Arrow Connector 141"/>
            <p:cNvCxnSpPr/>
            <p:nvPr/>
          </p:nvCxnSpPr>
          <p:spPr>
            <a:xfrm>
              <a:off x="4089713" y="3138135"/>
              <a:ext cx="441210" cy="3726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/>
            <p:nvPr/>
          </p:nvCxnSpPr>
          <p:spPr>
            <a:xfrm>
              <a:off x="4614048" y="5212400"/>
              <a:ext cx="315832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Abgerundetes Rechteck 45"/>
            <p:cNvSpPr/>
            <p:nvPr/>
          </p:nvSpPr>
          <p:spPr>
            <a:xfrm>
              <a:off x="4530923" y="2844323"/>
              <a:ext cx="1156016" cy="573805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60000"/>
                <a:lumOff val="40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ctr" anchorCtr="0"/>
            <a:lstStyle/>
            <a:p>
              <a:pPr algn="ctr"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ROM</a:t>
              </a:r>
              <a:endParaRPr lang="en-US" sz="1400" b="1" dirty="0">
                <a:solidFill>
                  <a:srgbClr val="FFFFFF"/>
                </a:solidFill>
              </a:endParaRPr>
            </a:p>
          </p:txBody>
        </p:sp>
        <p:sp>
          <p:nvSpPr>
            <p:cNvPr id="172" name="Abgerundetes Rechteck 45"/>
            <p:cNvSpPr/>
            <p:nvPr/>
          </p:nvSpPr>
          <p:spPr>
            <a:xfrm>
              <a:off x="4918004" y="4913622"/>
              <a:ext cx="768934" cy="573805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60000"/>
                <a:lumOff val="40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ctr" anchorCtr="0"/>
            <a:lstStyle/>
            <a:p>
              <a:pPr algn="ctr"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ROM</a:t>
              </a:r>
              <a:endParaRPr lang="en-US" sz="1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5948193" y="2844325"/>
              <a:ext cx="1311756" cy="585986"/>
              <a:chOff x="4518537" y="3386882"/>
              <a:chExt cx="1264052" cy="585985"/>
            </a:xfrm>
          </p:grpSpPr>
          <p:sp>
            <p:nvSpPr>
              <p:cNvPr id="169" name="Abgerundetes Rechteck 45"/>
              <p:cNvSpPr/>
              <p:nvPr/>
            </p:nvSpPr>
            <p:spPr>
              <a:xfrm>
                <a:off x="4583870" y="3455721"/>
                <a:ext cx="1104401" cy="445591"/>
              </a:xfrm>
              <a:prstGeom prst="roundRect">
                <a:avLst>
                  <a:gd name="adj" fmla="val 8828"/>
                </a:avLst>
              </a:prstGeom>
              <a:solidFill>
                <a:schemeClr val="accent3">
                  <a:lumMod val="60000"/>
                  <a:lumOff val="40000"/>
                  <a:alpha val="49000"/>
                </a:schemeClr>
              </a:solidFill>
              <a:ln>
                <a:prstDash val="sysDash"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lIns="130575" tIns="65288" rIns="130575" bIns="65288" anchor="ctr" anchorCtr="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Firmware</a:t>
                </a:r>
                <a:endParaRPr lang="en-US" sz="14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" name="Abgerundetes Rechteck 45"/>
              <p:cNvSpPr/>
              <p:nvPr/>
            </p:nvSpPr>
            <p:spPr>
              <a:xfrm>
                <a:off x="4518537" y="3386882"/>
                <a:ext cx="1264052" cy="585985"/>
              </a:xfrm>
              <a:prstGeom prst="roundRect">
                <a:avLst>
                  <a:gd name="adj" fmla="val 8828"/>
                </a:avLst>
              </a:prstGeom>
              <a:noFill/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ysDash"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lIns="130575" tIns="65288" rIns="130575" bIns="65288" anchor="t" anchorCtr="0"/>
              <a:lstStyle/>
              <a:p>
                <a:pPr algn="ctr">
                  <a:defRPr/>
                </a:pPr>
                <a:endParaRPr lang="en-US" b="1" dirty="0" smtClean="0">
                  <a:solidFill>
                    <a:srgbClr val="FFFFFF"/>
                  </a:solidFill>
                </a:endParaRPr>
              </a:p>
              <a:p>
                <a:pPr algn="ctr">
                  <a:defRPr/>
                </a:pPr>
                <a:endParaRPr lang="en-US" sz="1400" b="1" dirty="0">
                  <a:solidFill>
                    <a:srgbClr val="FFFFFF"/>
                  </a:solidFill>
                </a:endParaRPr>
              </a:p>
              <a:p>
                <a:pPr algn="ctr">
                  <a:defRPr/>
                </a:pPr>
                <a:endParaRPr lang="en-US" sz="1400" b="1" dirty="0">
                  <a:solidFill>
                    <a:srgbClr val="FFFFFF"/>
                  </a:solidFill>
                </a:endParaRPr>
              </a:p>
              <a:p>
                <a:pPr algn="ctr">
                  <a:defRPr/>
                </a:pPr>
                <a:endParaRPr lang="en-US" sz="140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86" name="Abgerundetes Rechteck 45"/>
            <p:cNvSpPr/>
            <p:nvPr/>
          </p:nvSpPr>
          <p:spPr>
            <a:xfrm>
              <a:off x="1388820" y="4290704"/>
              <a:ext cx="1268555" cy="1771493"/>
            </a:xfrm>
            <a:prstGeom prst="roundRect">
              <a:avLst>
                <a:gd name="adj" fmla="val 8828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t" anchorCtr="0"/>
            <a:lstStyle/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</a:rPr>
                <a:t>Boot Media</a:t>
              </a:r>
              <a:endParaRPr lang="en-US" b="1" dirty="0">
                <a:solidFill>
                  <a:srgbClr val="FFFFFF"/>
                </a:solidFill>
              </a:endParaRPr>
            </a:p>
          </p:txBody>
        </p:sp>
        <p:sp>
          <p:nvSpPr>
            <p:cNvPr id="191" name="Abgerundetes Rechteck 45"/>
            <p:cNvSpPr/>
            <p:nvPr/>
          </p:nvSpPr>
          <p:spPr>
            <a:xfrm>
              <a:off x="1528413" y="4992543"/>
              <a:ext cx="1000958" cy="323925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60000"/>
                <a:lumOff val="40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ctr" anchorCtr="0"/>
            <a:lstStyle/>
            <a:p>
              <a:pPr algn="ctr">
                <a:defRPr/>
              </a:pPr>
              <a:r>
                <a:rPr lang="en-US" sz="1100" b="1" dirty="0">
                  <a:solidFill>
                    <a:schemeClr val="tx1"/>
                  </a:solidFill>
                </a:rPr>
                <a:t>Firmware</a:t>
              </a:r>
            </a:p>
          </p:txBody>
        </p:sp>
        <p:cxnSp>
          <p:nvCxnSpPr>
            <p:cNvPr id="194" name="Straight Arrow Connector 193"/>
            <p:cNvCxnSpPr/>
            <p:nvPr/>
          </p:nvCxnSpPr>
          <p:spPr>
            <a:xfrm>
              <a:off x="5565135" y="3137313"/>
              <a:ext cx="545229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urved Connector 200"/>
            <p:cNvCxnSpPr>
              <a:stCxn id="191" idx="3"/>
              <a:endCxn id="169" idx="2"/>
            </p:cNvCxnSpPr>
            <p:nvPr/>
          </p:nvCxnSpPr>
          <p:spPr>
            <a:xfrm flipV="1">
              <a:off x="2529371" y="3358756"/>
              <a:ext cx="4059661" cy="1795750"/>
            </a:xfrm>
            <a:prstGeom prst="curvedConnector2">
              <a:avLst/>
            </a:prstGeom>
            <a:ln w="28575">
              <a:solidFill>
                <a:srgbClr val="A3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Abgerundetes Rechteck 45"/>
            <p:cNvSpPr/>
            <p:nvPr/>
          </p:nvSpPr>
          <p:spPr>
            <a:xfrm>
              <a:off x="5928420" y="4995506"/>
              <a:ext cx="799952" cy="445590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60000"/>
                <a:lumOff val="40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45720" tIns="65288" rIns="45720" bIns="65288" anchor="ctr" anchorCtr="0"/>
            <a:lstStyle/>
            <a:p>
              <a:pPr algn="ctr"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SBL</a:t>
              </a:r>
            </a:p>
          </p:txBody>
        </p:sp>
        <p:sp>
          <p:nvSpPr>
            <p:cNvPr id="208" name="Abgerundetes Rechteck 45"/>
            <p:cNvSpPr/>
            <p:nvPr/>
          </p:nvSpPr>
          <p:spPr>
            <a:xfrm>
              <a:off x="5886173" y="4926669"/>
              <a:ext cx="938146" cy="585986"/>
            </a:xfrm>
            <a:prstGeom prst="roundRect">
              <a:avLst>
                <a:gd name="adj" fmla="val 8828"/>
              </a:avLst>
            </a:prstGeom>
            <a:noFill/>
            <a:ln w="22225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t" anchorCtr="0"/>
            <a:lstStyle/>
            <a:p>
              <a:pPr algn="ctr">
                <a:defRPr/>
              </a:pPr>
              <a:endParaRPr lang="en-US" b="1" dirty="0" smtClean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  <p:cxnSp>
          <p:nvCxnSpPr>
            <p:cNvPr id="209" name="Straight Arrow Connector 208"/>
            <p:cNvCxnSpPr/>
            <p:nvPr/>
          </p:nvCxnSpPr>
          <p:spPr>
            <a:xfrm>
              <a:off x="5565135" y="5219657"/>
              <a:ext cx="466061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Abgerundetes Rechteck 45"/>
            <p:cNvSpPr/>
            <p:nvPr/>
          </p:nvSpPr>
          <p:spPr>
            <a:xfrm>
              <a:off x="1528413" y="5384903"/>
              <a:ext cx="1000958" cy="323925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60000"/>
                <a:lumOff val="40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ctr" anchorCtr="0"/>
            <a:lstStyle/>
            <a:p>
              <a:pPr algn="ctr">
                <a:defRPr/>
              </a:pPr>
              <a:r>
                <a:rPr lang="en-US" sz="1100" b="1" dirty="0">
                  <a:solidFill>
                    <a:schemeClr val="tx1"/>
                  </a:solidFill>
                </a:rPr>
                <a:t>SBL</a:t>
              </a:r>
            </a:p>
          </p:txBody>
        </p:sp>
        <p:cxnSp>
          <p:nvCxnSpPr>
            <p:cNvPr id="212" name="Curved Connector 211"/>
            <p:cNvCxnSpPr>
              <a:stCxn id="211" idx="3"/>
              <a:endCxn id="207" idx="2"/>
            </p:cNvCxnSpPr>
            <p:nvPr/>
          </p:nvCxnSpPr>
          <p:spPr>
            <a:xfrm flipV="1">
              <a:off x="2529371" y="5441096"/>
              <a:ext cx="3799025" cy="105770"/>
            </a:xfrm>
            <a:prstGeom prst="curvedConnector2">
              <a:avLst/>
            </a:prstGeom>
            <a:ln w="28575">
              <a:solidFill>
                <a:srgbClr val="A3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TextBox 216"/>
            <p:cNvSpPr txBox="1"/>
            <p:nvPr/>
          </p:nvSpPr>
          <p:spPr>
            <a:xfrm>
              <a:off x="4774879" y="5877531"/>
              <a:ext cx="1953493" cy="369332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dirty="0" smtClean="0"/>
                <a:t>MCU domain</a:t>
              </a:r>
              <a:endParaRPr lang="en-US" dirty="0"/>
            </a:p>
          </p:txBody>
        </p:sp>
        <p:cxnSp>
          <p:nvCxnSpPr>
            <p:cNvPr id="148" name="Straight Arrow Connector 147"/>
            <p:cNvCxnSpPr/>
            <p:nvPr/>
          </p:nvCxnSpPr>
          <p:spPr>
            <a:xfrm>
              <a:off x="4625923" y="3418128"/>
              <a:ext cx="0" cy="1810074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urved Connector 240"/>
            <p:cNvCxnSpPr/>
            <p:nvPr/>
          </p:nvCxnSpPr>
          <p:spPr>
            <a:xfrm rot="16200000" flipV="1">
              <a:off x="5728667" y="4380150"/>
              <a:ext cx="736274" cy="391133"/>
            </a:xfrm>
            <a:prstGeom prst="curvedConnector3">
              <a:avLst>
                <a:gd name="adj1" fmla="val 41335"/>
              </a:avLst>
            </a:prstGeom>
            <a:ln w="28575">
              <a:solidFill>
                <a:schemeClr val="tx1"/>
              </a:solidFill>
              <a:prstDash val="sysDash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Abgerundetes Rechteck 45"/>
            <p:cNvSpPr/>
            <p:nvPr/>
          </p:nvSpPr>
          <p:spPr>
            <a:xfrm>
              <a:off x="817608" y="2616279"/>
              <a:ext cx="1294411" cy="1022446"/>
            </a:xfrm>
            <a:prstGeom prst="roundRect">
              <a:avLst>
                <a:gd name="adj" fmla="val 8828"/>
              </a:avLst>
            </a:prstGeom>
            <a:solidFill>
              <a:srgbClr val="A30000">
                <a:alpha val="49000"/>
              </a:srgb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ctr"/>
            <a:lstStyle/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</a:rPr>
                <a:t>PMIC</a:t>
              </a:r>
            </a:p>
          </p:txBody>
        </p:sp>
        <p:sp>
          <p:nvSpPr>
            <p:cNvPr id="264" name="Abgerundetes Rechteck 45"/>
            <p:cNvSpPr/>
            <p:nvPr/>
          </p:nvSpPr>
          <p:spPr>
            <a:xfrm>
              <a:off x="7153929" y="5005406"/>
              <a:ext cx="771508" cy="445590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60000"/>
                <a:lumOff val="40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ctr" anchorCtr="0"/>
            <a:lstStyle/>
            <a:p>
              <a:pPr algn="ctr">
                <a:defRPr/>
              </a:pPr>
              <a:r>
                <a:rPr lang="en-US" sz="1300" b="1" dirty="0" smtClean="0">
                  <a:solidFill>
                    <a:schemeClr val="tx1"/>
                  </a:solidFill>
                </a:rPr>
                <a:t>AUTOSAR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910534" y="2010224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b="1" dirty="0"/>
                <a:t>1</a:t>
              </a:r>
            </a:p>
          </p:txBody>
        </p:sp>
        <p:sp>
          <p:nvSpPr>
            <p:cNvPr id="87" name="Oval 86"/>
            <p:cNvSpPr/>
            <p:nvPr/>
          </p:nvSpPr>
          <p:spPr>
            <a:xfrm>
              <a:off x="2327759" y="2631584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b="1" dirty="0"/>
                <a:t>2</a:t>
              </a:r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>
              <a:off x="3052374" y="3137319"/>
              <a:ext cx="441210" cy="4542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Abgerundetes Rechteck 45"/>
            <p:cNvSpPr/>
            <p:nvPr/>
          </p:nvSpPr>
          <p:spPr>
            <a:xfrm>
              <a:off x="3178360" y="3710661"/>
              <a:ext cx="1214213" cy="822834"/>
            </a:xfrm>
            <a:prstGeom prst="roundRect">
              <a:avLst>
                <a:gd name="adj" fmla="val 8828"/>
              </a:avLst>
            </a:prstGeom>
            <a:solidFill>
              <a:srgbClr val="FF9933">
                <a:alpha val="99000"/>
              </a:srgb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t" anchorCtr="0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BIST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(DMSC &amp; MCU)</a:t>
              </a:r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>
              <a:off x="3493583" y="3141041"/>
              <a:ext cx="0" cy="58025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3366494" y="3141040"/>
              <a:ext cx="939587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flipV="1">
              <a:off x="4089711" y="3141865"/>
              <a:ext cx="0" cy="579435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Oval 108"/>
            <p:cNvSpPr/>
            <p:nvPr/>
          </p:nvSpPr>
          <p:spPr>
            <a:xfrm>
              <a:off x="3630041" y="3346512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b="1" dirty="0"/>
                <a:t>3</a:t>
              </a:r>
            </a:p>
          </p:txBody>
        </p:sp>
        <p:sp>
          <p:nvSpPr>
            <p:cNvPr id="110" name="Oval 109"/>
            <p:cNvSpPr/>
            <p:nvPr/>
          </p:nvSpPr>
          <p:spPr>
            <a:xfrm>
              <a:off x="4328210" y="2679365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b="1" dirty="0"/>
                <a:t>4</a:t>
              </a:r>
            </a:p>
          </p:txBody>
        </p:sp>
        <p:sp>
          <p:nvSpPr>
            <p:cNvPr id="111" name="Oval 110"/>
            <p:cNvSpPr/>
            <p:nvPr/>
          </p:nvSpPr>
          <p:spPr>
            <a:xfrm>
              <a:off x="4775706" y="4751237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b="1" dirty="0"/>
                <a:t>5</a:t>
              </a:r>
            </a:p>
          </p:txBody>
        </p:sp>
        <p:sp>
          <p:nvSpPr>
            <p:cNvPr id="114" name="Oval 113"/>
            <p:cNvSpPr/>
            <p:nvPr/>
          </p:nvSpPr>
          <p:spPr>
            <a:xfrm>
              <a:off x="5725582" y="475477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b="1" dirty="0"/>
                <a:t>6</a:t>
              </a:r>
            </a:p>
          </p:txBody>
        </p:sp>
        <p:sp>
          <p:nvSpPr>
            <p:cNvPr id="119" name="Oval 118"/>
            <p:cNvSpPr/>
            <p:nvPr/>
          </p:nvSpPr>
          <p:spPr>
            <a:xfrm>
              <a:off x="6021239" y="3222909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b="1" dirty="0"/>
                <a:t>8</a:t>
              </a:r>
            </a:p>
          </p:txBody>
        </p:sp>
        <p:sp>
          <p:nvSpPr>
            <p:cNvPr id="147" name="Oval 146"/>
            <p:cNvSpPr/>
            <p:nvPr/>
          </p:nvSpPr>
          <p:spPr>
            <a:xfrm>
              <a:off x="6025636" y="3977766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b="1" dirty="0"/>
                <a:t>7</a:t>
              </a:r>
            </a:p>
          </p:txBody>
        </p:sp>
        <p:sp>
          <p:nvSpPr>
            <p:cNvPr id="121" name="Abgerundetes Rechteck 45"/>
            <p:cNvSpPr/>
            <p:nvPr/>
          </p:nvSpPr>
          <p:spPr>
            <a:xfrm>
              <a:off x="7131590" y="4926667"/>
              <a:ext cx="871482" cy="589523"/>
            </a:xfrm>
            <a:prstGeom prst="roundRect">
              <a:avLst>
                <a:gd name="adj" fmla="val 8828"/>
              </a:avLst>
            </a:prstGeom>
            <a:noFill/>
            <a:ln w="22225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4" tIns="65288" rIns="130574" bIns="65288" anchor="t" anchorCtr="0"/>
            <a:lstStyle/>
            <a:p>
              <a:pPr algn="ctr">
                <a:defRPr/>
              </a:pPr>
              <a:endParaRPr lang="en-US" b="1" dirty="0" smtClean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3530903" y="5727976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b="1" dirty="0"/>
                <a:t>9</a:t>
              </a:r>
            </a:p>
          </p:txBody>
        </p:sp>
        <p:cxnSp>
          <p:nvCxnSpPr>
            <p:cNvPr id="271" name="Straight Arrow Connector 270"/>
            <p:cNvCxnSpPr/>
            <p:nvPr/>
          </p:nvCxnSpPr>
          <p:spPr>
            <a:xfrm>
              <a:off x="6727195" y="5228200"/>
              <a:ext cx="488533" cy="0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>
              <a:off x="288438" y="1346767"/>
              <a:ext cx="6994055" cy="369332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Initial Boot </a:t>
              </a:r>
              <a:r>
                <a:rPr lang="en-US" dirty="0" smtClean="0">
                  <a:solidFill>
                    <a:srgbClr val="0000FF"/>
                  </a:solidFill>
                </a:rPr>
                <a:t>Flow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127" name="Rectangle 3"/>
          <p:cNvSpPr txBox="1">
            <a:spLocks noChangeArrowheads="1"/>
          </p:cNvSpPr>
          <p:nvPr/>
        </p:nvSpPr>
        <p:spPr>
          <a:xfrm>
            <a:off x="9044650" y="1084856"/>
            <a:ext cx="5185342" cy="5634849"/>
          </a:xfrm>
          <a:prstGeom prst="rect">
            <a:avLst/>
          </a:prstGeom>
        </p:spPr>
        <p:txBody>
          <a:bodyPr lIns="146304" tIns="73152" rIns="146304" bIns="73152"/>
          <a:lstStyle/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Arial"/>
              </a:rPr>
              <a:t>System Power On</a:t>
            </a:r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/>
              <a:defRPr/>
            </a:pPr>
            <a:r>
              <a:rPr lang="en-US" sz="2400" dirty="0" smtClean="0"/>
              <a:t>PMIC </a:t>
            </a:r>
            <a:r>
              <a:rPr lang="en-US" sz="2400" dirty="0"/>
              <a:t>releases MCU / </a:t>
            </a:r>
            <a:r>
              <a:rPr lang="en-US" sz="2400" dirty="0" err="1"/>
              <a:t>SoC</a:t>
            </a:r>
            <a:r>
              <a:rPr lang="en-US" sz="2400" dirty="0"/>
              <a:t> </a:t>
            </a:r>
            <a:r>
              <a:rPr lang="en-US" sz="2400" dirty="0" err="1"/>
              <a:t>PoRz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/>
              <a:defRPr/>
            </a:pPr>
            <a:r>
              <a:rPr lang="en-US" sz="2400" dirty="0" smtClean="0"/>
              <a:t>Optional DMSC &amp; MCU BIST</a:t>
            </a:r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/>
              <a:defRPr/>
            </a:pPr>
            <a:r>
              <a:rPr lang="en-US" sz="2400" dirty="0" smtClean="0"/>
              <a:t>DMSC ROM Starts/Basic </a:t>
            </a:r>
            <a:r>
              <a:rPr lang="en-US" sz="2400" dirty="0" err="1" smtClean="0"/>
              <a:t>Init</a:t>
            </a:r>
            <a:endParaRPr lang="en-US" sz="2400" dirty="0"/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/>
              <a:defRPr/>
            </a:pPr>
            <a:r>
              <a:rPr lang="sv-SE" sz="2400" dirty="0" smtClean="0"/>
              <a:t>MCU </a:t>
            </a:r>
            <a:r>
              <a:rPr lang="sv-SE" sz="2400" dirty="0"/>
              <a:t>R5 ROM starts / Boot Periph </a:t>
            </a:r>
            <a:r>
              <a:rPr lang="sv-SE" sz="2400" dirty="0" smtClean="0"/>
              <a:t>Init</a:t>
            </a:r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/>
              <a:defRPr/>
            </a:pPr>
            <a:r>
              <a:rPr lang="en-US" sz="2400" dirty="0" smtClean="0"/>
              <a:t>MCU </a:t>
            </a:r>
            <a:r>
              <a:rPr lang="en-US" sz="2400" dirty="0"/>
              <a:t>R5 ROM loads &amp; starts R5 </a:t>
            </a:r>
            <a:r>
              <a:rPr lang="en-US" sz="2400" dirty="0" smtClean="0"/>
              <a:t>SBL</a:t>
            </a:r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/>
              <a:defRPr/>
            </a:pPr>
            <a:r>
              <a:rPr lang="en-US" sz="2400" dirty="0" smtClean="0"/>
              <a:t>R5 SBL (tiboot3.bin) </a:t>
            </a:r>
            <a:r>
              <a:rPr lang="en-US" sz="2400" dirty="0"/>
              <a:t>loads SYSFW </a:t>
            </a:r>
            <a:endParaRPr lang="en-US" sz="2400" dirty="0" smtClean="0"/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/>
              <a:defRPr/>
            </a:pPr>
            <a:r>
              <a:rPr lang="en-US" sz="2400" dirty="0" smtClean="0"/>
              <a:t>DMSC </a:t>
            </a:r>
            <a:r>
              <a:rPr lang="en-US" sz="2400" dirty="0"/>
              <a:t>authenticates and starts SYSFW </a:t>
            </a:r>
            <a:endParaRPr lang="en-US" sz="2400" dirty="0" smtClean="0"/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/>
              <a:defRPr/>
            </a:pPr>
            <a:r>
              <a:rPr lang="en-US" sz="2400" dirty="0" smtClean="0"/>
              <a:t>R5 </a:t>
            </a:r>
            <a:r>
              <a:rPr lang="en-US" sz="2400" dirty="0"/>
              <a:t>SBL sets up MCU domain and loads Boot </a:t>
            </a:r>
            <a:r>
              <a:rPr lang="en-US" sz="2400" dirty="0" smtClean="0"/>
              <a:t>App (AUTOSAR). </a:t>
            </a:r>
            <a:endParaRPr lang="en-US" sz="2400" dirty="0"/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/>
              <a:defRPr/>
            </a:pPr>
            <a:endParaRPr lang="sv-SE" sz="2400" dirty="0"/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/>
              <a:defRPr/>
            </a:pPr>
            <a:endParaRPr lang="en-US" sz="2400" dirty="0"/>
          </a:p>
          <a:p>
            <a:pPr eaLnBrk="0" hangingPunct="0">
              <a:lnSpc>
                <a:spcPct val="80000"/>
              </a:lnSpc>
              <a:spcBef>
                <a:spcPts val="1280"/>
              </a:spcBef>
              <a:defRPr/>
            </a:pPr>
            <a:endParaRPr lang="en-US" sz="24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811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5"/>
          <p:cNvSpPr/>
          <p:nvPr/>
        </p:nvSpPr>
        <p:spPr>
          <a:xfrm>
            <a:off x="6678592" y="1190883"/>
            <a:ext cx="6480724" cy="4559461"/>
          </a:xfrm>
          <a:prstGeom prst="roundRect">
            <a:avLst>
              <a:gd name="adj" fmla="val 8828"/>
            </a:avLst>
          </a:prstGeom>
          <a:solidFill>
            <a:schemeClr val="bg2">
              <a:lumMod val="40000"/>
              <a:lumOff val="60000"/>
              <a:alpha val="70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/>
          <a:lstStyle/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Jacinto-7 Boot Flow Continued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548F6-AAA9-4A8D-A869-511B3DFE325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12512" y="782763"/>
            <a:ext cx="6306086" cy="5047056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Main Domain boot from </a:t>
            </a:r>
            <a:r>
              <a:rPr lang="en-US" dirty="0" err="1" smtClean="0">
                <a:solidFill>
                  <a:srgbClr val="0000FF"/>
                </a:solidFill>
              </a:rPr>
              <a:t>eMMC</a:t>
            </a:r>
            <a:r>
              <a:rPr lang="en-US" dirty="0" smtClean="0">
                <a:solidFill>
                  <a:srgbClr val="0000FF"/>
                </a:solidFill>
              </a:rPr>
              <a:t>/UFS, run from DDR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212512" y="1198140"/>
            <a:ext cx="0" cy="455219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bgerundetes Rechteck 45"/>
          <p:cNvSpPr/>
          <p:nvPr/>
        </p:nvSpPr>
        <p:spPr>
          <a:xfrm>
            <a:off x="7072904" y="4461381"/>
            <a:ext cx="771508" cy="445590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300" b="1" dirty="0" smtClean="0">
                <a:solidFill>
                  <a:schemeClr val="tx1"/>
                </a:solidFill>
              </a:rPr>
              <a:t>AUTOSAR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632508" y="1281533"/>
            <a:ext cx="195349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dirty="0" smtClean="0"/>
              <a:t>MAIN domain</a:t>
            </a:r>
            <a:endParaRPr lang="en-US" dirty="0"/>
          </a:p>
        </p:txBody>
      </p:sp>
      <p:sp>
        <p:nvSpPr>
          <p:cNvPr id="10" name="Abgerundetes Rechteck 45"/>
          <p:cNvSpPr/>
          <p:nvPr/>
        </p:nvSpPr>
        <p:spPr>
          <a:xfrm>
            <a:off x="8402523" y="3746683"/>
            <a:ext cx="1249283" cy="1700245"/>
          </a:xfrm>
          <a:prstGeom prst="roundRect">
            <a:avLst>
              <a:gd name="adj" fmla="val 8828"/>
            </a:avLst>
          </a:prstGeom>
          <a:solidFill>
            <a:schemeClr val="accent3">
              <a:lumMod val="75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r>
              <a:rPr lang="en-US" b="1" dirty="0" smtClean="0">
                <a:solidFill>
                  <a:srgbClr val="FFFFFF"/>
                </a:solidFill>
              </a:rPr>
              <a:t>MCU1</a:t>
            </a:r>
          </a:p>
          <a:p>
            <a:pPr algn="ctr">
              <a:defRPr/>
            </a:pPr>
            <a:endParaRPr lang="en-US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477947" y="4203903"/>
            <a:ext cx="1062134" cy="431043"/>
            <a:chOff x="6297878" y="6816877"/>
            <a:chExt cx="1211464" cy="585985"/>
          </a:xfrm>
        </p:grpSpPr>
        <p:sp>
          <p:nvSpPr>
            <p:cNvPr id="12" name="Abgerundetes Rechteck 45"/>
            <p:cNvSpPr/>
            <p:nvPr/>
          </p:nvSpPr>
          <p:spPr>
            <a:xfrm>
              <a:off x="6360493" y="6885716"/>
              <a:ext cx="1058455" cy="445591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60000"/>
                <a:lumOff val="40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8288" tIns="65288" rIns="18288" bIns="65288" anchor="ctr" anchorCtr="0"/>
            <a:lstStyle/>
            <a:p>
              <a:pPr algn="ctr"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RTOS11</a:t>
              </a:r>
              <a:endParaRPr lang="en-US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13" name="Abgerundetes Rechteck 45"/>
            <p:cNvSpPr/>
            <p:nvPr/>
          </p:nvSpPr>
          <p:spPr>
            <a:xfrm>
              <a:off x="6297878" y="6816877"/>
              <a:ext cx="1211464" cy="585985"/>
            </a:xfrm>
            <a:prstGeom prst="roundRect">
              <a:avLst>
                <a:gd name="adj" fmla="val 8828"/>
              </a:avLst>
            </a:prstGeom>
            <a:noFill/>
            <a:ln w="22225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5" tIns="65288" rIns="130575" bIns="65288" anchor="t" anchorCtr="0"/>
            <a:lstStyle/>
            <a:p>
              <a:pPr algn="ctr">
                <a:defRPr/>
              </a:pPr>
              <a:endParaRPr lang="en-US" b="1" dirty="0" smtClean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477947" y="4798283"/>
            <a:ext cx="1062134" cy="450421"/>
            <a:chOff x="6297878" y="6816877"/>
            <a:chExt cx="1211464" cy="585985"/>
          </a:xfrm>
        </p:grpSpPr>
        <p:sp>
          <p:nvSpPr>
            <p:cNvPr id="15" name="Abgerundetes Rechteck 45"/>
            <p:cNvSpPr/>
            <p:nvPr/>
          </p:nvSpPr>
          <p:spPr>
            <a:xfrm>
              <a:off x="6360493" y="6885716"/>
              <a:ext cx="1058455" cy="445591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60000"/>
                <a:lumOff val="40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5" tIns="65288" rIns="130575" bIns="65288" anchor="ctr" anchorCtr="0"/>
            <a:lstStyle/>
            <a:p>
              <a:pPr algn="ctr"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RTOS12</a:t>
              </a:r>
              <a:endParaRPr lang="en-US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16" name="Abgerundetes Rechteck 45"/>
            <p:cNvSpPr/>
            <p:nvPr/>
          </p:nvSpPr>
          <p:spPr>
            <a:xfrm>
              <a:off x="6297878" y="6816877"/>
              <a:ext cx="1211464" cy="585985"/>
            </a:xfrm>
            <a:prstGeom prst="roundRect">
              <a:avLst>
                <a:gd name="adj" fmla="val 8828"/>
              </a:avLst>
            </a:prstGeom>
            <a:noFill/>
            <a:ln w="22225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5" tIns="65288" rIns="130575" bIns="65288" anchor="t" anchorCtr="0"/>
            <a:lstStyle/>
            <a:p>
              <a:pPr algn="ctr">
                <a:defRPr/>
              </a:pPr>
              <a:endParaRPr lang="en-US" b="1" dirty="0" smtClean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8438145" y="4695203"/>
            <a:ext cx="1213658" cy="85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bgerundetes Rechteck 45"/>
          <p:cNvSpPr/>
          <p:nvPr/>
        </p:nvSpPr>
        <p:spPr>
          <a:xfrm>
            <a:off x="9996061" y="1929747"/>
            <a:ext cx="1216146" cy="2362937"/>
          </a:xfrm>
          <a:prstGeom prst="roundRect">
            <a:avLst>
              <a:gd name="adj" fmla="val 8828"/>
            </a:avLst>
          </a:prstGeom>
          <a:solidFill>
            <a:schemeClr val="accent3">
              <a:lumMod val="75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r>
              <a:rPr lang="en-US" b="1" dirty="0" smtClean="0">
                <a:solidFill>
                  <a:srgbClr val="FFFFFF"/>
                </a:solidFill>
              </a:rPr>
              <a:t>A72_x</a:t>
            </a:r>
          </a:p>
          <a:p>
            <a:pPr algn="ctr">
              <a:defRPr/>
            </a:pPr>
            <a:endParaRPr lang="en-US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9" name="Abgerundetes Rechteck 45"/>
          <p:cNvSpPr/>
          <p:nvPr/>
        </p:nvSpPr>
        <p:spPr>
          <a:xfrm>
            <a:off x="10127962" y="3784133"/>
            <a:ext cx="927986" cy="342506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300" b="1" dirty="0" smtClean="0">
                <a:solidFill>
                  <a:schemeClr val="tx1"/>
                </a:solidFill>
              </a:rPr>
              <a:t>UBOOT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20" name="Abgerundetes Rechteck 45"/>
          <p:cNvSpPr/>
          <p:nvPr/>
        </p:nvSpPr>
        <p:spPr>
          <a:xfrm>
            <a:off x="10073066" y="2497356"/>
            <a:ext cx="1062134" cy="1672116"/>
          </a:xfrm>
          <a:prstGeom prst="roundRect">
            <a:avLst>
              <a:gd name="adj" fmla="val 8828"/>
            </a:avLst>
          </a:prstGeom>
          <a:noFill/>
          <a:ln w="22225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endParaRPr lang="en-US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1" name="Abgerundetes Rechteck 45"/>
          <p:cNvSpPr/>
          <p:nvPr/>
        </p:nvSpPr>
        <p:spPr>
          <a:xfrm>
            <a:off x="10127962" y="2567437"/>
            <a:ext cx="927986" cy="342506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300" b="1" dirty="0">
                <a:solidFill>
                  <a:schemeClr val="tx1"/>
                </a:solidFill>
              </a:rPr>
              <a:t>ATF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0591955" y="2844117"/>
            <a:ext cx="0" cy="316467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34" idx="0"/>
          </p:cNvCxnSpPr>
          <p:nvPr/>
        </p:nvCxnSpPr>
        <p:spPr>
          <a:xfrm flipH="1">
            <a:off x="7486306" y="2725369"/>
            <a:ext cx="2326349" cy="1657273"/>
          </a:xfrm>
          <a:prstGeom prst="straightConnector1">
            <a:avLst/>
          </a:prstGeom>
          <a:ln w="4445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9790715" y="2738690"/>
            <a:ext cx="379771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9781005" y="2303128"/>
            <a:ext cx="412418" cy="330466"/>
            <a:chOff x="8241442" y="5849943"/>
            <a:chExt cx="412417" cy="330466"/>
          </a:xfrm>
        </p:grpSpPr>
        <p:sp>
          <p:nvSpPr>
            <p:cNvPr id="26" name="Oval 25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b="1" dirty="0" smtClean="0">
                  <a:solidFill>
                    <a:schemeClr val="bg1"/>
                  </a:solidFill>
                </a:rPr>
                <a:t>12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0150434" y="2863186"/>
            <a:ext cx="412418" cy="330466"/>
            <a:chOff x="8241442" y="5849943"/>
            <a:chExt cx="412417" cy="330466"/>
          </a:xfrm>
        </p:grpSpPr>
        <p:sp>
          <p:nvSpPr>
            <p:cNvPr id="29" name="Oval 28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b="1" dirty="0" smtClean="0">
                  <a:solidFill>
                    <a:schemeClr val="bg1"/>
                  </a:solidFill>
                </a:rPr>
                <a:t>13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012796" y="3839006"/>
            <a:ext cx="412418" cy="330466"/>
            <a:chOff x="8241442" y="5849943"/>
            <a:chExt cx="412417" cy="330466"/>
          </a:xfrm>
        </p:grpSpPr>
        <p:sp>
          <p:nvSpPr>
            <p:cNvPr id="32" name="Oval 31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11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Abgerundetes Rechteck 45"/>
          <p:cNvSpPr/>
          <p:nvPr/>
        </p:nvSpPr>
        <p:spPr>
          <a:xfrm>
            <a:off x="7050565" y="4382642"/>
            <a:ext cx="871482" cy="589523"/>
          </a:xfrm>
          <a:prstGeom prst="roundRect">
            <a:avLst>
              <a:gd name="adj" fmla="val 8828"/>
            </a:avLst>
          </a:prstGeom>
          <a:noFill/>
          <a:ln w="22225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endParaRPr lang="en-US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5" name="Abgerundetes Rechteck 45"/>
          <p:cNvSpPr/>
          <p:nvPr/>
        </p:nvSpPr>
        <p:spPr>
          <a:xfrm>
            <a:off x="9250378" y="6616918"/>
            <a:ext cx="3985441" cy="828925"/>
          </a:xfrm>
          <a:prstGeom prst="roundRect">
            <a:avLst>
              <a:gd name="adj" fmla="val 8828"/>
            </a:avLst>
          </a:prstGeom>
          <a:solidFill>
            <a:schemeClr val="tx1">
              <a:lumMod val="50000"/>
              <a:lumOff val="50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r>
              <a:rPr lang="en-US" b="1" dirty="0" err="1" smtClean="0">
                <a:solidFill>
                  <a:srgbClr val="FFFFFF"/>
                </a:solidFill>
              </a:rPr>
              <a:t>eMMC</a:t>
            </a:r>
            <a:r>
              <a:rPr lang="en-US" b="1" dirty="0" smtClean="0">
                <a:solidFill>
                  <a:srgbClr val="FFFFFF"/>
                </a:solidFill>
              </a:rPr>
              <a:t> / UFS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6" name="Abgerundetes Rechteck 45"/>
          <p:cNvSpPr/>
          <p:nvPr/>
        </p:nvSpPr>
        <p:spPr>
          <a:xfrm>
            <a:off x="10279206" y="6989028"/>
            <a:ext cx="745946" cy="269117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>
                <a:solidFill>
                  <a:schemeClr val="tx1"/>
                </a:solidFill>
              </a:rPr>
              <a:t>HLOS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37" name="Abgerundetes Rechteck 45"/>
          <p:cNvSpPr/>
          <p:nvPr/>
        </p:nvSpPr>
        <p:spPr>
          <a:xfrm>
            <a:off x="9457307" y="6985799"/>
            <a:ext cx="745946" cy="269117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>
                <a:solidFill>
                  <a:schemeClr val="tx1"/>
                </a:solidFill>
              </a:rPr>
              <a:t>ATF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38" name="Abgerundetes Rechteck 45"/>
          <p:cNvSpPr/>
          <p:nvPr/>
        </p:nvSpPr>
        <p:spPr>
          <a:xfrm>
            <a:off x="9426646" y="6942813"/>
            <a:ext cx="1636109" cy="362197"/>
          </a:xfrm>
          <a:prstGeom prst="roundRect">
            <a:avLst>
              <a:gd name="adj" fmla="val 8828"/>
            </a:avLst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endParaRPr lang="en-US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39" name="Curved Connector 38"/>
          <p:cNvCxnSpPr>
            <a:stCxn id="38" idx="0"/>
            <a:endCxn id="18" idx="2"/>
          </p:cNvCxnSpPr>
          <p:nvPr/>
        </p:nvCxnSpPr>
        <p:spPr>
          <a:xfrm rot="5400000" flipH="1" flipV="1">
            <a:off x="9099353" y="5438033"/>
            <a:ext cx="2650129" cy="359433"/>
          </a:xfrm>
          <a:prstGeom prst="curvedConnector3">
            <a:avLst>
              <a:gd name="adj1" fmla="val 50000"/>
            </a:avLst>
          </a:prstGeom>
          <a:ln w="28575">
            <a:solidFill>
              <a:srgbClr val="A3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7458658" y="4215772"/>
            <a:ext cx="458193" cy="153825"/>
          </a:xfrm>
          <a:prstGeom prst="straightConnector1">
            <a:avLst/>
          </a:prstGeom>
          <a:ln w="4445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916851" y="4215772"/>
            <a:ext cx="379771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urved Connector 41"/>
          <p:cNvCxnSpPr>
            <a:endCxn id="18" idx="2"/>
          </p:cNvCxnSpPr>
          <p:nvPr/>
        </p:nvCxnSpPr>
        <p:spPr>
          <a:xfrm flipV="1">
            <a:off x="7462802" y="4292684"/>
            <a:ext cx="3141332" cy="2275426"/>
          </a:xfrm>
          <a:prstGeom prst="curvedConnector2">
            <a:avLst/>
          </a:prstGeom>
          <a:ln w="28575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bgerundetes Rechteck 45"/>
          <p:cNvSpPr/>
          <p:nvPr/>
        </p:nvSpPr>
        <p:spPr>
          <a:xfrm>
            <a:off x="3596047" y="6495447"/>
            <a:ext cx="5351280" cy="984905"/>
          </a:xfrm>
          <a:prstGeom prst="roundRect">
            <a:avLst>
              <a:gd name="adj" fmla="val 8828"/>
            </a:avLst>
          </a:prstGeom>
          <a:solidFill>
            <a:schemeClr val="tx1">
              <a:lumMod val="50000"/>
              <a:lumOff val="50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b" anchorCtr="0"/>
          <a:lstStyle/>
          <a:p>
            <a:pPr algn="ctr">
              <a:defRPr/>
            </a:pPr>
            <a:r>
              <a:rPr lang="en-US" b="1" dirty="0" smtClean="0">
                <a:solidFill>
                  <a:srgbClr val="FFFFFF"/>
                </a:solidFill>
              </a:rPr>
              <a:t>DDR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6" name="Abgerundetes Rechteck 45"/>
          <p:cNvSpPr/>
          <p:nvPr/>
        </p:nvSpPr>
        <p:spPr>
          <a:xfrm>
            <a:off x="4136352" y="6560365"/>
            <a:ext cx="1080961" cy="416648"/>
          </a:xfrm>
          <a:prstGeom prst="roundRect">
            <a:avLst>
              <a:gd name="adj" fmla="val 8828"/>
            </a:avLst>
          </a:prstGeom>
          <a:solidFill>
            <a:srgbClr val="FFCCFF">
              <a:alpha val="49000"/>
            </a:srgb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MCU1-1 RTOS11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47" name="Abgerundetes Rechteck 45"/>
          <p:cNvSpPr/>
          <p:nvPr/>
        </p:nvSpPr>
        <p:spPr>
          <a:xfrm>
            <a:off x="5412724" y="6567532"/>
            <a:ext cx="1160214" cy="416648"/>
          </a:xfrm>
          <a:prstGeom prst="roundRect">
            <a:avLst>
              <a:gd name="adj" fmla="val 8828"/>
            </a:avLst>
          </a:prstGeom>
          <a:solidFill>
            <a:srgbClr val="FFCCFF">
              <a:alpha val="49000"/>
            </a:srgb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MCU1-2  RTOS12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48" name="Abgerundetes Rechteck 45"/>
          <p:cNvSpPr/>
          <p:nvPr/>
        </p:nvSpPr>
        <p:spPr>
          <a:xfrm>
            <a:off x="7838765" y="6568110"/>
            <a:ext cx="1007473" cy="416648"/>
          </a:xfrm>
          <a:prstGeom prst="roundRect">
            <a:avLst>
              <a:gd name="adj" fmla="val 8828"/>
            </a:avLst>
          </a:prstGeom>
          <a:solidFill>
            <a:srgbClr val="FFCCFF">
              <a:alpha val="49000"/>
            </a:srgb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A72 HLOS kernel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49" name="Abgerundetes Rechteck 45"/>
          <p:cNvSpPr/>
          <p:nvPr/>
        </p:nvSpPr>
        <p:spPr>
          <a:xfrm>
            <a:off x="6620643" y="6567532"/>
            <a:ext cx="1149493" cy="416648"/>
          </a:xfrm>
          <a:prstGeom prst="roundRect">
            <a:avLst>
              <a:gd name="adj" fmla="val 8828"/>
            </a:avLst>
          </a:prstGeom>
          <a:solidFill>
            <a:srgbClr val="FFCCFF">
              <a:alpha val="49000"/>
            </a:srgb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A72 ATF/UBOOT</a:t>
            </a:r>
            <a:endParaRPr lang="en-US" sz="1100" b="1" dirty="0">
              <a:solidFill>
                <a:srgbClr val="FFFFFF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4714467" y="7149886"/>
            <a:ext cx="412418" cy="330466"/>
            <a:chOff x="8241442" y="5849943"/>
            <a:chExt cx="412417" cy="330466"/>
          </a:xfrm>
        </p:grpSpPr>
        <p:sp>
          <p:nvSpPr>
            <p:cNvPr id="51" name="Oval 50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11</a:t>
              </a:r>
            </a:p>
          </p:txBody>
        </p:sp>
      </p:grpSp>
      <p:sp>
        <p:nvSpPr>
          <p:cNvPr id="53" name="Abgerundetes Rechteck 45"/>
          <p:cNvSpPr/>
          <p:nvPr/>
        </p:nvSpPr>
        <p:spPr>
          <a:xfrm>
            <a:off x="613458" y="5750339"/>
            <a:ext cx="2761545" cy="1705784"/>
          </a:xfrm>
          <a:prstGeom prst="roundRect">
            <a:avLst>
              <a:gd name="adj" fmla="val 8828"/>
            </a:avLst>
          </a:prstGeom>
          <a:solidFill>
            <a:schemeClr val="tx1">
              <a:lumMod val="50000"/>
              <a:lumOff val="50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r>
              <a:rPr lang="en-US" b="1" dirty="0" smtClean="0">
                <a:solidFill>
                  <a:srgbClr val="FFFFFF"/>
                </a:solidFill>
              </a:rPr>
              <a:t>Boot Media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57" name="Abgerundetes Rechteck 45"/>
          <p:cNvSpPr/>
          <p:nvPr/>
        </p:nvSpPr>
        <p:spPr>
          <a:xfrm>
            <a:off x="659758" y="6290311"/>
            <a:ext cx="1000958" cy="555548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Ethernet Switch Firmware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58" name="Abgerundetes Rechteck 45"/>
          <p:cNvSpPr/>
          <p:nvPr/>
        </p:nvSpPr>
        <p:spPr>
          <a:xfrm>
            <a:off x="1490477" y="6942814"/>
            <a:ext cx="1000958" cy="456514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A72 ATF &amp; </a:t>
            </a:r>
            <a:r>
              <a:rPr lang="en-US" sz="1100" b="1" dirty="0" err="1" smtClean="0">
                <a:solidFill>
                  <a:schemeClr val="tx1"/>
                </a:solidFill>
              </a:rPr>
              <a:t>UBoot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59" name="Abgerundetes Rechteck 45"/>
          <p:cNvSpPr/>
          <p:nvPr/>
        </p:nvSpPr>
        <p:spPr>
          <a:xfrm>
            <a:off x="2292341" y="6261904"/>
            <a:ext cx="1000958" cy="495949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DSP / R5F Firmware Images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61" name="Left Brace 60"/>
          <p:cNvSpPr/>
          <p:nvPr/>
        </p:nvSpPr>
        <p:spPr>
          <a:xfrm rot="5400000">
            <a:off x="1729948" y="4106052"/>
            <a:ext cx="500481" cy="2744433"/>
          </a:xfrm>
          <a:prstGeom prst="leftBrace">
            <a:avLst>
              <a:gd name="adj1" fmla="val 8333"/>
              <a:gd name="adj2" fmla="val 4957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Left Brace 61"/>
          <p:cNvSpPr/>
          <p:nvPr/>
        </p:nvSpPr>
        <p:spPr>
          <a:xfrm rot="5400000">
            <a:off x="6006699" y="3566394"/>
            <a:ext cx="614538" cy="5243567"/>
          </a:xfrm>
          <a:prstGeom prst="leftBrace">
            <a:avLst>
              <a:gd name="adj1" fmla="val 0"/>
              <a:gd name="adj2" fmla="val 4957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Elbow Connector 64"/>
          <p:cNvCxnSpPr>
            <a:endCxn id="62" idx="1"/>
          </p:cNvCxnSpPr>
          <p:nvPr/>
        </p:nvCxnSpPr>
        <p:spPr>
          <a:xfrm>
            <a:off x="1980188" y="5094862"/>
            <a:ext cx="4355908" cy="786047"/>
          </a:xfrm>
          <a:prstGeom prst="bentConnector4">
            <a:avLst>
              <a:gd name="adj1" fmla="val -17"/>
              <a:gd name="adj2" fmla="val -159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4" idx="1"/>
          </p:cNvCxnSpPr>
          <p:nvPr/>
        </p:nvCxnSpPr>
        <p:spPr>
          <a:xfrm flipH="1">
            <a:off x="6336096" y="4677404"/>
            <a:ext cx="714469" cy="516299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6472383" y="4549532"/>
            <a:ext cx="412418" cy="330466"/>
            <a:chOff x="8241442" y="5849943"/>
            <a:chExt cx="412417" cy="330466"/>
          </a:xfrm>
        </p:grpSpPr>
        <p:sp>
          <p:nvSpPr>
            <p:cNvPr id="74" name="Oval 73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10</a:t>
              </a:r>
            </a:p>
          </p:txBody>
        </p:sp>
      </p:grpSp>
      <p:sp>
        <p:nvSpPr>
          <p:cNvPr id="76" name="Rectangle 3"/>
          <p:cNvSpPr txBox="1">
            <a:spLocks noChangeArrowheads="1"/>
          </p:cNvSpPr>
          <p:nvPr/>
        </p:nvSpPr>
        <p:spPr>
          <a:xfrm>
            <a:off x="479384" y="933262"/>
            <a:ext cx="5185342" cy="3865022"/>
          </a:xfrm>
          <a:prstGeom prst="rect">
            <a:avLst/>
          </a:prstGeom>
        </p:spPr>
        <p:txBody>
          <a:bodyPr lIns="146304" tIns="73152" rIns="146304" bIns="73152"/>
          <a:lstStyle/>
          <a:p>
            <a:pPr marL="457200" indent="-457200">
              <a:buFont typeface="+mj-lt"/>
              <a:buAutoNum type="arabicPeriod" startAt="10"/>
            </a:pPr>
            <a:r>
              <a:rPr lang="en-US" sz="2200" dirty="0" smtClean="0"/>
              <a:t>R5 </a:t>
            </a:r>
            <a:r>
              <a:rPr lang="en-US" sz="2200" dirty="0"/>
              <a:t>Boot App loads core images (R5, C66x, A72, etc.) to DDR 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 smtClean="0"/>
              <a:t>R5 </a:t>
            </a:r>
            <a:r>
              <a:rPr lang="en-US" sz="2200" dirty="0"/>
              <a:t>Boot App starts </a:t>
            </a:r>
            <a:r>
              <a:rPr lang="en-US" sz="2200" dirty="0" smtClean="0"/>
              <a:t>A72, DSP and R5F cores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 smtClean="0"/>
              <a:t>A72 </a:t>
            </a:r>
            <a:r>
              <a:rPr lang="en-US" sz="2200" dirty="0"/>
              <a:t>ATF </a:t>
            </a:r>
            <a:r>
              <a:rPr lang="en-US" sz="2200" dirty="0" smtClean="0"/>
              <a:t>runs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 smtClean="0"/>
              <a:t>ATF starts </a:t>
            </a:r>
            <a:r>
              <a:rPr lang="en-US" sz="2200" dirty="0" err="1" smtClean="0"/>
              <a:t>tispl</a:t>
            </a:r>
            <a:r>
              <a:rPr lang="en-US" sz="2200" dirty="0" smtClean="0"/>
              <a:t>, </a:t>
            </a:r>
            <a:r>
              <a:rPr lang="en-US" sz="2200" dirty="0" err="1" smtClean="0"/>
              <a:t>tispl</a:t>
            </a:r>
            <a:r>
              <a:rPr lang="en-US" sz="2200" dirty="0" smtClean="0"/>
              <a:t> is the first stage bootloader on A72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 err="1"/>
              <a:t>tispl.bin</a:t>
            </a:r>
            <a:r>
              <a:rPr lang="en-US" sz="2200" dirty="0"/>
              <a:t> on A72 will boot </a:t>
            </a:r>
            <a:r>
              <a:rPr lang="en-US" sz="2200" dirty="0" err="1"/>
              <a:t>uboot.img</a:t>
            </a:r>
            <a:r>
              <a:rPr lang="en-US" sz="2200" dirty="0"/>
              <a:t> on A72 - this is </a:t>
            </a:r>
            <a:r>
              <a:rPr lang="en-US" sz="2200" dirty="0" err="1"/>
              <a:t>uboot</a:t>
            </a:r>
            <a:r>
              <a:rPr lang="en-US" sz="2200" dirty="0"/>
              <a:t> which will boot </a:t>
            </a:r>
            <a:r>
              <a:rPr lang="en-US" sz="2200" dirty="0" smtClean="0"/>
              <a:t>Linux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 smtClean="0"/>
              <a:t>Linux uses filesystem from </a:t>
            </a:r>
            <a:r>
              <a:rPr lang="en-US" sz="2200" dirty="0" err="1" smtClean="0"/>
              <a:t>eMMC</a:t>
            </a:r>
            <a:endParaRPr lang="en-US" sz="2200" dirty="0"/>
          </a:p>
          <a:p>
            <a:pPr marL="457200" indent="-457200">
              <a:buFont typeface="+mj-lt"/>
              <a:buAutoNum type="arabicPeriod" startAt="10"/>
            </a:pPr>
            <a:endParaRPr lang="en-US" sz="2200" dirty="0"/>
          </a:p>
          <a:p>
            <a:pPr marL="457200" indent="-457200">
              <a:buFont typeface="+mj-lt"/>
              <a:buAutoNum type="arabicPeriod" startAt="10"/>
            </a:pPr>
            <a:endParaRPr lang="en-US" sz="2200" dirty="0"/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 startAt="10"/>
              <a:defRPr/>
            </a:pPr>
            <a:endParaRPr lang="sv-SE" sz="2200" dirty="0"/>
          </a:p>
          <a:p>
            <a:pPr marL="457200" indent="-457200" eaLnBrk="0" hangingPunct="0">
              <a:lnSpc>
                <a:spcPct val="80000"/>
              </a:lnSpc>
              <a:spcBef>
                <a:spcPts val="1280"/>
              </a:spcBef>
              <a:buFont typeface="+mj-lt"/>
              <a:buAutoNum type="arabicPeriod" startAt="10"/>
              <a:defRPr/>
            </a:pPr>
            <a:endParaRPr lang="en-US" sz="2200" dirty="0"/>
          </a:p>
          <a:p>
            <a:pPr eaLnBrk="0" hangingPunct="0">
              <a:lnSpc>
                <a:spcPct val="80000"/>
              </a:lnSpc>
              <a:spcBef>
                <a:spcPts val="1280"/>
              </a:spcBef>
              <a:defRPr/>
            </a:pPr>
            <a:endParaRPr lang="en-US" sz="2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Abgerundetes Rechteck 45"/>
          <p:cNvSpPr/>
          <p:nvPr/>
        </p:nvSpPr>
        <p:spPr>
          <a:xfrm>
            <a:off x="10150434" y="3211499"/>
            <a:ext cx="927986" cy="342506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300" b="1" dirty="0" err="1" smtClean="0">
                <a:solidFill>
                  <a:schemeClr val="tx1"/>
                </a:solidFill>
              </a:rPr>
              <a:t>tispl</a:t>
            </a:r>
            <a:endParaRPr lang="en-US" sz="1300" b="1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10597577" y="3554005"/>
            <a:ext cx="0" cy="316467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10175509" y="3478586"/>
            <a:ext cx="412418" cy="330466"/>
            <a:chOff x="8241442" y="5849943"/>
            <a:chExt cx="412417" cy="330466"/>
          </a:xfrm>
        </p:grpSpPr>
        <p:sp>
          <p:nvSpPr>
            <p:cNvPr id="82" name="Oval 81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b="1" dirty="0" smtClean="0">
                  <a:solidFill>
                    <a:schemeClr val="bg1"/>
                  </a:solidFill>
                </a:rPr>
                <a:t>14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0605709" y="4603286"/>
            <a:ext cx="412418" cy="330466"/>
            <a:chOff x="8241442" y="5849943"/>
            <a:chExt cx="412417" cy="330466"/>
          </a:xfrm>
        </p:grpSpPr>
        <p:sp>
          <p:nvSpPr>
            <p:cNvPr id="85" name="Oval 84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b="1" dirty="0" smtClean="0">
                  <a:solidFill>
                    <a:schemeClr val="bg1"/>
                  </a:solidFill>
                </a:rPr>
                <a:t>14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581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5"/>
          <p:cNvSpPr/>
          <p:nvPr/>
        </p:nvSpPr>
        <p:spPr>
          <a:xfrm>
            <a:off x="6678592" y="1190883"/>
            <a:ext cx="6480724" cy="4559461"/>
          </a:xfrm>
          <a:prstGeom prst="roundRect">
            <a:avLst>
              <a:gd name="adj" fmla="val 8828"/>
            </a:avLst>
          </a:prstGeom>
          <a:solidFill>
            <a:schemeClr val="bg2">
              <a:lumMod val="40000"/>
              <a:lumOff val="60000"/>
              <a:alpha val="70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/>
          <a:lstStyle/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Jacinto-7 Boot Flow </a:t>
            </a:r>
            <a:r>
              <a:rPr lang="en-US" b="1" dirty="0" smtClean="0"/>
              <a:t>in 06.01.00.00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548F6-AAA9-4A8D-A869-511B3DFE325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12512" y="782763"/>
            <a:ext cx="6306086" cy="5047056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Main Domain boot from </a:t>
            </a:r>
            <a:r>
              <a:rPr lang="en-US" dirty="0" err="1" smtClean="0">
                <a:solidFill>
                  <a:srgbClr val="0000FF"/>
                </a:solidFill>
              </a:rPr>
              <a:t>eMMC</a:t>
            </a:r>
            <a:r>
              <a:rPr lang="en-US" dirty="0" smtClean="0">
                <a:solidFill>
                  <a:srgbClr val="0000FF"/>
                </a:solidFill>
              </a:rPr>
              <a:t>/UFS, run from DDR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212512" y="1198140"/>
            <a:ext cx="0" cy="455219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632508" y="1281533"/>
            <a:ext cx="195349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dirty="0" smtClean="0"/>
              <a:t>MAIN domain</a:t>
            </a:r>
            <a:endParaRPr lang="en-US" dirty="0"/>
          </a:p>
        </p:txBody>
      </p:sp>
      <p:sp>
        <p:nvSpPr>
          <p:cNvPr id="10" name="Abgerundetes Rechteck 45"/>
          <p:cNvSpPr/>
          <p:nvPr/>
        </p:nvSpPr>
        <p:spPr>
          <a:xfrm>
            <a:off x="11586001" y="3870472"/>
            <a:ext cx="1249283" cy="1700245"/>
          </a:xfrm>
          <a:prstGeom prst="roundRect">
            <a:avLst>
              <a:gd name="adj" fmla="val 8828"/>
            </a:avLst>
          </a:prstGeom>
          <a:solidFill>
            <a:schemeClr val="accent3">
              <a:lumMod val="75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r>
              <a:rPr lang="en-US" b="1" dirty="0" smtClean="0">
                <a:solidFill>
                  <a:srgbClr val="FFFFFF"/>
                </a:solidFill>
              </a:rPr>
              <a:t>MCU1</a:t>
            </a:r>
          </a:p>
          <a:p>
            <a:pPr algn="ctr">
              <a:defRPr/>
            </a:pPr>
            <a:endParaRPr lang="en-US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661425" y="4327692"/>
            <a:ext cx="1062134" cy="431043"/>
            <a:chOff x="6297878" y="6816877"/>
            <a:chExt cx="1211464" cy="585985"/>
          </a:xfrm>
        </p:grpSpPr>
        <p:sp>
          <p:nvSpPr>
            <p:cNvPr id="12" name="Abgerundetes Rechteck 45"/>
            <p:cNvSpPr/>
            <p:nvPr/>
          </p:nvSpPr>
          <p:spPr>
            <a:xfrm>
              <a:off x="6360493" y="6885716"/>
              <a:ext cx="1058455" cy="445591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60000"/>
                <a:lumOff val="40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8288" tIns="65288" rIns="18288" bIns="65288" anchor="ctr" anchorCtr="0"/>
            <a:lstStyle/>
            <a:p>
              <a:pPr algn="ctr"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RTOS11</a:t>
              </a:r>
              <a:endParaRPr lang="en-US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13" name="Abgerundetes Rechteck 45"/>
            <p:cNvSpPr/>
            <p:nvPr/>
          </p:nvSpPr>
          <p:spPr>
            <a:xfrm>
              <a:off x="6297878" y="6816877"/>
              <a:ext cx="1211464" cy="585985"/>
            </a:xfrm>
            <a:prstGeom prst="roundRect">
              <a:avLst>
                <a:gd name="adj" fmla="val 8828"/>
              </a:avLst>
            </a:prstGeom>
            <a:noFill/>
            <a:ln w="22225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5" tIns="65288" rIns="130575" bIns="65288" anchor="t" anchorCtr="0"/>
            <a:lstStyle/>
            <a:p>
              <a:pPr algn="ctr">
                <a:defRPr/>
              </a:pPr>
              <a:endParaRPr lang="en-US" b="1" dirty="0" smtClean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661425" y="4922072"/>
            <a:ext cx="1062134" cy="450421"/>
            <a:chOff x="6297878" y="6816877"/>
            <a:chExt cx="1211464" cy="585985"/>
          </a:xfrm>
        </p:grpSpPr>
        <p:sp>
          <p:nvSpPr>
            <p:cNvPr id="15" name="Abgerundetes Rechteck 45"/>
            <p:cNvSpPr/>
            <p:nvPr/>
          </p:nvSpPr>
          <p:spPr>
            <a:xfrm>
              <a:off x="6360493" y="6885716"/>
              <a:ext cx="1058455" cy="445591"/>
            </a:xfrm>
            <a:prstGeom prst="roundRect">
              <a:avLst>
                <a:gd name="adj" fmla="val 8828"/>
              </a:avLst>
            </a:prstGeom>
            <a:solidFill>
              <a:schemeClr val="accent3">
                <a:lumMod val="60000"/>
                <a:lumOff val="40000"/>
                <a:alpha val="49000"/>
              </a:schemeClr>
            </a:solidFill>
            <a:ln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5" tIns="65288" rIns="130575" bIns="65288" anchor="ctr" anchorCtr="0"/>
            <a:lstStyle/>
            <a:p>
              <a:pPr algn="ctr"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RTOS12</a:t>
              </a:r>
              <a:endParaRPr lang="en-US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16" name="Abgerundetes Rechteck 45"/>
            <p:cNvSpPr/>
            <p:nvPr/>
          </p:nvSpPr>
          <p:spPr>
            <a:xfrm>
              <a:off x="6297878" y="6816877"/>
              <a:ext cx="1211464" cy="585985"/>
            </a:xfrm>
            <a:prstGeom prst="roundRect">
              <a:avLst>
                <a:gd name="adj" fmla="val 8828"/>
              </a:avLst>
            </a:prstGeom>
            <a:noFill/>
            <a:ln w="22225">
              <a:solidFill>
                <a:schemeClr val="tx2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30575" tIns="65288" rIns="130575" bIns="65288" anchor="t" anchorCtr="0"/>
            <a:lstStyle/>
            <a:p>
              <a:pPr algn="ctr">
                <a:defRPr/>
              </a:pPr>
              <a:endParaRPr lang="en-US" b="1" dirty="0" smtClean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11621623" y="4818992"/>
            <a:ext cx="1213658" cy="85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bgerundetes Rechteck 45"/>
          <p:cNvSpPr/>
          <p:nvPr/>
        </p:nvSpPr>
        <p:spPr>
          <a:xfrm>
            <a:off x="9996061" y="1929747"/>
            <a:ext cx="1216146" cy="2828988"/>
          </a:xfrm>
          <a:prstGeom prst="roundRect">
            <a:avLst>
              <a:gd name="adj" fmla="val 8828"/>
            </a:avLst>
          </a:prstGeom>
          <a:solidFill>
            <a:schemeClr val="accent3">
              <a:lumMod val="75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r>
              <a:rPr lang="en-US" b="1" dirty="0" smtClean="0">
                <a:solidFill>
                  <a:srgbClr val="FFFFFF"/>
                </a:solidFill>
              </a:rPr>
              <a:t>A72_x</a:t>
            </a:r>
          </a:p>
          <a:p>
            <a:pPr algn="ctr">
              <a:defRPr/>
            </a:pPr>
            <a:endParaRPr lang="en-US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9" name="Abgerundetes Rechteck 45"/>
          <p:cNvSpPr/>
          <p:nvPr/>
        </p:nvSpPr>
        <p:spPr>
          <a:xfrm>
            <a:off x="10127962" y="3193808"/>
            <a:ext cx="927986" cy="342506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300" b="1" dirty="0" smtClean="0">
                <a:solidFill>
                  <a:schemeClr val="tx1"/>
                </a:solidFill>
              </a:rPr>
              <a:t>UBOOT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20" name="Abgerundetes Rechteck 45"/>
          <p:cNvSpPr/>
          <p:nvPr/>
        </p:nvSpPr>
        <p:spPr>
          <a:xfrm>
            <a:off x="10073066" y="2497356"/>
            <a:ext cx="1062134" cy="2208744"/>
          </a:xfrm>
          <a:prstGeom prst="roundRect">
            <a:avLst>
              <a:gd name="adj" fmla="val 8828"/>
            </a:avLst>
          </a:prstGeom>
          <a:noFill/>
          <a:ln w="22225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endParaRPr lang="en-US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8394296" y="4281556"/>
            <a:ext cx="412418" cy="330466"/>
            <a:chOff x="8241442" y="5849943"/>
            <a:chExt cx="412417" cy="330466"/>
          </a:xfrm>
        </p:grpSpPr>
        <p:sp>
          <p:nvSpPr>
            <p:cNvPr id="26" name="Oval 25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b="1" dirty="0" smtClean="0">
                  <a:solidFill>
                    <a:schemeClr val="bg1"/>
                  </a:solidFill>
                </a:rPr>
                <a:t>12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0677097" y="3436495"/>
            <a:ext cx="412418" cy="330466"/>
            <a:chOff x="8241442" y="5849943"/>
            <a:chExt cx="412417" cy="330466"/>
          </a:xfrm>
        </p:grpSpPr>
        <p:sp>
          <p:nvSpPr>
            <p:cNvPr id="29" name="Oval 28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b="1" dirty="0" smtClean="0">
                  <a:solidFill>
                    <a:schemeClr val="bg1"/>
                  </a:solidFill>
                </a:rPr>
                <a:t>13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5" name="Abgerundetes Rechteck 45"/>
          <p:cNvSpPr/>
          <p:nvPr/>
        </p:nvSpPr>
        <p:spPr>
          <a:xfrm>
            <a:off x="10859303" y="6616918"/>
            <a:ext cx="2411047" cy="828925"/>
          </a:xfrm>
          <a:prstGeom prst="roundRect">
            <a:avLst>
              <a:gd name="adj" fmla="val 8828"/>
            </a:avLst>
          </a:prstGeom>
          <a:solidFill>
            <a:schemeClr val="tx1">
              <a:lumMod val="50000"/>
              <a:lumOff val="50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r>
              <a:rPr lang="en-US" b="1" dirty="0" smtClean="0">
                <a:solidFill>
                  <a:srgbClr val="FFFFFF"/>
                </a:solidFill>
              </a:rPr>
              <a:t>SD Card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6" name="Abgerundetes Rechteck 45"/>
          <p:cNvSpPr/>
          <p:nvPr/>
        </p:nvSpPr>
        <p:spPr>
          <a:xfrm>
            <a:off x="11430483" y="6989028"/>
            <a:ext cx="1203594" cy="269117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err="1" smtClean="0">
                <a:solidFill>
                  <a:schemeClr val="tx1"/>
                </a:solidFill>
              </a:rPr>
              <a:t>FileSys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38" name="Abgerundetes Rechteck 45"/>
          <p:cNvSpPr/>
          <p:nvPr/>
        </p:nvSpPr>
        <p:spPr>
          <a:xfrm>
            <a:off x="11197621" y="6942813"/>
            <a:ext cx="1636109" cy="362197"/>
          </a:xfrm>
          <a:prstGeom prst="roundRect">
            <a:avLst>
              <a:gd name="adj" fmla="val 8828"/>
            </a:avLst>
          </a:prstGeom>
          <a:noFill/>
          <a:ln w="22225">
            <a:solidFill>
              <a:schemeClr val="tx1"/>
            </a:solidFill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endParaRPr lang="en-US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39" name="Curved Connector 38"/>
          <p:cNvCxnSpPr>
            <a:stCxn id="38" idx="0"/>
            <a:endCxn id="18" idx="2"/>
          </p:cNvCxnSpPr>
          <p:nvPr/>
        </p:nvCxnSpPr>
        <p:spPr>
          <a:xfrm rot="16200000" flipV="1">
            <a:off x="10217866" y="5145003"/>
            <a:ext cx="2184078" cy="1411542"/>
          </a:xfrm>
          <a:prstGeom prst="curvedConnector3">
            <a:avLst>
              <a:gd name="adj1" fmla="val 50000"/>
            </a:avLst>
          </a:prstGeom>
          <a:ln w="28575">
            <a:solidFill>
              <a:srgbClr val="A3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urved Connector 41"/>
          <p:cNvCxnSpPr/>
          <p:nvPr/>
        </p:nvCxnSpPr>
        <p:spPr>
          <a:xfrm flipV="1">
            <a:off x="7462802" y="5617749"/>
            <a:ext cx="4717513" cy="950361"/>
          </a:xfrm>
          <a:prstGeom prst="curved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bgerundetes Rechteck 45"/>
          <p:cNvSpPr/>
          <p:nvPr/>
        </p:nvSpPr>
        <p:spPr>
          <a:xfrm>
            <a:off x="4684097" y="6495447"/>
            <a:ext cx="5351280" cy="984905"/>
          </a:xfrm>
          <a:prstGeom prst="roundRect">
            <a:avLst>
              <a:gd name="adj" fmla="val 8828"/>
            </a:avLst>
          </a:prstGeom>
          <a:solidFill>
            <a:schemeClr val="tx1">
              <a:lumMod val="50000"/>
              <a:lumOff val="50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b" anchorCtr="0"/>
          <a:lstStyle/>
          <a:p>
            <a:pPr algn="ctr">
              <a:defRPr/>
            </a:pPr>
            <a:r>
              <a:rPr lang="en-US" b="1" dirty="0" smtClean="0">
                <a:solidFill>
                  <a:srgbClr val="FFFFFF"/>
                </a:solidFill>
              </a:rPr>
              <a:t>DDR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6" name="Abgerundetes Rechteck 45"/>
          <p:cNvSpPr/>
          <p:nvPr/>
        </p:nvSpPr>
        <p:spPr>
          <a:xfrm>
            <a:off x="5224402" y="6560365"/>
            <a:ext cx="1080961" cy="416648"/>
          </a:xfrm>
          <a:prstGeom prst="roundRect">
            <a:avLst>
              <a:gd name="adj" fmla="val 8828"/>
            </a:avLst>
          </a:prstGeom>
          <a:solidFill>
            <a:srgbClr val="FFCCFF">
              <a:alpha val="49000"/>
            </a:srgb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MCU1-1 RTOS11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47" name="Abgerundetes Rechteck 45"/>
          <p:cNvSpPr/>
          <p:nvPr/>
        </p:nvSpPr>
        <p:spPr>
          <a:xfrm>
            <a:off x="6500774" y="6567532"/>
            <a:ext cx="1160214" cy="416648"/>
          </a:xfrm>
          <a:prstGeom prst="roundRect">
            <a:avLst>
              <a:gd name="adj" fmla="val 8828"/>
            </a:avLst>
          </a:prstGeom>
          <a:solidFill>
            <a:srgbClr val="FFCCFF">
              <a:alpha val="49000"/>
            </a:srgb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MCU1-2  RTOS12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48" name="Abgerundetes Rechteck 45"/>
          <p:cNvSpPr/>
          <p:nvPr/>
        </p:nvSpPr>
        <p:spPr>
          <a:xfrm>
            <a:off x="8926815" y="6568110"/>
            <a:ext cx="1007473" cy="416648"/>
          </a:xfrm>
          <a:prstGeom prst="roundRect">
            <a:avLst>
              <a:gd name="adj" fmla="val 8828"/>
            </a:avLst>
          </a:prstGeom>
          <a:solidFill>
            <a:srgbClr val="FFCCFF">
              <a:alpha val="49000"/>
            </a:srgb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A72 HLOS kernel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49" name="Abgerundetes Rechteck 45"/>
          <p:cNvSpPr/>
          <p:nvPr/>
        </p:nvSpPr>
        <p:spPr>
          <a:xfrm>
            <a:off x="7708693" y="6567532"/>
            <a:ext cx="1149493" cy="416648"/>
          </a:xfrm>
          <a:prstGeom prst="roundRect">
            <a:avLst>
              <a:gd name="adj" fmla="val 8828"/>
            </a:avLst>
          </a:prstGeom>
          <a:solidFill>
            <a:srgbClr val="FFCCFF">
              <a:alpha val="49000"/>
            </a:srgb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A72 ATF/UBOOT</a:t>
            </a:r>
            <a:endParaRPr lang="en-US" sz="1100" b="1" dirty="0">
              <a:solidFill>
                <a:srgbClr val="FFFFFF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5802517" y="7149886"/>
            <a:ext cx="412418" cy="330466"/>
            <a:chOff x="8241442" y="5849943"/>
            <a:chExt cx="412417" cy="330466"/>
          </a:xfrm>
        </p:grpSpPr>
        <p:sp>
          <p:nvSpPr>
            <p:cNvPr id="51" name="Oval 50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11</a:t>
              </a:r>
            </a:p>
          </p:txBody>
        </p:sp>
      </p:grpSp>
      <p:sp>
        <p:nvSpPr>
          <p:cNvPr id="53" name="Abgerundetes Rechteck 45"/>
          <p:cNvSpPr/>
          <p:nvPr/>
        </p:nvSpPr>
        <p:spPr>
          <a:xfrm>
            <a:off x="1701508" y="5750339"/>
            <a:ext cx="2761545" cy="1705784"/>
          </a:xfrm>
          <a:prstGeom prst="roundRect">
            <a:avLst>
              <a:gd name="adj" fmla="val 8828"/>
            </a:avLst>
          </a:prstGeom>
          <a:solidFill>
            <a:schemeClr val="tx1">
              <a:lumMod val="50000"/>
              <a:lumOff val="50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r>
              <a:rPr lang="en-US" b="1" dirty="0" smtClean="0">
                <a:solidFill>
                  <a:srgbClr val="FFFFFF"/>
                </a:solidFill>
              </a:rPr>
              <a:t>SD Card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57" name="Abgerundetes Rechteck 45"/>
          <p:cNvSpPr/>
          <p:nvPr/>
        </p:nvSpPr>
        <p:spPr>
          <a:xfrm>
            <a:off x="1747808" y="6290311"/>
            <a:ext cx="1000958" cy="555548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Ethernet Switch Firmware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58" name="Abgerundetes Rechteck 45"/>
          <p:cNvSpPr/>
          <p:nvPr/>
        </p:nvSpPr>
        <p:spPr>
          <a:xfrm>
            <a:off x="2578527" y="6942814"/>
            <a:ext cx="1000958" cy="456514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A72 ATF &amp; </a:t>
            </a:r>
            <a:r>
              <a:rPr lang="en-US" sz="1100" b="1" dirty="0" err="1" smtClean="0">
                <a:solidFill>
                  <a:schemeClr val="tx1"/>
                </a:solidFill>
              </a:rPr>
              <a:t>UBoot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59" name="Abgerundetes Rechteck 45"/>
          <p:cNvSpPr/>
          <p:nvPr/>
        </p:nvSpPr>
        <p:spPr>
          <a:xfrm>
            <a:off x="3380391" y="6261904"/>
            <a:ext cx="1000958" cy="495949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DSP / R5F Firmware Images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61" name="Left Brace 60"/>
          <p:cNvSpPr/>
          <p:nvPr/>
        </p:nvSpPr>
        <p:spPr>
          <a:xfrm rot="5400000">
            <a:off x="2817998" y="4106052"/>
            <a:ext cx="500481" cy="2744433"/>
          </a:xfrm>
          <a:prstGeom prst="leftBrace">
            <a:avLst>
              <a:gd name="adj1" fmla="val 8333"/>
              <a:gd name="adj2" fmla="val 4957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Left Brace 61"/>
          <p:cNvSpPr/>
          <p:nvPr/>
        </p:nvSpPr>
        <p:spPr>
          <a:xfrm rot="5400000">
            <a:off x="7094749" y="3566394"/>
            <a:ext cx="614538" cy="5243567"/>
          </a:xfrm>
          <a:prstGeom prst="leftBrace">
            <a:avLst>
              <a:gd name="adj1" fmla="val 0"/>
              <a:gd name="adj2" fmla="val 4957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Elbow Connector 64"/>
          <p:cNvCxnSpPr>
            <a:endCxn id="62" idx="1"/>
          </p:cNvCxnSpPr>
          <p:nvPr/>
        </p:nvCxnSpPr>
        <p:spPr>
          <a:xfrm>
            <a:off x="3068238" y="5094862"/>
            <a:ext cx="4355908" cy="786047"/>
          </a:xfrm>
          <a:prstGeom prst="bentConnector4">
            <a:avLst>
              <a:gd name="adj1" fmla="val -17"/>
              <a:gd name="adj2" fmla="val -1590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3"/>
          <p:cNvSpPr txBox="1">
            <a:spLocks noChangeArrowheads="1"/>
          </p:cNvSpPr>
          <p:nvPr/>
        </p:nvSpPr>
        <p:spPr>
          <a:xfrm>
            <a:off x="479384" y="933262"/>
            <a:ext cx="5185342" cy="3865022"/>
          </a:xfrm>
          <a:prstGeom prst="rect">
            <a:avLst/>
          </a:prstGeom>
        </p:spPr>
        <p:txBody>
          <a:bodyPr lIns="146304" tIns="73152" rIns="146304" bIns="73152"/>
          <a:lstStyle/>
          <a:p>
            <a:pPr marL="457200" indent="-457200">
              <a:buFont typeface="+mj-lt"/>
              <a:buAutoNum type="arabicPeriod" startAt="10"/>
            </a:pPr>
            <a:r>
              <a:rPr lang="en-US" sz="1600" dirty="0"/>
              <a:t>tiboot3.bin will boot </a:t>
            </a:r>
            <a:r>
              <a:rPr lang="en-US" sz="1600" dirty="0" err="1"/>
              <a:t>tispl.bin</a:t>
            </a:r>
            <a:r>
              <a:rPr lang="en-US" sz="1600" dirty="0"/>
              <a:t> on A72 - this is the 1st stage bootloader on A72 before </a:t>
            </a:r>
            <a:r>
              <a:rPr lang="en-US" sz="1600" dirty="0" err="1"/>
              <a:t>uboot</a:t>
            </a:r>
            <a:r>
              <a:rPr lang="en-US" sz="1600" dirty="0" smtClean="0"/>
              <a:t> </a:t>
            </a:r>
            <a:endParaRPr lang="en-US" sz="1600" dirty="0"/>
          </a:p>
          <a:p>
            <a:pPr marL="457200" indent="-457200">
              <a:buFont typeface="+mj-lt"/>
              <a:buAutoNum type="arabicPeriod" startAt="10"/>
            </a:pPr>
            <a:r>
              <a:rPr lang="en-US" sz="1600" dirty="0" err="1"/>
              <a:t>tispl.bin</a:t>
            </a:r>
            <a:r>
              <a:rPr lang="en-US" sz="1600" dirty="0"/>
              <a:t> on A72 will boot </a:t>
            </a:r>
            <a:r>
              <a:rPr lang="en-US" sz="1600" dirty="0" err="1"/>
              <a:t>uboot.img</a:t>
            </a:r>
            <a:r>
              <a:rPr lang="en-US" sz="1600" dirty="0"/>
              <a:t> on A72 - this is </a:t>
            </a:r>
            <a:r>
              <a:rPr lang="en-US" sz="1600" dirty="0" err="1"/>
              <a:t>uboot</a:t>
            </a:r>
            <a:r>
              <a:rPr lang="en-US" sz="1600" dirty="0"/>
              <a:t> which will boot </a:t>
            </a:r>
            <a:r>
              <a:rPr lang="en-US" sz="1600" dirty="0" smtClean="0"/>
              <a:t>Linux</a:t>
            </a:r>
            <a:endParaRPr lang="en-US" sz="1600" kern="0" dirty="0">
              <a:solidFill>
                <a:srgbClr val="000000"/>
              </a:solidFill>
              <a:latin typeface="Arial"/>
            </a:endParaRPr>
          </a:p>
          <a:p>
            <a:pPr marL="457200" indent="-457200">
              <a:buFont typeface="+mj-lt"/>
              <a:buAutoNum type="arabicPeriod" startAt="10"/>
            </a:pPr>
            <a:r>
              <a:rPr lang="en-US" sz="1600" dirty="0" err="1"/>
              <a:t>uboot.img</a:t>
            </a:r>
            <a:r>
              <a:rPr lang="en-US" sz="1600" dirty="0"/>
              <a:t> will boot C6x, C7x, R5F binaries located at below path in </a:t>
            </a:r>
            <a:r>
              <a:rPr lang="en-US" sz="1600" dirty="0" err="1"/>
              <a:t>rootfs</a:t>
            </a:r>
            <a:r>
              <a:rPr lang="en-US" sz="1600" dirty="0"/>
              <a:t> partition of the SD card</a:t>
            </a:r>
            <a:br>
              <a:rPr lang="en-US" sz="1600" dirty="0"/>
            </a:br>
            <a:r>
              <a:rPr lang="en-US" sz="1600" dirty="0"/>
              <a:t>- /lib/firmware/j7-main-&lt;</a:t>
            </a:r>
            <a:r>
              <a:rPr lang="en-US" sz="1600" dirty="0" err="1"/>
              <a:t>cpu</a:t>
            </a:r>
            <a:r>
              <a:rPr lang="en-US" sz="1600" dirty="0"/>
              <a:t>&gt;-</a:t>
            </a:r>
            <a:r>
              <a:rPr lang="en-US" sz="1600" dirty="0" err="1" smtClean="0"/>
              <a:t>fw</a:t>
            </a:r>
            <a:endParaRPr lang="en-US" sz="1600" dirty="0" smtClean="0"/>
          </a:p>
          <a:p>
            <a:pPr marL="457200" indent="-457200">
              <a:buFont typeface="+mj-lt"/>
              <a:buAutoNum type="arabicPeriod" startAt="10"/>
            </a:pPr>
            <a:r>
              <a:rPr lang="en-US" sz="1600" dirty="0" err="1"/>
              <a:t>uboot.img</a:t>
            </a:r>
            <a:r>
              <a:rPr lang="en-US" sz="1600" dirty="0"/>
              <a:t> will read a file uEnv.txt which will tell which .</a:t>
            </a:r>
            <a:r>
              <a:rPr lang="en-US" sz="1600" dirty="0" err="1"/>
              <a:t>dtbo</a:t>
            </a:r>
            <a:r>
              <a:rPr lang="en-US" sz="1600" dirty="0"/>
              <a:t> files to apply in addition to below </a:t>
            </a:r>
            <a:r>
              <a:rPr lang="en-US" sz="1600" dirty="0" err="1"/>
              <a:t>dtb</a:t>
            </a:r>
            <a:r>
              <a:rPr lang="en-US" sz="1600" dirty="0"/>
              <a:t> file present in </a:t>
            </a:r>
            <a:r>
              <a:rPr lang="en-US" sz="1600" dirty="0" err="1"/>
              <a:t>rootfs</a:t>
            </a:r>
            <a:r>
              <a:rPr lang="en-US" sz="1600" dirty="0"/>
              <a:t> </a:t>
            </a:r>
            <a:r>
              <a:rPr lang="en-US" sz="1600" dirty="0" smtClean="0"/>
              <a:t>partition </a:t>
            </a:r>
            <a:r>
              <a:rPr lang="en-US" sz="1600" dirty="0"/>
              <a:t>/boot</a:t>
            </a:r>
            <a:r>
              <a:rPr lang="en-US" sz="1600" dirty="0" smtClean="0"/>
              <a:t>/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1600" dirty="0" err="1"/>
              <a:t>uboot.img</a:t>
            </a:r>
            <a:r>
              <a:rPr lang="en-US" sz="1600" dirty="0"/>
              <a:t> will boot Linux kernel stored in </a:t>
            </a:r>
            <a:r>
              <a:rPr lang="en-US" sz="1600" dirty="0" err="1"/>
              <a:t>rootfs</a:t>
            </a:r>
            <a:r>
              <a:rPr lang="en-US" sz="1600" dirty="0"/>
              <a:t> partition </a:t>
            </a:r>
            <a:r>
              <a:rPr lang="en-US" sz="1600" dirty="0" smtClean="0"/>
              <a:t>below /boot/Image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1600" dirty="0" smtClean="0"/>
              <a:t>Linux will use filesystem stored in SD Card</a:t>
            </a:r>
          </a:p>
        </p:txBody>
      </p:sp>
      <p:sp>
        <p:nvSpPr>
          <p:cNvPr id="79" name="Abgerundetes Rechteck 45"/>
          <p:cNvSpPr/>
          <p:nvPr/>
        </p:nvSpPr>
        <p:spPr>
          <a:xfrm>
            <a:off x="10150434" y="2621174"/>
            <a:ext cx="927986" cy="342506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300" b="1" dirty="0" err="1" smtClean="0">
                <a:solidFill>
                  <a:schemeClr val="tx1"/>
                </a:solidFill>
              </a:rPr>
              <a:t>tispl</a:t>
            </a:r>
            <a:endParaRPr lang="en-US" sz="1300" b="1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10597577" y="2963680"/>
            <a:ext cx="0" cy="316467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10038491" y="3966078"/>
            <a:ext cx="412418" cy="330466"/>
            <a:chOff x="8241442" y="5849943"/>
            <a:chExt cx="412417" cy="330466"/>
          </a:xfrm>
        </p:grpSpPr>
        <p:sp>
          <p:nvSpPr>
            <p:cNvPr id="82" name="Oval 81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b="1" dirty="0" smtClean="0">
                  <a:solidFill>
                    <a:schemeClr val="bg1"/>
                  </a:solidFill>
                </a:rPr>
                <a:t>14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6" name="Abgerundetes Rechteck 45"/>
          <p:cNvSpPr/>
          <p:nvPr/>
        </p:nvSpPr>
        <p:spPr>
          <a:xfrm>
            <a:off x="5978377" y="2412123"/>
            <a:ext cx="3343448" cy="1428662"/>
          </a:xfrm>
          <a:prstGeom prst="roundRect">
            <a:avLst>
              <a:gd name="adj" fmla="val 8828"/>
            </a:avLst>
          </a:prstGeom>
          <a:solidFill>
            <a:schemeClr val="accent3">
              <a:lumMod val="75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r>
              <a:rPr lang="en-US" b="1" dirty="0" smtClean="0">
                <a:solidFill>
                  <a:srgbClr val="FFFFFF"/>
                </a:solidFill>
              </a:rPr>
              <a:t>MCU R5F</a:t>
            </a:r>
          </a:p>
          <a:p>
            <a:pPr algn="ctr">
              <a:defRPr/>
            </a:pPr>
            <a:endParaRPr lang="en-US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5832337" y="3286320"/>
            <a:ext cx="315832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Abgerundetes Rechteck 45"/>
          <p:cNvSpPr/>
          <p:nvPr/>
        </p:nvSpPr>
        <p:spPr>
          <a:xfrm>
            <a:off x="6136293" y="2987542"/>
            <a:ext cx="768934" cy="573805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</a:rPr>
              <a:t>ROM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99" name="Abgerundetes Rechteck 45"/>
          <p:cNvSpPr/>
          <p:nvPr/>
        </p:nvSpPr>
        <p:spPr>
          <a:xfrm>
            <a:off x="7146709" y="3069426"/>
            <a:ext cx="799952" cy="445590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45720" tIns="65288" rIns="45720" bIns="65288" anchor="ctr" anchorCtr="0"/>
          <a:lstStyle/>
          <a:p>
            <a:pPr algn="ctr">
              <a:defRPr/>
            </a:pPr>
            <a:r>
              <a:rPr lang="en-US" sz="1400" b="1" dirty="0" smtClean="0">
                <a:solidFill>
                  <a:schemeClr val="tx1"/>
                </a:solidFill>
              </a:rPr>
              <a:t>SBL</a:t>
            </a:r>
          </a:p>
        </p:txBody>
      </p:sp>
      <p:sp>
        <p:nvSpPr>
          <p:cNvPr id="100" name="Abgerundetes Rechteck 45"/>
          <p:cNvSpPr/>
          <p:nvPr/>
        </p:nvSpPr>
        <p:spPr>
          <a:xfrm>
            <a:off x="7104462" y="3000589"/>
            <a:ext cx="938146" cy="585986"/>
          </a:xfrm>
          <a:prstGeom prst="roundRect">
            <a:avLst>
              <a:gd name="adj" fmla="val 8828"/>
            </a:avLst>
          </a:prstGeom>
          <a:noFill/>
          <a:ln w="22225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t" anchorCtr="0"/>
          <a:lstStyle/>
          <a:p>
            <a:pPr algn="ctr">
              <a:defRPr/>
            </a:pPr>
            <a:endParaRPr lang="en-US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6783424" y="3293577"/>
            <a:ext cx="466061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/>
          <p:cNvCxnSpPr/>
          <p:nvPr/>
        </p:nvCxnSpPr>
        <p:spPr>
          <a:xfrm rot="16200000" flipV="1">
            <a:off x="6946956" y="2454070"/>
            <a:ext cx="736274" cy="391133"/>
          </a:xfrm>
          <a:prstGeom prst="curvedConnector3">
            <a:avLst>
              <a:gd name="adj1" fmla="val 41335"/>
            </a:avLst>
          </a:prstGeom>
          <a:ln w="28575">
            <a:solidFill>
              <a:schemeClr val="tx1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100" idx="3"/>
            <a:endCxn id="79" idx="1"/>
          </p:cNvCxnSpPr>
          <p:nvPr/>
        </p:nvCxnSpPr>
        <p:spPr>
          <a:xfrm flipV="1">
            <a:off x="8042608" y="2792427"/>
            <a:ext cx="2107826" cy="50115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/>
          <p:nvPr/>
        </p:nvGrpSpPr>
        <p:grpSpPr>
          <a:xfrm>
            <a:off x="8804083" y="2987542"/>
            <a:ext cx="412418" cy="330466"/>
            <a:chOff x="8241442" y="5849943"/>
            <a:chExt cx="412417" cy="330466"/>
          </a:xfrm>
        </p:grpSpPr>
        <p:sp>
          <p:nvSpPr>
            <p:cNvPr id="109" name="Oval 108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b="1" dirty="0" smtClean="0">
                  <a:solidFill>
                    <a:schemeClr val="bg1"/>
                  </a:solidFill>
                </a:rPr>
                <a:t>10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11" name="Straight Arrow Connector 110"/>
          <p:cNvCxnSpPr>
            <a:stCxn id="19" idx="1"/>
          </p:cNvCxnSpPr>
          <p:nvPr/>
        </p:nvCxnSpPr>
        <p:spPr>
          <a:xfrm flipH="1">
            <a:off x="7402018" y="3365061"/>
            <a:ext cx="2725944" cy="1647968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10161369" y="2940267"/>
            <a:ext cx="412418" cy="330466"/>
            <a:chOff x="8241442" y="5849943"/>
            <a:chExt cx="412417" cy="330466"/>
          </a:xfrm>
        </p:grpSpPr>
        <p:sp>
          <p:nvSpPr>
            <p:cNvPr id="113" name="Oval 112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b="1" dirty="0" smtClean="0">
                  <a:solidFill>
                    <a:schemeClr val="bg1"/>
                  </a:solidFill>
                </a:rPr>
                <a:t>11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5" name="Abgerundetes Rechteck 45"/>
          <p:cNvSpPr/>
          <p:nvPr/>
        </p:nvSpPr>
        <p:spPr>
          <a:xfrm>
            <a:off x="10129887" y="3681883"/>
            <a:ext cx="927986" cy="342506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300" b="1" dirty="0" err="1" smtClean="0">
                <a:solidFill>
                  <a:schemeClr val="tx1"/>
                </a:solidFill>
              </a:rPr>
              <a:t>dtbo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16" name="Abgerundetes Rechteck 45"/>
          <p:cNvSpPr/>
          <p:nvPr/>
        </p:nvSpPr>
        <p:spPr>
          <a:xfrm>
            <a:off x="10120316" y="4237464"/>
            <a:ext cx="927986" cy="342506"/>
          </a:xfrm>
          <a:prstGeom prst="roundRect">
            <a:avLst>
              <a:gd name="adj" fmla="val 8828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prstDash val="sysDash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30574" tIns="65288" rIns="130574" bIns="65288" anchor="ctr" anchorCtr="0"/>
          <a:lstStyle/>
          <a:p>
            <a:pPr algn="ctr">
              <a:defRPr/>
            </a:pPr>
            <a:r>
              <a:rPr lang="en-US" sz="1300" b="1" dirty="0" smtClean="0">
                <a:solidFill>
                  <a:schemeClr val="tx1"/>
                </a:solidFill>
              </a:rPr>
              <a:t>Linux</a:t>
            </a:r>
            <a:endParaRPr lang="en-US" sz="1300" b="1" dirty="0">
              <a:solidFill>
                <a:schemeClr val="tx1"/>
              </a:solidFill>
            </a:endParaRPr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0599502" y="3498055"/>
            <a:ext cx="0" cy="316467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10611077" y="4030505"/>
            <a:ext cx="0" cy="316467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>
            <a:off x="10247431" y="4987026"/>
            <a:ext cx="412418" cy="330466"/>
            <a:chOff x="8241442" y="5849943"/>
            <a:chExt cx="412417" cy="330466"/>
          </a:xfrm>
        </p:grpSpPr>
        <p:sp>
          <p:nvSpPr>
            <p:cNvPr id="120" name="Oval 119"/>
            <p:cNvSpPr/>
            <p:nvPr/>
          </p:nvSpPr>
          <p:spPr>
            <a:xfrm>
              <a:off x="8273341" y="5849943"/>
              <a:ext cx="329610" cy="3304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8241442" y="5875946"/>
              <a:ext cx="4124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00" b="1" dirty="0" smtClean="0">
                  <a:solidFill>
                    <a:schemeClr val="bg1"/>
                  </a:solidFill>
                </a:rPr>
                <a:t>15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807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236" y="3621246"/>
            <a:ext cx="13751560" cy="555955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548F6-AAA9-4A8D-A869-511B3DFE325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40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IconOverlay xmlns="http://schemas.microsoft.com/sharepoint/v4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F6B8776C31094980434CCF49075F7E" ma:contentTypeVersion="3" ma:contentTypeDescription="Create a new document." ma:contentTypeScope="" ma:versionID="f0928aa037f190e9ae2eda1f7e2e4481">
  <xsd:schema xmlns:xsd="http://www.w3.org/2001/XMLSchema" xmlns:xs="http://www.w3.org/2001/XMLSchema" xmlns:p="http://schemas.microsoft.com/office/2006/metadata/properties" xmlns:ns1="http://schemas.microsoft.com/sharepoint/v3" xmlns:ns2="e94c2515-437d-4376-bd63-dd5b599e362e" xmlns:ns3="http://schemas.microsoft.com/sharepoint/v4" targetNamespace="http://schemas.microsoft.com/office/2006/metadata/properties" ma:root="true" ma:fieldsID="d0613faf1a05480f3e07c75e48fbc2b0" ns1:_="" ns2:_="" ns3:_="">
    <xsd:import namespace="http://schemas.microsoft.com/sharepoint/v3"/>
    <xsd:import namespace="e94c2515-437d-4376-bd63-dd5b599e362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c2515-437d-4376-bd63-dd5b599e36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1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E88BB9-A13B-47D5-B2B1-2755661510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63FF63-E34C-49A6-92AD-F139E513A58A}">
  <ds:schemaRefs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sharepoint/v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94c2515-437d-4376-bd63-dd5b599e362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EA730FD-6689-4BC7-B2A0-7CE82B7B3A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94c2515-437d-4376-bd63-dd5b599e362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132556</TotalTime>
  <Words>355</Words>
  <Application>Microsoft Office PowerPoint</Application>
  <PresentationFormat>Custom</PresentationFormat>
  <Paragraphs>166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12_FinalPowerpoint</vt:lpstr>
      <vt:lpstr>Jacinto7 Boot Overview</vt:lpstr>
      <vt:lpstr>Jacinto-7 Initial Boot Flow</vt:lpstr>
      <vt:lpstr>Jacinto-7 Boot Flow Continued</vt:lpstr>
      <vt:lpstr>Jacinto-7 Boot Flow in 06.01.00.00</vt:lpstr>
      <vt:lpstr>Thank You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J7 System Boot Flow</dc:title>
  <dc:creator>Bergsagel, Jonathan</dc:creator>
  <cp:lastModifiedBy>Jadav, Brijesh</cp:lastModifiedBy>
  <cp:revision>1685</cp:revision>
  <cp:lastPrinted>2014-11-21T12:53:56Z</cp:lastPrinted>
  <dcterms:created xsi:type="dcterms:W3CDTF">2007-12-19T20:51:45Z</dcterms:created>
  <dcterms:modified xsi:type="dcterms:W3CDTF">2020-02-17T04:45:28Z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0x01010039F6B8776C31094980434CCF49075F7E</vt:lpwstr>
  </property>
</Properties>
</file>