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4" r:id="rId4"/>
    <p:sldMasterId id="2147483691" r:id="rId5"/>
    <p:sldMasterId id="2147483697" r:id="rId6"/>
    <p:sldMasterId id="2147483725" r:id="rId7"/>
    <p:sldMasterId id="2147483740" r:id="rId8"/>
  </p:sldMasterIdLst>
  <p:notesMasterIdLst>
    <p:notesMasterId r:id="rId14"/>
  </p:notesMasterIdLst>
  <p:handoutMasterIdLst>
    <p:handoutMasterId r:id="rId15"/>
  </p:handoutMasterIdLst>
  <p:sldIdLst>
    <p:sldId id="522" r:id="rId9"/>
    <p:sldId id="523" r:id="rId10"/>
    <p:sldId id="524" r:id="rId11"/>
    <p:sldId id="526" r:id="rId12"/>
    <p:sldId id="525" r:id="rId13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2426" userDrawn="1">
          <p15:clr>
            <a:srgbClr val="A4A3A4"/>
          </p15:clr>
        </p15:guide>
        <p15:guide id="4" orient="horz" pos="2465" userDrawn="1">
          <p15:clr>
            <a:srgbClr val="A4A3A4"/>
          </p15:clr>
        </p15:guide>
        <p15:guide id="5" pos="416" userDrawn="1">
          <p15:clr>
            <a:srgbClr val="A4A3A4"/>
          </p15:clr>
        </p15:guide>
        <p15:guide id="6" pos="520" userDrawn="1">
          <p15:clr>
            <a:srgbClr val="A4A3A4"/>
          </p15:clr>
        </p15:guide>
        <p15:guide id="7" orient="horz" pos="284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CC"/>
    <a:srgbClr val="FF66FF"/>
    <a:srgbClr val="FFB4FF"/>
    <a:srgbClr val="FFFF00"/>
    <a:srgbClr val="D99694"/>
    <a:srgbClr val="385D8A"/>
    <a:srgbClr val="FFFFCC"/>
    <a:srgbClr val="FFC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26" autoAdjust="0"/>
    <p:restoredTop sz="93235" autoAdjust="0"/>
  </p:normalViewPr>
  <p:slideViewPr>
    <p:cSldViewPr snapToGrid="0">
      <p:cViewPr varScale="1">
        <p:scale>
          <a:sx n="89" d="100"/>
          <a:sy n="89" d="100"/>
        </p:scale>
        <p:origin x="600" y="72"/>
      </p:cViewPr>
      <p:guideLst>
        <p:guide orient="horz" pos="2160"/>
        <p:guide pos="3120"/>
        <p:guide orient="horz" pos="2426"/>
        <p:guide orient="horz" pos="2465"/>
        <p:guide pos="416"/>
        <p:guide pos="520"/>
        <p:guide orient="horz" pos="2849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CD743-B234-4891-9B79-34C49FD59F11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2672B-9CA1-46FD-947C-911AEA3C6B3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5535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DC025-664E-4779-8AA3-E3715C2795B7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1900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4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8EB8D-5B7F-4F78-8114-F78CEF3097A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5537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EB8D-5B7F-4F78-8114-F78CEF3097A9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268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EB8D-5B7F-4F78-8114-F78CEF3097A9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318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EB8D-5B7F-4F78-8114-F78CEF3097A9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708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EB8D-5B7F-4F78-8114-F78CEF3097A9}" type="slidenum">
              <a:rPr lang="ja-JP" altLang="en-US" smtClean="0">
                <a:solidFill>
                  <a:prstClr val="black"/>
                </a:solidFill>
              </a:rPr>
              <a:pPr/>
              <a:t>4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002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8EB8D-5B7F-4F78-8114-F78CEF3097A9}" type="slidenum">
              <a:rPr lang="ja-JP" altLang="en-US" smtClean="0">
                <a:solidFill>
                  <a:prstClr val="black"/>
                </a:solidFill>
              </a:rPr>
              <a:pPr/>
              <a:t>5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339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1783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165000" y="1636764"/>
            <a:ext cx="9576000" cy="492405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0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57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 userDrawn="1"/>
        </p:nvSpPr>
        <p:spPr bwMode="auto">
          <a:xfrm>
            <a:off x="96838" y="71438"/>
            <a:ext cx="1266825" cy="360362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lIns="55059" tIns="20381" rIns="55059" bIns="20381" anchor="b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370013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0" lang="ja-JP" altLang="en-US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秘 </a:t>
            </a:r>
            <a:r>
              <a:rPr kumimoji="0" lang="en-US" altLang="ja-JP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Confidential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0" lang="en-US" altLang="ja-JP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Until: </a:t>
            </a:r>
            <a:r>
              <a:rPr kumimoji="0" lang="ja-JP" altLang="en-US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　永久</a:t>
            </a:r>
          </a:p>
        </p:txBody>
      </p:sp>
    </p:spTree>
    <p:extLst>
      <p:ext uri="{BB962C8B-B14F-4D97-AF65-F5344CB8AC3E}">
        <p14:creationId xmlns:p14="http://schemas.microsoft.com/office/powerpoint/2010/main" val="2512331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2423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6769" y="1152072"/>
            <a:ext cx="7972463" cy="232115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66769" y="3536724"/>
            <a:ext cx="7972463" cy="793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003178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6908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416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37013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84279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0035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1933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165000" y="1636764"/>
            <a:ext cx="9576000" cy="492405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620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92754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93641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0141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01904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kumimoji="1" lang="ja-JP" altLang="en-US" smtClean="0"/>
              <a:t>2021/7/15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46953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4637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2907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376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0461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25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 userDrawn="1"/>
        </p:nvSpPr>
        <p:spPr bwMode="auto">
          <a:xfrm>
            <a:off x="96838" y="71438"/>
            <a:ext cx="1266825" cy="360362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lIns="55059" tIns="20381" rIns="55059" bIns="20381" anchor="b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370013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0" lang="ja-JP" altLang="en-US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秘 </a:t>
            </a:r>
            <a:r>
              <a:rPr kumimoji="0" lang="en-US" altLang="ja-JP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Confidential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0" lang="en-US" altLang="ja-JP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Until: </a:t>
            </a:r>
            <a:r>
              <a:rPr kumimoji="0" lang="ja-JP" altLang="en-US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　永久</a:t>
            </a:r>
          </a:p>
        </p:txBody>
      </p:sp>
    </p:spTree>
    <p:extLst>
      <p:ext uri="{BB962C8B-B14F-4D97-AF65-F5344CB8AC3E}">
        <p14:creationId xmlns:p14="http://schemas.microsoft.com/office/powerpoint/2010/main" val="32717767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1758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3890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5457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133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095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5C2328B6-1307-4AE1-9716-74E9ADA04354}" type="datetimeFigureOut">
              <a:rPr lang="ja-JP" altLang="en-US" smtClean="0">
                <a:solidFill>
                  <a:prstClr val="black"/>
                </a:solidFill>
              </a:rPr>
              <a:pPr/>
              <a:t>2021/7/15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F912E894-911F-4A41-8CC0-9C267F9CCC04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82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653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165000" y="1636764"/>
            <a:ext cx="9576000" cy="492405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49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 userDrawn="1"/>
        </p:nvSpPr>
        <p:spPr bwMode="auto">
          <a:xfrm>
            <a:off x="96838" y="71438"/>
            <a:ext cx="1266825" cy="360362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lIns="55059" tIns="20381" rIns="55059" bIns="20381" anchor="b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370013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0" lang="ja-JP" altLang="en-US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秘 </a:t>
            </a:r>
            <a:r>
              <a:rPr kumimoji="0" lang="en-US" altLang="ja-JP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Confidential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0" lang="en-US" altLang="ja-JP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Until: </a:t>
            </a:r>
            <a:r>
              <a:rPr kumimoji="0" lang="ja-JP" altLang="en-US" sz="1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　永久</a:t>
            </a:r>
          </a:p>
        </p:txBody>
      </p:sp>
    </p:spTree>
    <p:extLst>
      <p:ext uri="{BB962C8B-B14F-4D97-AF65-F5344CB8AC3E}">
        <p14:creationId xmlns:p14="http://schemas.microsoft.com/office/powerpoint/2010/main" val="277161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556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6769" y="1152072"/>
            <a:ext cx="7972463" cy="232115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66769" y="3536724"/>
            <a:ext cx="7972463" cy="793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89574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39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9024232" y="6556589"/>
            <a:ext cx="7452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/>
              <a:t>Page</a:t>
            </a:r>
            <a:fld id="{9B82C9AD-C259-401E-900D-AD00747FF0A9}" type="slidenum">
              <a:rPr lang="ja-JP" altLang="en-US" sz="1400" smtClean="0"/>
              <a:pPr/>
              <a:t>‹#›</a:t>
            </a:fld>
            <a:endParaRPr lang="ja-JP" altLang="en-US" sz="1400" dirty="0"/>
          </a:p>
        </p:txBody>
      </p:sp>
      <p:sp>
        <p:nvSpPr>
          <p:cNvPr id="4" name="正方形/長方形 3"/>
          <p:cNvSpPr/>
          <p:nvPr userDrawn="1"/>
        </p:nvSpPr>
        <p:spPr bwMode="auto">
          <a:xfrm>
            <a:off x="0" y="-1"/>
            <a:ext cx="9906000" cy="540000"/>
          </a:xfrm>
          <a:prstGeom prst="rect">
            <a:avLst/>
          </a:prstGeom>
          <a:solidFill>
            <a:schemeClr val="tx2"/>
          </a:solidFill>
          <a:ln w="38100">
            <a:noFill/>
            <a:miter lim="800000"/>
            <a:headEnd/>
            <a:tailEnd/>
          </a:ln>
          <a:effectLst/>
        </p:spPr>
        <p:txBody>
          <a:bodyPr wrap="none" lIns="128016" tIns="64008" rIns="128016" bIns="64008" rtlCol="0" anchor="ctr">
            <a:noAutofit/>
          </a:bodyPr>
          <a:lstStyle/>
          <a:p>
            <a:pPr algn="ctr"/>
            <a:endParaRPr lang="ja-JP" altLang="en-US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AutoShape 3"/>
          <p:cNvSpPr>
            <a:spLocks/>
          </p:cNvSpPr>
          <p:nvPr userDrawn="1"/>
        </p:nvSpPr>
        <p:spPr bwMode="auto">
          <a:xfrm>
            <a:off x="-6142" y="6634616"/>
            <a:ext cx="1999873" cy="189366"/>
          </a:xfrm>
          <a:custGeom>
            <a:avLst/>
            <a:gdLst>
              <a:gd name="T0" fmla="*/ 1292188 w 21600"/>
              <a:gd name="T1" fmla="*/ 132048 h 21600"/>
              <a:gd name="T2" fmla="*/ 1292188 w 21600"/>
              <a:gd name="T3" fmla="*/ 132048 h 21600"/>
              <a:gd name="T4" fmla="*/ 1292188 w 21600"/>
              <a:gd name="T5" fmla="*/ 132048 h 21600"/>
              <a:gd name="T6" fmla="*/ 1292188 w 21600"/>
              <a:gd name="T7" fmla="*/ 13204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5716" tIns="35716" rIns="35716" bIns="35716" anchor="ctr"/>
          <a:lstStyle/>
          <a:p>
            <a:pPr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000" dirty="0">
                <a:solidFill>
                  <a:srgbClr val="808080"/>
                </a:solidFill>
                <a:latin typeface="Calibri" pitchFamily="34" charset="0"/>
                <a:ea typeface="ＭＳ Ｐゴシック" charset="-128"/>
                <a:sym typeface="Helvetica" charset="0"/>
              </a:rPr>
              <a:t>CONFIDENTIAL</a:t>
            </a:r>
            <a:endParaRPr kumimoji="0" lang="en-US" altLang="ja-JP" sz="1000" dirty="0">
              <a:solidFill>
                <a:srgbClr val="808080"/>
              </a:solidFill>
              <a:latin typeface="Calibri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042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7" r:id="rId2"/>
    <p:sldLayoutId id="2147483688" r:id="rId3"/>
  </p:sldLayoutIdLst>
  <p:txStyles>
    <p:titleStyle>
      <a:lvl1pPr algn="ctr" defTabSz="633039" rtl="0" eaLnBrk="1" latinLnBrk="0" hangingPunct="1"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9024232" y="6556589"/>
            <a:ext cx="7452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/>
              <a:t>Page</a:t>
            </a:r>
            <a:fld id="{9B82C9AD-C259-401E-900D-AD00747FF0A9}" type="slidenum">
              <a:rPr lang="ja-JP" altLang="en-US" sz="1400" smtClean="0"/>
              <a:pPr/>
              <a:t>‹#›</a:t>
            </a:fld>
            <a:endParaRPr lang="ja-JP" altLang="en-US" sz="1400" dirty="0"/>
          </a:p>
        </p:txBody>
      </p:sp>
      <p:sp>
        <p:nvSpPr>
          <p:cNvPr id="5" name="AutoShape 3"/>
          <p:cNvSpPr>
            <a:spLocks/>
          </p:cNvSpPr>
          <p:nvPr userDrawn="1"/>
        </p:nvSpPr>
        <p:spPr bwMode="auto">
          <a:xfrm>
            <a:off x="-6142" y="6634616"/>
            <a:ext cx="1999873" cy="189366"/>
          </a:xfrm>
          <a:custGeom>
            <a:avLst/>
            <a:gdLst>
              <a:gd name="T0" fmla="*/ 1292188 w 21600"/>
              <a:gd name="T1" fmla="*/ 132048 h 21600"/>
              <a:gd name="T2" fmla="*/ 1292188 w 21600"/>
              <a:gd name="T3" fmla="*/ 132048 h 21600"/>
              <a:gd name="T4" fmla="*/ 1292188 w 21600"/>
              <a:gd name="T5" fmla="*/ 132048 h 21600"/>
              <a:gd name="T6" fmla="*/ 1292188 w 21600"/>
              <a:gd name="T7" fmla="*/ 13204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5716" tIns="35716" rIns="35716" bIns="35716" anchor="ctr"/>
          <a:lstStyle/>
          <a:p>
            <a:pPr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000" dirty="0">
                <a:solidFill>
                  <a:srgbClr val="808080"/>
                </a:solidFill>
                <a:latin typeface="Calibri" pitchFamily="34" charset="0"/>
                <a:ea typeface="ＭＳ Ｐゴシック" charset="-128"/>
                <a:sym typeface="Helvetica" charset="0"/>
              </a:rPr>
              <a:t>CONFIDENTIAL</a:t>
            </a:r>
            <a:endParaRPr kumimoji="0" lang="en-US" altLang="ja-JP" sz="1000" dirty="0">
              <a:solidFill>
                <a:srgbClr val="808080"/>
              </a:solidFill>
              <a:latin typeface="Calibri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5866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p:txStyles>
    <p:titleStyle>
      <a:lvl1pPr algn="ctr" defTabSz="633039" rtl="0" eaLnBrk="1" latinLnBrk="0" hangingPunct="1"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9024232" y="6556589"/>
            <a:ext cx="7452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solidFill>
                  <a:prstClr val="black"/>
                </a:solidFill>
              </a:rPr>
              <a:t>Page</a:t>
            </a:r>
            <a:fld id="{9B82C9AD-C259-401E-900D-AD00747FF0A9}" type="slidenum">
              <a:rPr lang="ja-JP" altLang="en-US" sz="1400" smtClean="0">
                <a:solidFill>
                  <a:prstClr val="black"/>
                </a:solidFill>
              </a:rPr>
              <a:pPr/>
              <a:t>‹#›</a:t>
            </a:fld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5" name="AutoShape 3"/>
          <p:cNvSpPr>
            <a:spLocks/>
          </p:cNvSpPr>
          <p:nvPr userDrawn="1"/>
        </p:nvSpPr>
        <p:spPr bwMode="auto">
          <a:xfrm>
            <a:off x="-6142" y="6634616"/>
            <a:ext cx="1999873" cy="189366"/>
          </a:xfrm>
          <a:custGeom>
            <a:avLst/>
            <a:gdLst>
              <a:gd name="T0" fmla="*/ 1292188 w 21600"/>
              <a:gd name="T1" fmla="*/ 132048 h 21600"/>
              <a:gd name="T2" fmla="*/ 1292188 w 21600"/>
              <a:gd name="T3" fmla="*/ 132048 h 21600"/>
              <a:gd name="T4" fmla="*/ 1292188 w 21600"/>
              <a:gd name="T5" fmla="*/ 132048 h 21600"/>
              <a:gd name="T6" fmla="*/ 1292188 w 21600"/>
              <a:gd name="T7" fmla="*/ 13204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5716" tIns="35716" rIns="35716" bIns="35716" anchor="ctr"/>
          <a:lstStyle/>
          <a:p>
            <a:pPr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000" dirty="0">
                <a:solidFill>
                  <a:srgbClr val="808080"/>
                </a:solidFill>
                <a:sym typeface="Helvetica" charset="0"/>
              </a:rPr>
              <a:t>CONFIDENTIAL</a:t>
            </a:r>
            <a:endParaRPr kumimoji="0" lang="en-US" altLang="ja-JP" sz="10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75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</p:sldLayoutIdLst>
  <p:txStyles>
    <p:titleStyle>
      <a:lvl1pPr algn="ctr" defTabSz="633039" rtl="0" eaLnBrk="1" latinLnBrk="0" hangingPunct="1"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/>
          <p:cNvSpPr>
            <a:spLocks noChangeArrowheads="1"/>
          </p:cNvSpPr>
          <p:nvPr userDrawn="1"/>
        </p:nvSpPr>
        <p:spPr bwMode="auto">
          <a:xfrm>
            <a:off x="2504728" y="3"/>
            <a:ext cx="4896543" cy="6520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42974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71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ヒラギノ角ゴ ProN W3" charset="0"/>
            </a:endParaRPr>
          </a:p>
        </p:txBody>
      </p:sp>
      <p:sp>
        <p:nvSpPr>
          <p:cNvPr id="17" name="AutoShape 4"/>
          <p:cNvSpPr>
            <a:spLocks/>
          </p:cNvSpPr>
          <p:nvPr userDrawn="1"/>
        </p:nvSpPr>
        <p:spPr bwMode="auto">
          <a:xfrm>
            <a:off x="3204484" y="6617609"/>
            <a:ext cx="3391581" cy="21091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35716" tIns="35716" rIns="35716" bIns="35716" anchor="ctr"/>
          <a:lstStyle/>
          <a:p>
            <a:pPr algn="ctr" defTabSz="429741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714" dirty="0">
                <a:solidFill>
                  <a:srgbClr val="80808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Helvetica" charset="0"/>
              </a:rPr>
              <a:t>Watanabe Electric</a:t>
            </a:r>
            <a:r>
              <a:rPr kumimoji="0" lang="en-US" altLang="ja-JP" sz="714" baseline="0" dirty="0">
                <a:solidFill>
                  <a:srgbClr val="80808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Helvetica" charset="0"/>
              </a:rPr>
              <a:t> Industry </a:t>
            </a:r>
            <a:r>
              <a:rPr kumimoji="0" lang="en-US" altLang="ja-JP" sz="714" baseline="0" dirty="0" err="1">
                <a:solidFill>
                  <a:srgbClr val="80808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Helvetica" charset="0"/>
              </a:rPr>
              <a:t>Co.Ltd</a:t>
            </a:r>
            <a:r>
              <a:rPr kumimoji="0" lang="en-US" altLang="ja-JP" sz="714" dirty="0">
                <a:solidFill>
                  <a:srgbClr val="80808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Helvetica" charset="0"/>
              </a:rPr>
              <a:t>. all rights reserved</a:t>
            </a:r>
            <a:endParaRPr kumimoji="0" lang="en-US" altLang="ja-JP" sz="714" dirty="0">
              <a:solidFill>
                <a:srgbClr val="80808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ヒラギノ角ゴ ProN W3" charset="0"/>
            </a:endParaRPr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2328560" y="1590302"/>
            <a:ext cx="5143429" cy="830997"/>
          </a:xfrm>
          <a:prstGeom prst="rect">
            <a:avLst/>
          </a:prstGeom>
          <a:noFill/>
          <a:ln w="254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2974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ヒラギノ角ゴ ProN W3" charset="0"/>
            </a:endParaRPr>
          </a:p>
          <a:p>
            <a:pPr marL="0" marR="0" lvl="0" indent="0" algn="ctr" defTabSz="42974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ヒラギノ角ゴ ProN W3" charset="0"/>
            </a:endParaRPr>
          </a:p>
        </p:txBody>
      </p:sp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C85CADED-F5AB-42E3-8131-24A1156F601D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13016996"/>
              </p:ext>
            </p:extLst>
          </p:nvPr>
        </p:nvGraphicFramePr>
        <p:xfrm>
          <a:off x="786823" y="4446940"/>
          <a:ext cx="8332354" cy="557348"/>
        </p:xfrm>
        <a:graphic>
          <a:graphicData uri="http://schemas.openxmlformats.org/drawingml/2006/table">
            <a:tbl>
              <a:tblPr firstRow="1" bandRow="1"/>
              <a:tblGrid>
                <a:gridCol w="2817415">
                  <a:extLst>
                    <a:ext uri="{9D8B030D-6E8A-4147-A177-3AD203B41FA5}">
                      <a16:colId xmlns:a16="http://schemas.microsoft.com/office/drawing/2014/main" val="3314393749"/>
                    </a:ext>
                  </a:extLst>
                </a:gridCol>
                <a:gridCol w="3148962">
                  <a:extLst>
                    <a:ext uri="{9D8B030D-6E8A-4147-A177-3AD203B41FA5}">
                      <a16:colId xmlns:a16="http://schemas.microsoft.com/office/drawing/2014/main" val="1085671159"/>
                    </a:ext>
                  </a:extLst>
                </a:gridCol>
                <a:gridCol w="2365977">
                  <a:extLst>
                    <a:ext uri="{9D8B030D-6E8A-4147-A177-3AD203B41FA5}">
                      <a16:colId xmlns:a16="http://schemas.microsoft.com/office/drawing/2014/main" val="1975055290"/>
                    </a:ext>
                  </a:extLst>
                </a:gridCol>
              </a:tblGrid>
              <a:tr h="26488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プロジェクト番号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担当部門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作成者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542916"/>
                  </a:ext>
                </a:extLst>
              </a:tr>
              <a:tr h="26488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643477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E8859E7A-1E07-4365-8D06-E094D088847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550556574"/>
              </p:ext>
            </p:extLst>
          </p:nvPr>
        </p:nvGraphicFramePr>
        <p:xfrm>
          <a:off x="786824" y="5182129"/>
          <a:ext cx="8332354" cy="1230060"/>
        </p:xfrm>
        <a:graphic>
          <a:graphicData uri="http://schemas.openxmlformats.org/drawingml/2006/table">
            <a:tbl>
              <a:tblPr firstRow="1" bandRow="1"/>
              <a:tblGrid>
                <a:gridCol w="360040">
                  <a:extLst>
                    <a:ext uri="{9D8B030D-6E8A-4147-A177-3AD203B41FA5}">
                      <a16:colId xmlns:a16="http://schemas.microsoft.com/office/drawing/2014/main" val="3314393749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508142416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2599830502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3079696960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1323218959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4010816803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1085671159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1975055290"/>
                    </a:ext>
                  </a:extLst>
                </a:gridCol>
              </a:tblGrid>
              <a:tr h="339267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審議・日付欄</a:t>
                      </a:r>
                    </a:p>
                  </a:txBody>
                  <a:tcPr marL="65314" marR="65314" marT="32657" marB="32657" vert="eaVert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承認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承認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照査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改訂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作成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542916"/>
                  </a:ext>
                </a:extLst>
              </a:tr>
              <a:tr h="890793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381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643477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369B7FBF-EDDF-401E-85AB-F40453C204C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355186951"/>
              </p:ext>
            </p:extLst>
          </p:nvPr>
        </p:nvGraphicFramePr>
        <p:xfrm>
          <a:off x="786824" y="295622"/>
          <a:ext cx="8185804" cy="648788"/>
        </p:xfrm>
        <a:graphic>
          <a:graphicData uri="http://schemas.openxmlformats.org/drawingml/2006/table">
            <a:tbl>
              <a:tblPr firstRow="1" bandRow="1"/>
              <a:tblGrid>
                <a:gridCol w="2044687">
                  <a:extLst>
                    <a:ext uri="{9D8B030D-6E8A-4147-A177-3AD203B41FA5}">
                      <a16:colId xmlns:a16="http://schemas.microsoft.com/office/drawing/2014/main" val="3314393749"/>
                    </a:ext>
                  </a:extLst>
                </a:gridCol>
                <a:gridCol w="2285301">
                  <a:extLst>
                    <a:ext uri="{9D8B030D-6E8A-4147-A177-3AD203B41FA5}">
                      <a16:colId xmlns:a16="http://schemas.microsoft.com/office/drawing/2014/main" val="740832074"/>
                    </a:ext>
                  </a:extLst>
                </a:gridCol>
                <a:gridCol w="1078365">
                  <a:extLst>
                    <a:ext uri="{9D8B030D-6E8A-4147-A177-3AD203B41FA5}">
                      <a16:colId xmlns:a16="http://schemas.microsoft.com/office/drawing/2014/main" val="1085671159"/>
                    </a:ext>
                  </a:extLst>
                </a:gridCol>
                <a:gridCol w="2777451">
                  <a:extLst>
                    <a:ext uri="{9D8B030D-6E8A-4147-A177-3AD203B41FA5}">
                      <a16:colId xmlns:a16="http://schemas.microsoft.com/office/drawing/2014/main" val="1975055290"/>
                    </a:ext>
                  </a:extLst>
                </a:gridCol>
              </a:tblGrid>
              <a:tr h="264886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300" dirty="0"/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文書番号：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l"/>
                      <a:endParaRPr kumimoji="1" lang="ja-JP" altLang="en-US" sz="13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542916"/>
                  </a:ext>
                </a:extLst>
              </a:tr>
              <a:tr h="37011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プロジェクト名：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l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1643477"/>
                  </a:ext>
                </a:extLst>
              </a:tr>
            </a:tbl>
          </a:graphicData>
        </a:graphic>
      </p:graphicFrame>
      <p:sp>
        <p:nvSpPr>
          <p:cNvPr id="23" name="AutoShape 3"/>
          <p:cNvSpPr>
            <a:spLocks/>
          </p:cNvSpPr>
          <p:nvPr userDrawn="1"/>
        </p:nvSpPr>
        <p:spPr bwMode="auto">
          <a:xfrm>
            <a:off x="-6139" y="6634616"/>
            <a:ext cx="1999873" cy="189366"/>
          </a:xfrm>
          <a:custGeom>
            <a:avLst/>
            <a:gdLst>
              <a:gd name="T0" fmla="*/ 1292188 w 21600"/>
              <a:gd name="T1" fmla="*/ 132048 h 21600"/>
              <a:gd name="T2" fmla="*/ 1292188 w 21600"/>
              <a:gd name="T3" fmla="*/ 132048 h 21600"/>
              <a:gd name="T4" fmla="*/ 1292188 w 21600"/>
              <a:gd name="T5" fmla="*/ 132048 h 21600"/>
              <a:gd name="T6" fmla="*/ 1292188 w 21600"/>
              <a:gd name="T7" fmla="*/ 13204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5716" tIns="35716" rIns="35716" bIns="35716" anchor="ctr"/>
          <a:lstStyle/>
          <a:p>
            <a:pPr algn="ctr" defTabSz="429741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000" dirty="0">
                <a:solidFill>
                  <a:srgbClr val="808080"/>
                </a:solidFill>
                <a:sym typeface="Helvetica" charset="0"/>
              </a:rPr>
              <a:t>CONFIDENTIAL</a:t>
            </a:r>
            <a:endParaRPr kumimoji="0" lang="en-US" altLang="ja-JP" sz="1000" dirty="0">
              <a:solidFill>
                <a:srgbClr val="808080"/>
              </a:solidFill>
              <a:sym typeface="ヒラギノ角ゴ ProN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6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/>
          <p:cNvSpPr>
            <a:spLocks noChangeArrowheads="1"/>
          </p:cNvSpPr>
          <p:nvPr userDrawn="1"/>
        </p:nvSpPr>
        <p:spPr bwMode="auto">
          <a:xfrm>
            <a:off x="2504728" y="3"/>
            <a:ext cx="4896543" cy="6520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29741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1871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ヒラギノ角ゴ ProN W3" charset="0"/>
            </a:endParaRPr>
          </a:p>
        </p:txBody>
      </p:sp>
      <p:sp>
        <p:nvSpPr>
          <p:cNvPr id="17" name="AutoShape 4"/>
          <p:cNvSpPr>
            <a:spLocks/>
          </p:cNvSpPr>
          <p:nvPr userDrawn="1"/>
        </p:nvSpPr>
        <p:spPr bwMode="auto">
          <a:xfrm>
            <a:off x="3204484" y="6617609"/>
            <a:ext cx="3391581" cy="21091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35716" tIns="35716" rIns="35716" bIns="35716" anchor="ctr"/>
          <a:lstStyle/>
          <a:p>
            <a:pPr algn="ctr" defTabSz="429741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714" dirty="0">
                <a:solidFill>
                  <a:srgbClr val="80808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Helvetica" charset="0"/>
              </a:rPr>
              <a:t>Watanabe Electric Industry </a:t>
            </a:r>
            <a:r>
              <a:rPr kumimoji="0" lang="en-US" altLang="ja-JP" sz="714" dirty="0" err="1">
                <a:solidFill>
                  <a:srgbClr val="80808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Helvetica" charset="0"/>
              </a:rPr>
              <a:t>Co.Ltd</a:t>
            </a:r>
            <a:r>
              <a:rPr kumimoji="0" lang="en-US" altLang="ja-JP" sz="714" dirty="0">
                <a:solidFill>
                  <a:srgbClr val="80808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Helvetica" charset="0"/>
              </a:rPr>
              <a:t>. all rights reserved</a:t>
            </a:r>
            <a:endParaRPr kumimoji="0" lang="en-US" altLang="ja-JP" sz="714" dirty="0">
              <a:solidFill>
                <a:srgbClr val="80808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ヒラギノ角ゴ ProN W3" charset="0"/>
            </a:endParaRPr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2328560" y="1590302"/>
            <a:ext cx="5143429" cy="830997"/>
          </a:xfrm>
          <a:prstGeom prst="rect">
            <a:avLst/>
          </a:prstGeom>
          <a:noFill/>
          <a:ln w="254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 defTabSz="429741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US" altLang="ja-JP" sz="2400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ヒラギノ角ゴ ProN W3" charset="0"/>
            </a:endParaRPr>
          </a:p>
          <a:p>
            <a:pPr algn="ctr" defTabSz="429741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US" altLang="ja-JP" sz="2400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ヒラギノ角ゴ ProN W3" charset="0"/>
            </a:endParaRPr>
          </a:p>
        </p:txBody>
      </p:sp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C85CADED-F5AB-42E3-8131-24A1156F601D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46724205"/>
              </p:ext>
            </p:extLst>
          </p:nvPr>
        </p:nvGraphicFramePr>
        <p:xfrm>
          <a:off x="786823" y="4446940"/>
          <a:ext cx="8332354" cy="557348"/>
        </p:xfrm>
        <a:graphic>
          <a:graphicData uri="http://schemas.openxmlformats.org/drawingml/2006/table">
            <a:tbl>
              <a:tblPr firstRow="1" bandRow="1"/>
              <a:tblGrid>
                <a:gridCol w="2817415">
                  <a:extLst>
                    <a:ext uri="{9D8B030D-6E8A-4147-A177-3AD203B41FA5}">
                      <a16:colId xmlns:a16="http://schemas.microsoft.com/office/drawing/2014/main" val="3314393749"/>
                    </a:ext>
                  </a:extLst>
                </a:gridCol>
                <a:gridCol w="3148962">
                  <a:extLst>
                    <a:ext uri="{9D8B030D-6E8A-4147-A177-3AD203B41FA5}">
                      <a16:colId xmlns:a16="http://schemas.microsoft.com/office/drawing/2014/main" val="1085671159"/>
                    </a:ext>
                  </a:extLst>
                </a:gridCol>
                <a:gridCol w="2365977">
                  <a:extLst>
                    <a:ext uri="{9D8B030D-6E8A-4147-A177-3AD203B41FA5}">
                      <a16:colId xmlns:a16="http://schemas.microsoft.com/office/drawing/2014/main" val="1975055290"/>
                    </a:ext>
                  </a:extLst>
                </a:gridCol>
              </a:tblGrid>
              <a:tr h="26488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プロジェクト番号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担当部門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作成者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542916"/>
                  </a:ext>
                </a:extLst>
              </a:tr>
              <a:tr h="26488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643477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E8859E7A-1E07-4365-8D06-E094D088847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73505001"/>
              </p:ext>
            </p:extLst>
          </p:nvPr>
        </p:nvGraphicFramePr>
        <p:xfrm>
          <a:off x="786824" y="5182129"/>
          <a:ext cx="8332354" cy="1230060"/>
        </p:xfrm>
        <a:graphic>
          <a:graphicData uri="http://schemas.openxmlformats.org/drawingml/2006/table">
            <a:tbl>
              <a:tblPr firstRow="1" bandRow="1"/>
              <a:tblGrid>
                <a:gridCol w="360040">
                  <a:extLst>
                    <a:ext uri="{9D8B030D-6E8A-4147-A177-3AD203B41FA5}">
                      <a16:colId xmlns:a16="http://schemas.microsoft.com/office/drawing/2014/main" val="3314393749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508142416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2599830502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3079696960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1323218959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4010816803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1085671159"/>
                    </a:ext>
                  </a:extLst>
                </a:gridCol>
                <a:gridCol w="1138902">
                  <a:extLst>
                    <a:ext uri="{9D8B030D-6E8A-4147-A177-3AD203B41FA5}">
                      <a16:colId xmlns:a16="http://schemas.microsoft.com/office/drawing/2014/main" val="1975055290"/>
                    </a:ext>
                  </a:extLst>
                </a:gridCol>
              </a:tblGrid>
              <a:tr h="339267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審議・日付欄</a:t>
                      </a:r>
                    </a:p>
                  </a:txBody>
                  <a:tcPr marL="65314" marR="65314" marT="32657" marB="32657" vert="eaVert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承認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承認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照査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改訂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作成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542916"/>
                  </a:ext>
                </a:extLst>
              </a:tr>
              <a:tr h="890793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381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643477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369B7FBF-EDDF-401E-85AB-F40453C204C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6976511"/>
              </p:ext>
            </p:extLst>
          </p:nvPr>
        </p:nvGraphicFramePr>
        <p:xfrm>
          <a:off x="786824" y="295622"/>
          <a:ext cx="8185804" cy="648788"/>
        </p:xfrm>
        <a:graphic>
          <a:graphicData uri="http://schemas.openxmlformats.org/drawingml/2006/table">
            <a:tbl>
              <a:tblPr firstRow="1" bandRow="1"/>
              <a:tblGrid>
                <a:gridCol w="2044687">
                  <a:extLst>
                    <a:ext uri="{9D8B030D-6E8A-4147-A177-3AD203B41FA5}">
                      <a16:colId xmlns:a16="http://schemas.microsoft.com/office/drawing/2014/main" val="3314393749"/>
                    </a:ext>
                  </a:extLst>
                </a:gridCol>
                <a:gridCol w="2285301">
                  <a:extLst>
                    <a:ext uri="{9D8B030D-6E8A-4147-A177-3AD203B41FA5}">
                      <a16:colId xmlns:a16="http://schemas.microsoft.com/office/drawing/2014/main" val="740832074"/>
                    </a:ext>
                  </a:extLst>
                </a:gridCol>
                <a:gridCol w="1078365">
                  <a:extLst>
                    <a:ext uri="{9D8B030D-6E8A-4147-A177-3AD203B41FA5}">
                      <a16:colId xmlns:a16="http://schemas.microsoft.com/office/drawing/2014/main" val="1085671159"/>
                    </a:ext>
                  </a:extLst>
                </a:gridCol>
                <a:gridCol w="2777451">
                  <a:extLst>
                    <a:ext uri="{9D8B030D-6E8A-4147-A177-3AD203B41FA5}">
                      <a16:colId xmlns:a16="http://schemas.microsoft.com/office/drawing/2014/main" val="1975055290"/>
                    </a:ext>
                  </a:extLst>
                </a:gridCol>
              </a:tblGrid>
              <a:tr h="264886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endParaRPr kumimoji="1" lang="ja-JP" altLang="en-US" sz="1300" dirty="0"/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文書番号：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l"/>
                      <a:endParaRPr kumimoji="1" lang="ja-JP" altLang="en-US" sz="13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542916"/>
                  </a:ext>
                </a:extLst>
              </a:tr>
              <a:tr h="37011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プロジェクト名：</a:t>
                      </a: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ヒラギノ角ゴ ProN W3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algn="l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1643477"/>
                  </a:ext>
                </a:extLst>
              </a:tr>
            </a:tbl>
          </a:graphicData>
        </a:graphic>
      </p:graphicFrame>
      <p:sp>
        <p:nvSpPr>
          <p:cNvPr id="23" name="AutoShape 3"/>
          <p:cNvSpPr>
            <a:spLocks/>
          </p:cNvSpPr>
          <p:nvPr userDrawn="1"/>
        </p:nvSpPr>
        <p:spPr bwMode="auto">
          <a:xfrm>
            <a:off x="-6139" y="6634616"/>
            <a:ext cx="1999873" cy="189366"/>
          </a:xfrm>
          <a:custGeom>
            <a:avLst/>
            <a:gdLst>
              <a:gd name="T0" fmla="*/ 1292188 w 21600"/>
              <a:gd name="T1" fmla="*/ 132048 h 21600"/>
              <a:gd name="T2" fmla="*/ 1292188 w 21600"/>
              <a:gd name="T3" fmla="*/ 132048 h 21600"/>
              <a:gd name="T4" fmla="*/ 1292188 w 21600"/>
              <a:gd name="T5" fmla="*/ 132048 h 21600"/>
              <a:gd name="T6" fmla="*/ 1292188 w 21600"/>
              <a:gd name="T7" fmla="*/ 13204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5716" tIns="35716" rIns="35716" bIns="35716" anchor="ctr"/>
          <a:lstStyle/>
          <a:p>
            <a:pPr algn="ctr" defTabSz="429741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000" dirty="0">
                <a:solidFill>
                  <a:srgbClr val="808080"/>
                </a:solidFill>
                <a:sym typeface="Helvetica" charset="0"/>
              </a:rPr>
              <a:t>CONFIDENTIAL</a:t>
            </a:r>
            <a:endParaRPr kumimoji="0" lang="en-US" altLang="ja-JP" sz="1000" dirty="0">
              <a:solidFill>
                <a:srgbClr val="808080"/>
              </a:solidFill>
              <a:sym typeface="ヒラギノ角ゴ ProN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3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j.co.jp/tool/jp/TMDSEVM572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 bwMode="auto">
          <a:xfrm>
            <a:off x="165100" y="700089"/>
            <a:ext cx="9575800" cy="587502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Summary Description</a:t>
            </a: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As a customer's product specification, it is necessary to send 320KB to PC in 25msec cycle by TCP/IP communication.</a:t>
            </a: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When we conducted a test in the following environment, it took 37.5msec to send the data, which does not meet our specifications.</a:t>
            </a: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As a result of capturing the communication data with </a:t>
            </a:r>
            <a:r>
              <a:rPr lang="en-US" altLang="ja-JP" sz="15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wireshark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and checking it, we have three questions.</a:t>
            </a: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Please answer our questions.</a:t>
            </a:r>
          </a:p>
          <a:p>
            <a:pPr>
              <a:defRPr/>
            </a:pP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Test Environment</a:t>
            </a: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EVM:TMDSEVM572X(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3"/>
              </a:rPr>
              <a:t>https://www.tij.co.jp/tool/jp/TMDSEVM572X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EVM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Software:</a:t>
            </a: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This is a customized </a:t>
            </a:r>
            <a:r>
              <a:rPr lang="en-US" altLang="ja-JP" sz="15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versionbased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on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NIMU_FtpExample_idkAM574x_armExampleproject().</a:t>
            </a:r>
          </a:p>
          <a:p>
            <a:pPr lvl="1"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Major changes:</a:t>
            </a:r>
          </a:p>
          <a:p>
            <a:pPr lvl="1"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1: Program to send 64kBx5 (=320kB) when accessed from PC</a:t>
            </a:r>
          </a:p>
          <a:p>
            <a:pPr lvl="1"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                    {</a:t>
            </a:r>
          </a:p>
          <a:p>
            <a:pPr lvl="1"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sv-SE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bytes = send(ioh-&gt;socket, (void*)0x90000000, 8192*8, 0);</a:t>
            </a:r>
          </a:p>
          <a:p>
            <a:pPr lvl="1">
              <a:defRPr/>
            </a:pPr>
            <a:r>
              <a:rPr lang="sv-SE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          	bytes = send(ioh-&gt;socket, (void*)0x90000000, 8192*8, 0); 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defRPr/>
            </a:pPr>
            <a:r>
              <a:rPr lang="sv-SE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          	bytes = send(ioh-&gt;socket, (void*)0x90000000, 8192*8, 0);</a:t>
            </a:r>
          </a:p>
          <a:p>
            <a:pPr lvl="1">
              <a:defRPr/>
            </a:pPr>
            <a:r>
              <a:rPr lang="sv-SE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sv-SE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bytes = send(ioh-&gt;socket, (void*)0x90000000, 8192*8, 0); 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defRPr/>
            </a:pPr>
            <a:r>
              <a:rPr lang="sv-SE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          	bytes = send(ioh-&gt;socket, (void*)0x90000000, 8192*8, 0);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      }</a:t>
            </a:r>
          </a:p>
          <a:p>
            <a:pPr lvl="1">
              <a:defRPr/>
            </a:pP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0x9000 0000-0x9001 0000 (Stores values between 0 and 1)</a:t>
            </a:r>
          </a:p>
          <a:p>
            <a:pPr lvl="1">
              <a:defRPr/>
            </a:pP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2:Change Send Buffer from 16384 to 65536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Set by </a:t>
            </a:r>
            <a:r>
              <a:rPr lang="en-US" altLang="ja-JP" sz="15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cfg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file 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en-US" altLang="ja-JP" sz="15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nimu_idk.cfg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lang="en-US" altLang="ja-JP" sz="15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Tcp.transmitBufSize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=65536</a:t>
            </a: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Software on PC : Original software created in C#</a:t>
            </a:r>
          </a:p>
          <a:p>
            <a:pPr lvl="1">
              <a:defRPr/>
            </a:pP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Connection form: TMDSEVM572X &lt;-&gt; PC (direct connection)</a:t>
            </a:r>
          </a:p>
          <a:p>
            <a:pPr algn="r"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 bwMode="auto">
          <a:xfrm>
            <a:off x="0" y="18288"/>
            <a:ext cx="9906000" cy="540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28016" tIns="64008" rIns="128016" bIns="64008" rtlCol="0" anchor="ctr">
            <a:no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Summary Description</a:t>
            </a:r>
            <a:endParaRPr lang="ja-JP" altLang="en-US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1831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 bwMode="auto">
          <a:xfrm>
            <a:off x="165100" y="700088"/>
            <a:ext cx="9575800" cy="587502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Test Environment</a:t>
            </a:r>
          </a:p>
          <a:p>
            <a:pPr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 bwMode="auto">
          <a:xfrm>
            <a:off x="0" y="18288"/>
            <a:ext cx="9906000" cy="540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28016" tIns="64008" rIns="128016" bIns="64008" rtlCol="0" anchor="ctr">
            <a:no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Summary Description</a:t>
            </a:r>
            <a:endParaRPr lang="ja-JP" altLang="en-US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295FD16-9399-402A-B101-B5995B81F3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604" y="1186774"/>
            <a:ext cx="1954203" cy="1690334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95BE454-A784-4589-B95F-5C33E10B607A}"/>
              </a:ext>
            </a:extLst>
          </p:cNvPr>
          <p:cNvSpPr/>
          <p:nvPr/>
        </p:nvSpPr>
        <p:spPr>
          <a:xfrm>
            <a:off x="623627" y="1186774"/>
            <a:ext cx="1954203" cy="1712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windows10</a:t>
            </a:r>
          </a:p>
          <a:p>
            <a:pPr algn="ctr"/>
            <a:endParaRPr lang="en-US" altLang="ja-JP" sz="1050" dirty="0">
              <a:solidFill>
                <a:schemeClr val="tx1"/>
              </a:solidFill>
            </a:endParaRPr>
          </a:p>
          <a:p>
            <a:pPr algn="r"/>
            <a:endParaRPr lang="en-US" altLang="ja-JP" sz="105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Giga ethernet</a:t>
            </a:r>
          </a:p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IP:192.168.2.2</a:t>
            </a:r>
          </a:p>
          <a:p>
            <a:pPr algn="r"/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Captured by Wireshark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050" dirty="0">
              <a:solidFill>
                <a:schemeClr val="tx1"/>
              </a:solidFill>
            </a:endParaRPr>
          </a:p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2DB60DF4-CEE8-4467-81B7-F1329C17F951}"/>
              </a:ext>
            </a:extLst>
          </p:cNvPr>
          <p:cNvSpPr/>
          <p:nvPr/>
        </p:nvSpPr>
        <p:spPr>
          <a:xfrm flipV="1">
            <a:off x="2597284" y="1896894"/>
            <a:ext cx="933855" cy="87549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58024CF-D58D-452E-B841-055FA001E874}"/>
              </a:ext>
            </a:extLst>
          </p:cNvPr>
          <p:cNvCxnSpPr>
            <a:cxnSpLocks/>
            <a:stCxn id="4" idx="3"/>
            <a:endCxn id="3" idx="1"/>
          </p:cNvCxnSpPr>
          <p:nvPr/>
        </p:nvCxnSpPr>
        <p:spPr>
          <a:xfrm flipV="1">
            <a:off x="2577830" y="2031941"/>
            <a:ext cx="1778774" cy="108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BB1E017-D7C5-416D-AF9D-87463789E1FB}"/>
              </a:ext>
            </a:extLst>
          </p:cNvPr>
          <p:cNvSpPr txBox="1"/>
          <p:nvPr/>
        </p:nvSpPr>
        <p:spPr>
          <a:xfrm>
            <a:off x="4356604" y="931208"/>
            <a:ext cx="15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IP:192.168.2.4</a:t>
            </a:r>
            <a:endParaRPr kumimoji="1" lang="ja-JP" altLang="en-US" dirty="0"/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95091254-B7C8-413B-9A4F-237829289EED}"/>
              </a:ext>
            </a:extLst>
          </p:cNvPr>
          <p:cNvCxnSpPr/>
          <p:nvPr/>
        </p:nvCxnSpPr>
        <p:spPr>
          <a:xfrm>
            <a:off x="2772383" y="1770434"/>
            <a:ext cx="12743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F146D7F-B87A-46DA-9FD0-4C807E02427A}"/>
              </a:ext>
            </a:extLst>
          </p:cNvPr>
          <p:cNvSpPr txBox="1"/>
          <p:nvPr/>
        </p:nvSpPr>
        <p:spPr>
          <a:xfrm>
            <a:off x="3042202" y="1518217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Access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5D77EF83-DEAB-4F2B-9E00-C5C84284F149}"/>
              </a:ext>
            </a:extLst>
          </p:cNvPr>
          <p:cNvCxnSpPr/>
          <p:nvPr/>
        </p:nvCxnSpPr>
        <p:spPr>
          <a:xfrm flipH="1">
            <a:off x="2772383" y="2286000"/>
            <a:ext cx="12743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D21E1788-33BF-4A43-96F5-E51A62C4DDAC}"/>
              </a:ext>
            </a:extLst>
          </p:cNvPr>
          <p:cNvCxnSpPr/>
          <p:nvPr/>
        </p:nvCxnSpPr>
        <p:spPr>
          <a:xfrm flipH="1">
            <a:off x="2772382" y="2389762"/>
            <a:ext cx="12743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7E33FC51-D797-45A9-97A8-A8924B9B8435}"/>
              </a:ext>
            </a:extLst>
          </p:cNvPr>
          <p:cNvCxnSpPr/>
          <p:nvPr/>
        </p:nvCxnSpPr>
        <p:spPr>
          <a:xfrm flipH="1">
            <a:off x="2772382" y="2503251"/>
            <a:ext cx="12743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956707D-3CD3-4E68-9326-6A341921B899}"/>
              </a:ext>
            </a:extLst>
          </p:cNvPr>
          <p:cNvSpPr txBox="1"/>
          <p:nvPr/>
        </p:nvSpPr>
        <p:spPr>
          <a:xfrm>
            <a:off x="3042202" y="2568279"/>
            <a:ext cx="740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320kB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0B8B693-5A6D-43C7-BC5C-919019852666}"/>
              </a:ext>
            </a:extLst>
          </p:cNvPr>
          <p:cNvSpPr txBox="1"/>
          <p:nvPr/>
        </p:nvSpPr>
        <p:spPr>
          <a:xfrm>
            <a:off x="4401181" y="3018908"/>
            <a:ext cx="38192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r>
              <a:rPr kumimoji="1" lang="pt-BR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ios:bios_6_76_03_01</a:t>
            </a:r>
          </a:p>
          <a:p>
            <a:r>
              <a:rPr kumimoji="1" lang="pt-BR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sdk:processor_sdk_rtos_am57xx_6_03_00_106</a:t>
            </a:r>
          </a:p>
          <a:p>
            <a:r>
              <a:rPr lang="pt-BR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ndk:ndk_3_61_01_01</a:t>
            </a:r>
          </a:p>
          <a:p>
            <a:r>
              <a:rPr lang="pt-BR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pdk:pdk_am57xx_1_0_17</a:t>
            </a:r>
          </a:p>
        </p:txBody>
      </p:sp>
    </p:spTree>
    <p:extLst>
      <p:ext uri="{BB962C8B-B14F-4D97-AF65-F5344CB8AC3E}">
        <p14:creationId xmlns:p14="http://schemas.microsoft.com/office/powerpoint/2010/main" val="405204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 bwMode="auto">
          <a:xfrm>
            <a:off x="165100" y="700088"/>
            <a:ext cx="9575800" cy="587502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TMDSEVM572X:192.168.2.4    PC:192.168.2.2</a:t>
            </a:r>
          </a:p>
          <a:p>
            <a:pPr algn="r"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 bwMode="auto">
          <a:xfrm>
            <a:off x="0" y="18288"/>
            <a:ext cx="9906000" cy="540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28016" tIns="64008" rIns="128016" bIns="64008" rtlCol="0" anchor="ctr">
            <a:noAutofit/>
          </a:bodyPr>
          <a:lstStyle/>
          <a:p>
            <a:pPr algn="ctr"/>
            <a:r>
              <a:rPr lang="en-US" altLang="ja-JP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Wireshark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969C70E-B320-4A02-B455-3F0165CAC1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65" y="1138136"/>
            <a:ext cx="9266870" cy="4046706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E9FCD2B-EF71-4505-8FED-F2DBAB81F736}"/>
              </a:ext>
            </a:extLst>
          </p:cNvPr>
          <p:cNvSpPr txBox="1"/>
          <p:nvPr/>
        </p:nvSpPr>
        <p:spPr>
          <a:xfrm>
            <a:off x="8264908" y="837922"/>
            <a:ext cx="14264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Differential Time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1A3570-DAC2-40F2-A4D5-18EA23287D55}"/>
              </a:ext>
            </a:extLst>
          </p:cNvPr>
          <p:cNvSpPr/>
          <p:nvPr/>
        </p:nvSpPr>
        <p:spPr>
          <a:xfrm>
            <a:off x="6371617" y="1766318"/>
            <a:ext cx="924129" cy="840695"/>
          </a:xfrm>
          <a:prstGeom prst="rect">
            <a:avLst/>
          </a:prstGeom>
          <a:noFill/>
          <a:ln w="28575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7847BC3-D145-40EC-9031-6403DDED7AE0}"/>
              </a:ext>
            </a:extLst>
          </p:cNvPr>
          <p:cNvSpPr txBox="1"/>
          <p:nvPr/>
        </p:nvSpPr>
        <p:spPr>
          <a:xfrm>
            <a:off x="6104825" y="857836"/>
            <a:ext cx="19311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WindowSize:64240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45238428-1D2F-4177-9647-5E829D07E263}"/>
              </a:ext>
            </a:extLst>
          </p:cNvPr>
          <p:cNvCxnSpPr/>
          <p:nvPr/>
        </p:nvCxnSpPr>
        <p:spPr>
          <a:xfrm flipH="1">
            <a:off x="6371617" y="1134835"/>
            <a:ext cx="1303506" cy="5091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4962086-3523-4DD9-B917-7DB1054B5E1D}"/>
              </a:ext>
            </a:extLst>
          </p:cNvPr>
          <p:cNvSpPr/>
          <p:nvPr/>
        </p:nvSpPr>
        <p:spPr>
          <a:xfrm>
            <a:off x="4795733" y="2470237"/>
            <a:ext cx="684178" cy="20839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9EC5372-767B-45DC-A42E-84F34BB39C6E}"/>
              </a:ext>
            </a:extLst>
          </p:cNvPr>
          <p:cNvSpPr/>
          <p:nvPr/>
        </p:nvSpPr>
        <p:spPr>
          <a:xfrm>
            <a:off x="6309290" y="2793459"/>
            <a:ext cx="1040859" cy="856034"/>
          </a:xfrm>
          <a:prstGeom prst="rect">
            <a:avLst/>
          </a:prstGeom>
          <a:noFill/>
          <a:ln w="28575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550AD5D-B96F-4687-AAF7-7EA996CEBAC9}"/>
              </a:ext>
            </a:extLst>
          </p:cNvPr>
          <p:cNvSpPr/>
          <p:nvPr/>
        </p:nvSpPr>
        <p:spPr>
          <a:xfrm>
            <a:off x="6309290" y="3840134"/>
            <a:ext cx="1040859" cy="856034"/>
          </a:xfrm>
          <a:prstGeom prst="rect">
            <a:avLst/>
          </a:prstGeom>
          <a:noFill/>
          <a:ln w="28575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97EDABF-E15F-4E2E-9352-F9CF29FC9550}"/>
              </a:ext>
            </a:extLst>
          </p:cNvPr>
          <p:cNvSpPr/>
          <p:nvPr/>
        </p:nvSpPr>
        <p:spPr>
          <a:xfrm>
            <a:off x="4798972" y="3501652"/>
            <a:ext cx="684178" cy="20839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5EDEA70-50EC-4E06-B34B-4BCC0302D84D}"/>
              </a:ext>
            </a:extLst>
          </p:cNvPr>
          <p:cNvSpPr/>
          <p:nvPr/>
        </p:nvSpPr>
        <p:spPr>
          <a:xfrm>
            <a:off x="4795733" y="4533067"/>
            <a:ext cx="684178" cy="20839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C044B13-1039-4E6B-A463-0AF00A10C0F8}"/>
              </a:ext>
            </a:extLst>
          </p:cNvPr>
          <p:cNvSpPr/>
          <p:nvPr/>
        </p:nvSpPr>
        <p:spPr>
          <a:xfrm>
            <a:off x="8617804" y="2793459"/>
            <a:ext cx="598428" cy="17406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F4DD298-A741-4D64-9520-605ACDB237A4}"/>
              </a:ext>
            </a:extLst>
          </p:cNvPr>
          <p:cNvSpPr/>
          <p:nvPr/>
        </p:nvSpPr>
        <p:spPr>
          <a:xfrm>
            <a:off x="8626458" y="3792103"/>
            <a:ext cx="598428" cy="17406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B9B42451-3C70-4DA9-8346-EEBE99F7F2CD}"/>
              </a:ext>
            </a:extLst>
          </p:cNvPr>
          <p:cNvSpPr/>
          <p:nvPr/>
        </p:nvSpPr>
        <p:spPr>
          <a:xfrm>
            <a:off x="8626458" y="4790747"/>
            <a:ext cx="598428" cy="17406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DA47046-9BB3-4114-BBA3-816FA15D6682}"/>
              </a:ext>
            </a:extLst>
          </p:cNvPr>
          <p:cNvSpPr txBox="1"/>
          <p:nvPr/>
        </p:nvSpPr>
        <p:spPr>
          <a:xfrm>
            <a:off x="7772701" y="2678633"/>
            <a:ext cx="845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0.35ms</a:t>
            </a:r>
            <a:endParaRPr kumimoji="1"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6627141-0F77-48FB-9E21-11627D25A8D3}"/>
              </a:ext>
            </a:extLst>
          </p:cNvPr>
          <p:cNvSpPr txBox="1"/>
          <p:nvPr/>
        </p:nvSpPr>
        <p:spPr>
          <a:xfrm>
            <a:off x="7772700" y="3717702"/>
            <a:ext cx="845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1.62ms</a:t>
            </a:r>
            <a:endParaRPr kumimoji="1"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C0C9BC0-4022-44C6-92D4-703612D13E5D}"/>
              </a:ext>
            </a:extLst>
          </p:cNvPr>
          <p:cNvSpPr txBox="1"/>
          <p:nvPr/>
        </p:nvSpPr>
        <p:spPr>
          <a:xfrm>
            <a:off x="7842357" y="4696168"/>
            <a:ext cx="845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0.84ms</a:t>
            </a:r>
            <a:endParaRPr kumimoji="1"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B1D0AF6-CF84-4421-BD7C-206BF3EF9966}"/>
              </a:ext>
            </a:extLst>
          </p:cNvPr>
          <p:cNvSpPr txBox="1"/>
          <p:nvPr/>
        </p:nvSpPr>
        <p:spPr>
          <a:xfrm>
            <a:off x="7236422" y="2019659"/>
            <a:ext cx="15713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Len=Total</a:t>
            </a:r>
            <a:r>
              <a:rPr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8192</a:t>
            </a:r>
            <a:endParaRPr kumimoji="1" lang="ja-JP" altLang="en-US" sz="14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767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 bwMode="auto">
          <a:xfrm>
            <a:off x="165100" y="700088"/>
            <a:ext cx="9575800" cy="587502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 bwMode="auto">
          <a:xfrm>
            <a:off x="0" y="18288"/>
            <a:ext cx="9906000" cy="540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28016" tIns="64008" rIns="128016" bIns="64008" rtlCol="0" anchor="ctr">
            <a:noAutofit/>
          </a:bodyPr>
          <a:lstStyle/>
          <a:p>
            <a:pPr algn="ctr"/>
            <a:r>
              <a:rPr lang="en-US" altLang="ja-JP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Wireshark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04A0CB8-55F9-4346-A235-FEBB8EA92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48" y="1411431"/>
            <a:ext cx="9550049" cy="3890143"/>
          </a:xfrm>
          <a:prstGeom prst="rect">
            <a:avLst/>
          </a:prstGeom>
        </p:spPr>
      </p:pic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D1F03707-60DF-46A2-9B1D-F927F46271B0}"/>
              </a:ext>
            </a:extLst>
          </p:cNvPr>
          <p:cNvCxnSpPr/>
          <p:nvPr/>
        </p:nvCxnSpPr>
        <p:spPr>
          <a:xfrm>
            <a:off x="787940" y="5126477"/>
            <a:ext cx="8861898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0E23FB9-6B87-4AFD-B719-8A182EE438FC}"/>
              </a:ext>
            </a:extLst>
          </p:cNvPr>
          <p:cNvSpPr txBox="1"/>
          <p:nvPr/>
        </p:nvSpPr>
        <p:spPr>
          <a:xfrm>
            <a:off x="663657" y="5384343"/>
            <a:ext cx="14409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3way handshake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78BBEAA8-BCAF-4804-97B1-8FF7FE5118F4}"/>
              </a:ext>
            </a:extLst>
          </p:cNvPr>
          <p:cNvSpPr txBox="1"/>
          <p:nvPr/>
        </p:nvSpPr>
        <p:spPr>
          <a:xfrm>
            <a:off x="2136627" y="3609121"/>
            <a:ext cx="1737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Sending data: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8k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1B9CDB6D-C9DE-46CD-98B7-93C46F545AF1}"/>
              </a:ext>
            </a:extLst>
          </p:cNvPr>
          <p:cNvSpPr txBox="1"/>
          <p:nvPr/>
        </p:nvSpPr>
        <p:spPr>
          <a:xfrm>
            <a:off x="9194659" y="5345432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Fin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C3542C9A-57E6-4B38-AD07-92FB5070E299}"/>
              </a:ext>
            </a:extLst>
          </p:cNvPr>
          <p:cNvCxnSpPr/>
          <p:nvPr/>
        </p:nvCxnSpPr>
        <p:spPr>
          <a:xfrm>
            <a:off x="3715966" y="3793787"/>
            <a:ext cx="49611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8BA2FA05-1702-4725-84B7-2A502064CD22}"/>
              </a:ext>
            </a:extLst>
          </p:cNvPr>
          <p:cNvSpPr txBox="1"/>
          <p:nvPr/>
        </p:nvSpPr>
        <p:spPr>
          <a:xfrm>
            <a:off x="5015164" y="5459085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37.5msec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359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 bwMode="auto">
          <a:xfrm>
            <a:off x="165100" y="700088"/>
            <a:ext cx="9575800" cy="587502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Communication</a:t>
            </a:r>
          </a:p>
          <a:p>
            <a:pPr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 bwMode="auto">
          <a:xfrm>
            <a:off x="0" y="18288"/>
            <a:ext cx="9906000" cy="540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28016" tIns="64008" rIns="128016" bIns="64008" rtlCol="0" anchor="ctr">
            <a:noAutofit/>
          </a:bodyPr>
          <a:lstStyle/>
          <a:p>
            <a:pPr algn="ctr"/>
            <a:r>
              <a:rPr lang="en-US" altLang="ja-JP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Wireshark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E9FCD2B-EF71-4505-8FED-F2DBAB81F736}"/>
              </a:ext>
            </a:extLst>
          </p:cNvPr>
          <p:cNvSpPr txBox="1"/>
          <p:nvPr/>
        </p:nvSpPr>
        <p:spPr>
          <a:xfrm>
            <a:off x="5021901" y="1432408"/>
            <a:ext cx="16330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WindowSize:64240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7847BC3-D145-40EC-9031-6403DDED7AE0}"/>
              </a:ext>
            </a:extLst>
          </p:cNvPr>
          <p:cNvSpPr txBox="1"/>
          <p:nvPr/>
        </p:nvSpPr>
        <p:spPr>
          <a:xfrm>
            <a:off x="303620" y="1191467"/>
            <a:ext cx="1462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TMDSEVM572X :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192.168.2.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5979BCC-3C73-48DB-93E4-372B403A3635}"/>
              </a:ext>
            </a:extLst>
          </p:cNvPr>
          <p:cNvSpPr txBox="1"/>
          <p:nvPr/>
        </p:nvSpPr>
        <p:spPr>
          <a:xfrm>
            <a:off x="3904287" y="1247770"/>
            <a:ext cx="1117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PC :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192.168.2.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73173251-075D-42A0-96E0-D19A6B2FF505}"/>
              </a:ext>
            </a:extLst>
          </p:cNvPr>
          <p:cNvCxnSpPr/>
          <p:nvPr/>
        </p:nvCxnSpPr>
        <p:spPr>
          <a:xfrm>
            <a:off x="1034750" y="1890713"/>
            <a:ext cx="0" cy="43579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51C23DE8-9F4A-4EEC-96FE-EAD8E3E45EC4}"/>
              </a:ext>
            </a:extLst>
          </p:cNvPr>
          <p:cNvCxnSpPr/>
          <p:nvPr/>
        </p:nvCxnSpPr>
        <p:spPr>
          <a:xfrm>
            <a:off x="4463094" y="1799921"/>
            <a:ext cx="0" cy="43579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7F4D3D37-D1C0-4806-AE6B-1402BFB41023}"/>
              </a:ext>
            </a:extLst>
          </p:cNvPr>
          <p:cNvCxnSpPr/>
          <p:nvPr/>
        </p:nvCxnSpPr>
        <p:spPr>
          <a:xfrm>
            <a:off x="1231893" y="2309002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FDC4CA88-580A-46FF-9183-53DF25CEC80F}"/>
              </a:ext>
            </a:extLst>
          </p:cNvPr>
          <p:cNvCxnSpPr/>
          <p:nvPr/>
        </p:nvCxnSpPr>
        <p:spPr>
          <a:xfrm>
            <a:off x="1231893" y="2490585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2A8113F-7BB8-4BD4-8C15-54BBED87F7A3}"/>
              </a:ext>
            </a:extLst>
          </p:cNvPr>
          <p:cNvCxnSpPr/>
          <p:nvPr/>
        </p:nvCxnSpPr>
        <p:spPr>
          <a:xfrm>
            <a:off x="1231893" y="2691623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DAEFF5F1-DC04-444F-84D8-2C675B9397E8}"/>
              </a:ext>
            </a:extLst>
          </p:cNvPr>
          <p:cNvCxnSpPr/>
          <p:nvPr/>
        </p:nvCxnSpPr>
        <p:spPr>
          <a:xfrm>
            <a:off x="1231893" y="2892661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37EC4F0-1125-453E-AB55-1E8006D0794A}"/>
              </a:ext>
            </a:extLst>
          </p:cNvPr>
          <p:cNvSpPr txBox="1"/>
          <p:nvPr/>
        </p:nvSpPr>
        <p:spPr>
          <a:xfrm>
            <a:off x="1990713" y="2028702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88AC8BB-13C1-45C3-BFB1-3A7E129A1C4C}"/>
              </a:ext>
            </a:extLst>
          </p:cNvPr>
          <p:cNvSpPr txBox="1"/>
          <p:nvPr/>
        </p:nvSpPr>
        <p:spPr>
          <a:xfrm>
            <a:off x="1980923" y="2267720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2571A98-49DD-4E10-8142-51067E480626}"/>
              </a:ext>
            </a:extLst>
          </p:cNvPr>
          <p:cNvSpPr txBox="1"/>
          <p:nvPr/>
        </p:nvSpPr>
        <p:spPr>
          <a:xfrm>
            <a:off x="1980923" y="2474058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F003658-7F8D-442E-A8C6-B5BDE04DF0EF}"/>
              </a:ext>
            </a:extLst>
          </p:cNvPr>
          <p:cNvSpPr txBox="1"/>
          <p:nvPr/>
        </p:nvSpPr>
        <p:spPr>
          <a:xfrm>
            <a:off x="1980923" y="2684572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635558C-F121-4129-9DA7-50B1A87A0B95}"/>
              </a:ext>
            </a:extLst>
          </p:cNvPr>
          <p:cNvCxnSpPr/>
          <p:nvPr/>
        </p:nvCxnSpPr>
        <p:spPr>
          <a:xfrm>
            <a:off x="1231893" y="3093700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B5011DA-64CD-4B02-9715-6EDC3735E388}"/>
              </a:ext>
            </a:extLst>
          </p:cNvPr>
          <p:cNvSpPr txBox="1"/>
          <p:nvPr/>
        </p:nvSpPr>
        <p:spPr>
          <a:xfrm>
            <a:off x="1980923" y="2867287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836E126A-6C67-418B-A1B5-2F26BFD6795D}"/>
              </a:ext>
            </a:extLst>
          </p:cNvPr>
          <p:cNvCxnSpPr/>
          <p:nvPr/>
        </p:nvCxnSpPr>
        <p:spPr>
          <a:xfrm>
            <a:off x="1222103" y="3285011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42DB09F-4FCA-4A89-ADAA-E2EE0BFED493}"/>
              </a:ext>
            </a:extLst>
          </p:cNvPr>
          <p:cNvSpPr txBox="1"/>
          <p:nvPr/>
        </p:nvSpPr>
        <p:spPr>
          <a:xfrm>
            <a:off x="1980923" y="3062089"/>
            <a:ext cx="29632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[PSH 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=892 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Total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Len=8192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206C42C-39FD-4BD6-A83C-9B06A84C26A5}"/>
              </a:ext>
            </a:extLst>
          </p:cNvPr>
          <p:cNvCxnSpPr>
            <a:cxnSpLocks/>
          </p:cNvCxnSpPr>
          <p:nvPr/>
        </p:nvCxnSpPr>
        <p:spPr>
          <a:xfrm flipH="1">
            <a:off x="1231893" y="3631964"/>
            <a:ext cx="28404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7324666-5F53-45BC-85DA-44694B483D7C}"/>
              </a:ext>
            </a:extLst>
          </p:cNvPr>
          <p:cNvSpPr txBox="1"/>
          <p:nvPr/>
        </p:nvSpPr>
        <p:spPr>
          <a:xfrm>
            <a:off x="1980923" y="3390633"/>
            <a:ext cx="6810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99C3567E-626A-4B5F-9F59-E2ED345EFE2D}"/>
              </a:ext>
            </a:extLst>
          </p:cNvPr>
          <p:cNvCxnSpPr/>
          <p:nvPr/>
        </p:nvCxnSpPr>
        <p:spPr>
          <a:xfrm>
            <a:off x="1297189" y="5181903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00BC7400-EC9F-4803-9A8F-1FD8A3FB3CD0}"/>
              </a:ext>
            </a:extLst>
          </p:cNvPr>
          <p:cNvCxnSpPr/>
          <p:nvPr/>
        </p:nvCxnSpPr>
        <p:spPr>
          <a:xfrm>
            <a:off x="1297189" y="5363486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2921CC38-4042-4270-9FDD-C431ABAC3517}"/>
              </a:ext>
            </a:extLst>
          </p:cNvPr>
          <p:cNvCxnSpPr/>
          <p:nvPr/>
        </p:nvCxnSpPr>
        <p:spPr>
          <a:xfrm>
            <a:off x="1297189" y="5564524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43C88495-D844-4B6A-A6EA-F8D2F17D4030}"/>
              </a:ext>
            </a:extLst>
          </p:cNvPr>
          <p:cNvCxnSpPr/>
          <p:nvPr/>
        </p:nvCxnSpPr>
        <p:spPr>
          <a:xfrm>
            <a:off x="1297189" y="5765562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B1DE2EC-C274-46E9-9FA1-C7D39703B3FE}"/>
              </a:ext>
            </a:extLst>
          </p:cNvPr>
          <p:cNvSpPr txBox="1"/>
          <p:nvPr/>
        </p:nvSpPr>
        <p:spPr>
          <a:xfrm>
            <a:off x="2056009" y="4901603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D38E086-9972-4F28-A6FC-D1CD27B3AA2B}"/>
              </a:ext>
            </a:extLst>
          </p:cNvPr>
          <p:cNvSpPr txBox="1"/>
          <p:nvPr/>
        </p:nvSpPr>
        <p:spPr>
          <a:xfrm>
            <a:off x="2046219" y="5140621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C2382D0D-5FCD-437B-94DF-F99BF80DFE42}"/>
              </a:ext>
            </a:extLst>
          </p:cNvPr>
          <p:cNvSpPr txBox="1"/>
          <p:nvPr/>
        </p:nvSpPr>
        <p:spPr>
          <a:xfrm>
            <a:off x="2046219" y="5346959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F258EF9-99B3-4327-96F0-BB9C539166D8}"/>
              </a:ext>
            </a:extLst>
          </p:cNvPr>
          <p:cNvSpPr txBox="1"/>
          <p:nvPr/>
        </p:nvSpPr>
        <p:spPr>
          <a:xfrm>
            <a:off x="2046219" y="5557473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066822B1-6B93-46C9-9B95-1EFB6ECABDAF}"/>
              </a:ext>
            </a:extLst>
          </p:cNvPr>
          <p:cNvCxnSpPr/>
          <p:nvPr/>
        </p:nvCxnSpPr>
        <p:spPr>
          <a:xfrm>
            <a:off x="1297189" y="5966601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8E7DF97-73AE-420E-BB10-6D061237B0FD}"/>
              </a:ext>
            </a:extLst>
          </p:cNvPr>
          <p:cNvSpPr txBox="1"/>
          <p:nvPr/>
        </p:nvSpPr>
        <p:spPr>
          <a:xfrm>
            <a:off x="2046219" y="5740188"/>
            <a:ext cx="1410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=1460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1EFD7137-098D-41E6-86AC-34D493C76023}"/>
              </a:ext>
            </a:extLst>
          </p:cNvPr>
          <p:cNvCxnSpPr/>
          <p:nvPr/>
        </p:nvCxnSpPr>
        <p:spPr>
          <a:xfrm>
            <a:off x="1287399" y="6157912"/>
            <a:ext cx="29280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F2BF997B-D76E-482D-8D6E-A6B696AE4010}"/>
              </a:ext>
            </a:extLst>
          </p:cNvPr>
          <p:cNvSpPr txBox="1"/>
          <p:nvPr/>
        </p:nvSpPr>
        <p:spPr>
          <a:xfrm>
            <a:off x="2046219" y="5934990"/>
            <a:ext cx="16700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[PSH ACK] </a:t>
            </a:r>
            <a:r>
              <a:rPr kumimoji="1"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len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=892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3B2CF2B3-B9E0-4BAD-AE89-435642A3FACE}"/>
              </a:ext>
            </a:extLst>
          </p:cNvPr>
          <p:cNvSpPr txBox="1"/>
          <p:nvPr/>
        </p:nvSpPr>
        <p:spPr>
          <a:xfrm>
            <a:off x="5696630" y="2050846"/>
            <a:ext cx="71596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Questions</a:t>
            </a: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1: Why is the window size of the PC side 64240?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Why does it send the data in units of 8192 bytes with PSH=1?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Can you make it every 16384?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For example, is it possible to make it every 16384 bytes?</a:t>
            </a: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 After receiving the ACK signal from the PC, the time until the next data transmission</a:t>
            </a: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 starts is very long (about 1.0msec on average).</a:t>
            </a: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2: What is the purpose of this time?</a:t>
            </a: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3: Is it possible to change this time to a shorter time (e.g., half) or to a fixed time?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We believe that if this time is not shortened, we will not be able to meet the specifications.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If there is another way, please let me know.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A52932DF-C3C0-458F-9814-7911868250AC}"/>
              </a:ext>
            </a:extLst>
          </p:cNvPr>
          <p:cNvSpPr txBox="1"/>
          <p:nvPr/>
        </p:nvSpPr>
        <p:spPr>
          <a:xfrm>
            <a:off x="1202440" y="3684159"/>
            <a:ext cx="3260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PC side is sending an ACK signal because it is being sent with PSH=1 (guess).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DBCDBA7A-8F50-4008-82B9-C60A9B453176}"/>
              </a:ext>
            </a:extLst>
          </p:cNvPr>
          <p:cNvCxnSpPr/>
          <p:nvPr/>
        </p:nvCxnSpPr>
        <p:spPr>
          <a:xfrm>
            <a:off x="4159919" y="3339088"/>
            <a:ext cx="0" cy="328544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439F0E2-90D4-4905-A7EA-5A7BF83B317D}"/>
              </a:ext>
            </a:extLst>
          </p:cNvPr>
          <p:cNvSpPr txBox="1"/>
          <p:nvPr/>
        </p:nvSpPr>
        <p:spPr>
          <a:xfrm>
            <a:off x="4215425" y="3332070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0.08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0.01msec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5" name="直線矢印コネクタ 64">
            <a:extLst>
              <a:ext uri="{FF2B5EF4-FFF2-40B4-BE49-F238E27FC236}">
                <a16:creationId xmlns:a16="http://schemas.microsoft.com/office/drawing/2014/main" id="{AE90A6C7-4ADC-448B-AF5B-19C627BA8561}"/>
              </a:ext>
            </a:extLst>
          </p:cNvPr>
          <p:cNvCxnSpPr>
            <a:cxnSpLocks/>
          </p:cNvCxnSpPr>
          <p:nvPr/>
        </p:nvCxnSpPr>
        <p:spPr>
          <a:xfrm flipH="1">
            <a:off x="4150129" y="3684159"/>
            <a:ext cx="9790" cy="1355943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96AFE22-4FE0-46A6-84AA-354B896FB067}"/>
              </a:ext>
            </a:extLst>
          </p:cNvPr>
          <p:cNvSpPr txBox="1"/>
          <p:nvPr/>
        </p:nvSpPr>
        <p:spPr>
          <a:xfrm>
            <a:off x="4189788" y="4291947"/>
            <a:ext cx="15465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0.3 to 1.6 </a:t>
            </a:r>
            <a:r>
              <a:rPr lang="en-US" altLang="ja-JP" sz="1200" dirty="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msec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(Average of about 1.0 </a:t>
            </a:r>
            <a:r>
              <a:rPr lang="en-US" altLang="ja-JP" sz="1200" dirty="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msec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endParaRPr kumimoji="1" lang="ja-JP" altLang="en-US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23417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kumimoji="1" sz="105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kumimoji="1" sz="105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kumimoji="1" sz="105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D933BB627CD0E4BA9DBB20111D2B55F" ma:contentTypeVersion="13" ma:contentTypeDescription="新しいドキュメントを作成します。" ma:contentTypeScope="" ma:versionID="01553da74cb6d798889f8cb8cc3b8c8f">
  <xsd:schema xmlns:xsd="http://www.w3.org/2001/XMLSchema" xmlns:xs="http://www.w3.org/2001/XMLSchema" xmlns:p="http://schemas.microsoft.com/office/2006/metadata/properties" xmlns:ns2="659258f3-a8ee-43e5-bdb4-1ccd95eea09a" xmlns:ns3="9dc52de5-348c-49b5-b2e5-fbede0ef185f" targetNamespace="http://schemas.microsoft.com/office/2006/metadata/properties" ma:root="true" ma:fieldsID="138a5fb32627778f77a447ea17946313" ns2:_="" ns3:_="">
    <xsd:import namespace="659258f3-a8ee-43e5-bdb4-1ccd95eea09a"/>
    <xsd:import namespace="9dc52de5-348c-49b5-b2e5-fbede0ef185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_Flow_SignoffStatus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9258f3-a8ee-43e5-bdb4-1ccd95eea09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最新の共有 (ユーザー別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最新の共有 (時間別)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52de5-348c-49b5-b2e5-fbede0ef1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18" nillable="true" ma:displayName="承認の状態" ma:internalName="_x0024_Resources_x003a_core_x002c_Signoff_Status_x003b_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9dc52de5-348c-49b5-b2e5-fbede0ef185f" xsi:nil="true"/>
  </documentManagement>
</p:properties>
</file>

<file path=customXml/itemProps1.xml><?xml version="1.0" encoding="utf-8"?>
<ds:datastoreItem xmlns:ds="http://schemas.openxmlformats.org/officeDocument/2006/customXml" ds:itemID="{840C5D83-E3FA-49AF-ACAE-E7B4D1009F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5804C3-2ADD-4CC7-A551-41975FAF2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9258f3-a8ee-43e5-bdb4-1ccd95eea09a"/>
    <ds:schemaRef ds:uri="9dc52de5-348c-49b5-b2e5-fbede0ef18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49641C-BF88-4138-BE7C-B4ACE2F1A7B7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9dc52de5-348c-49b5-b2e5-fbede0ef185f"/>
    <ds:schemaRef ds:uri="http://purl.org/dc/dcmitype/"/>
    <ds:schemaRef ds:uri="659258f3-a8ee-43e5-bdb4-1ccd95eea09a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712</Words>
  <Application>Microsoft Office PowerPoint</Application>
  <PresentationFormat>A4 210 x 297 mm</PresentationFormat>
  <Paragraphs>99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HGP創英角ｺﾞｼｯｸUB</vt:lpstr>
      <vt:lpstr>Meiryo UI</vt:lpstr>
      <vt:lpstr>ヒラギノ角ゴ ProN W3</vt:lpstr>
      <vt:lpstr>Arial</vt:lpstr>
      <vt:lpstr>Calibri</vt:lpstr>
      <vt:lpstr>1_Office ​​テーマ</vt:lpstr>
      <vt:lpstr>2_Office ​​テーマ</vt:lpstr>
      <vt:lpstr>3_Office ​​テーマ</vt:lpstr>
      <vt:lpstr>デザインの設定</vt:lpstr>
      <vt:lpstr>1_デザインの設定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2018-08-07T01:29:25Z</dcterms:created>
  <dcterms:modified xsi:type="dcterms:W3CDTF">2021-07-15T03:57:15Z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0x0101005D933BB627CD0E4BA9DBB20111D2B55F</vt:lpwstr>
  </property>
</Properties>
</file>