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tags/tag3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30" r:id="rId2"/>
    <p:sldId id="329" r:id="rId3"/>
    <p:sldId id="268" r:id="rId4"/>
    <p:sldId id="269" r:id="rId5"/>
    <p:sldId id="341" r:id="rId6"/>
    <p:sldId id="342" r:id="rId7"/>
    <p:sldId id="260" r:id="rId8"/>
    <p:sldId id="261" r:id="rId9"/>
    <p:sldId id="263" r:id="rId10"/>
    <p:sldId id="397" r:id="rId11"/>
    <p:sldId id="343" r:id="rId12"/>
    <p:sldId id="344" r:id="rId13"/>
    <p:sldId id="345" r:id="rId14"/>
    <p:sldId id="346" r:id="rId15"/>
    <p:sldId id="347" r:id="rId16"/>
    <p:sldId id="400" r:id="rId17"/>
    <p:sldId id="398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83" r:id="rId26"/>
    <p:sldId id="384" r:id="rId27"/>
    <p:sldId id="392" r:id="rId28"/>
    <p:sldId id="385" r:id="rId29"/>
    <p:sldId id="394" r:id="rId30"/>
    <p:sldId id="355" r:id="rId31"/>
    <p:sldId id="356" r:id="rId32"/>
    <p:sldId id="358" r:id="rId33"/>
    <p:sldId id="359" r:id="rId34"/>
    <p:sldId id="377" r:id="rId35"/>
    <p:sldId id="378" r:id="rId36"/>
    <p:sldId id="379" r:id="rId37"/>
    <p:sldId id="380" r:id="rId38"/>
    <p:sldId id="399" r:id="rId39"/>
    <p:sldId id="395" r:id="rId40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5930" autoAdjust="0"/>
  </p:normalViewPr>
  <p:slideViewPr>
    <p:cSldViewPr>
      <p:cViewPr varScale="1">
        <p:scale>
          <a:sx n="88" d="100"/>
          <a:sy n="88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F324F3-0529-4A96-B3B6-46A2C1101DDC}" type="datetimeFigureOut">
              <a:rPr lang="en-US"/>
              <a:pPr>
                <a:defRPr/>
              </a:pPr>
              <a:t>6/1/2015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03B4A2-C126-47DB-8BAB-ECD4F1874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19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278B9-25A0-46B9-853B-B5FADE7246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495800"/>
            <a:ext cx="6324600" cy="4419600"/>
          </a:xfrm>
          <a:noFill/>
        </p:spPr>
        <p:txBody>
          <a:bodyPr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Indicate here how many cycles this code processing will require (40 cycles)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6373E-D95D-4D38-BDB0-1B941ADE98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4414838"/>
            <a:ext cx="5137150" cy="4183062"/>
          </a:xfrm>
          <a:noFill/>
        </p:spPr>
        <p:txBody>
          <a:bodyPr wrap="square" lIns="93768" tIns="46884" rIns="93768" bIns="4688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47A13-D1EB-49C8-BFD6-19FD21BEAE6C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6373E-D95D-4D38-BDB0-1B941ADE98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4414838"/>
            <a:ext cx="5137150" cy="4183062"/>
          </a:xfrm>
          <a:noFill/>
        </p:spPr>
        <p:txBody>
          <a:bodyPr wrap="square" lIns="93768" tIns="46884" rIns="93768" bIns="4688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8C5B2A-4867-4A22-A8AA-EF690E038E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24D8B-6FC8-414B-A0AB-8553BFA876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0DA82-A62E-44C7-BCBF-9761B2390F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E89B5-50EC-4037-A00C-5882DAB9C0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ADBD3-7F48-4AC2-933C-5A99F92630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Should the</a:t>
            </a:r>
            <a:r>
              <a:rPr lang="en-US" baseline="0" dirty="0" smtClean="0"/>
              <a:t> EXECUTEs be sequential here?  E1, E2. E3, etc.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DC14A-0A20-415A-989A-8BEF92AC6D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 algn="l">
              <a:defRPr sz="4000">
                <a:solidFill>
                  <a:srgbClr val="D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 algn="l">
              <a:defRPr sz="4000">
                <a:solidFill>
                  <a:srgbClr val="DE0000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>section </a:t>
            </a:r>
            <a:r>
              <a:rPr lang="en-US" dirty="0"/>
              <a:t>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o Title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7" descr="ti_logo_powerpoint_1_lin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69" r:id="rId4"/>
    <p:sldLayoutId id="214748367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5pPr>
      <a:lvl6pPr marL="1919288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6pPr>
      <a:lvl7pPr marL="2376488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7pPr>
      <a:lvl8pPr marL="2833688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8pPr>
      <a:lvl9pPr marL="3290888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hyperlink" Target="http://www.ti.com/lit/ug/sprugh7/sprugh7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 DSP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Optimization</a:t>
            </a:r>
          </a:p>
          <a:p>
            <a:r>
              <a:rPr lang="en-US" dirty="0" smtClean="0"/>
              <a:t>FAE Summit 2015</a:t>
            </a:r>
          </a:p>
          <a:p>
            <a:r>
              <a:rPr lang="en-US" dirty="0"/>
              <a:t>Ran Katzur</a:t>
            </a:r>
          </a:p>
          <a:p>
            <a:r>
              <a:rPr lang="en-US" dirty="0"/>
              <a:t>EP Application Team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C6000 VLIW architecture</a:t>
            </a:r>
          </a:p>
          <a:p>
            <a:r>
              <a:rPr lang="en-US" b="1" dirty="0" smtClean="0"/>
              <a:t>Pipeline</a:t>
            </a:r>
          </a:p>
          <a:p>
            <a:r>
              <a:rPr lang="en-US" dirty="0" smtClean="0"/>
              <a:t>Software pipeline optimization</a:t>
            </a:r>
          </a:p>
          <a:p>
            <a:pPr lvl="1"/>
            <a:r>
              <a:rPr lang="en-US" dirty="0" smtClean="0"/>
              <a:t>Estimate performances</a:t>
            </a:r>
          </a:p>
          <a:p>
            <a:pPr lvl="1"/>
            <a:r>
              <a:rPr lang="en-US" dirty="0" smtClean="0"/>
              <a:t>Using CCS to optimize code</a:t>
            </a:r>
          </a:p>
          <a:p>
            <a:pPr lvl="1"/>
            <a:r>
              <a:rPr lang="en-US" dirty="0" smtClean="0"/>
              <a:t>Software pipeline issues</a:t>
            </a:r>
          </a:p>
          <a:p>
            <a:r>
              <a:rPr lang="en-US" dirty="0" smtClean="0"/>
              <a:t>Lab - Optimize FIR filter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6248400"/>
            <a:ext cx="8915400" cy="562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4343400" y="3124200"/>
            <a:ext cx="4572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733800" y="3124200"/>
            <a:ext cx="457200" cy="1066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124200" y="3106270"/>
            <a:ext cx="4572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Non-Pipelined vs. Pipelined CPU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93725" y="1447800"/>
            <a:ext cx="156267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CPU Type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943475" y="2060575"/>
            <a:ext cx="1663700" cy="53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F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 D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 E</a:t>
            </a:r>
            <a:r>
              <a:rPr lang="en-US" sz="3200" baseline="-25000" dirty="0">
                <a:latin typeface="+mj-lt"/>
              </a:rPr>
              <a:t>2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772275" y="2060575"/>
            <a:ext cx="1663700" cy="53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F</a:t>
            </a:r>
            <a:r>
              <a:rPr lang="en-US" sz="3200" baseline="-25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 D</a:t>
            </a:r>
            <a:r>
              <a:rPr lang="en-US" sz="3200" baseline="-25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E</a:t>
            </a:r>
            <a:r>
              <a:rPr lang="en-US" sz="3200" baseline="-25000" dirty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grpSp>
        <p:nvGrpSpPr>
          <p:cNvPr id="2" name="Group 26"/>
          <p:cNvGrpSpPr/>
          <p:nvPr>
            <p:custDataLst>
              <p:tags r:id="rId2"/>
            </p:custDataLst>
          </p:nvPr>
        </p:nvGrpSpPr>
        <p:grpSpPr>
          <a:xfrm>
            <a:off x="288925" y="2060575"/>
            <a:ext cx="4489450" cy="596887"/>
            <a:chOff x="288925" y="2060575"/>
            <a:chExt cx="4489450" cy="596887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3114675" y="2060575"/>
              <a:ext cx="1663700" cy="5302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latin typeface="+mj-lt"/>
                </a:rPr>
                <a:t>F</a:t>
              </a:r>
              <a:r>
                <a:rPr lang="en-US" sz="3200" baseline="-25000" dirty="0">
                  <a:latin typeface="+mj-lt"/>
                </a:rPr>
                <a:t>1</a:t>
              </a:r>
              <a:r>
                <a:rPr lang="en-US" sz="3200" dirty="0">
                  <a:latin typeface="+mj-lt"/>
                </a:rPr>
                <a:t>  D</a:t>
              </a:r>
              <a:r>
                <a:rPr lang="en-US" sz="3200" baseline="-25000" dirty="0">
                  <a:latin typeface="+mj-lt"/>
                </a:rPr>
                <a:t>1</a:t>
              </a:r>
              <a:r>
                <a:rPr lang="en-US" sz="3200" dirty="0">
                  <a:latin typeface="+mj-lt"/>
                </a:rPr>
                <a:t>  E</a:t>
              </a:r>
              <a:r>
                <a:rPr lang="en-US" sz="3200" baseline="-25000" dirty="0">
                  <a:latin typeface="+mj-lt"/>
                </a:rPr>
                <a:t>1</a:t>
              </a:r>
            </a:p>
          </p:txBody>
        </p:sp>
        <p:sp>
          <p:nvSpPr>
            <p:cNvPr id="17413" name="Rectangle 8"/>
            <p:cNvSpPr>
              <a:spLocks noChangeArrowheads="1"/>
            </p:cNvSpPr>
            <p:nvPr/>
          </p:nvSpPr>
          <p:spPr bwMode="auto">
            <a:xfrm>
              <a:off x="288925" y="2133600"/>
              <a:ext cx="2261838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dirty="0">
                  <a:latin typeface="+mj-lt"/>
                </a:rPr>
                <a:t>Non-Pipelined</a:t>
              </a:r>
            </a:p>
          </p:txBody>
        </p:sp>
      </p:grpSp>
      <p:sp>
        <p:nvSpPr>
          <p:cNvPr id="17414" name="Line 9"/>
          <p:cNvSpPr>
            <a:spLocks noChangeShapeType="1"/>
          </p:cNvSpPr>
          <p:nvPr/>
        </p:nvSpPr>
        <p:spPr bwMode="auto">
          <a:xfrm flipV="1">
            <a:off x="381000" y="1904999"/>
            <a:ext cx="8229600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2819400" y="1063625"/>
            <a:ext cx="0" cy="3584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4708525" y="914400"/>
            <a:ext cx="194630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Clock Cycles</a:t>
            </a: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3108325" y="1447800"/>
            <a:ext cx="526426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1     2     3     </a:t>
            </a:r>
            <a:r>
              <a:rPr lang="en-US" sz="2800" dirty="0" smtClean="0">
                <a:latin typeface="+mj-lt"/>
              </a:rPr>
              <a:t> 4     </a:t>
            </a:r>
            <a:r>
              <a:rPr lang="en-US" sz="2800" dirty="0">
                <a:latin typeface="+mj-lt"/>
              </a:rPr>
              <a:t>5     6     </a:t>
            </a:r>
            <a:r>
              <a:rPr lang="en-US" sz="2800" dirty="0" smtClean="0">
                <a:latin typeface="+mj-lt"/>
              </a:rPr>
              <a:t> 7     </a:t>
            </a:r>
            <a:r>
              <a:rPr lang="en-US" sz="2800" dirty="0">
                <a:latin typeface="+mj-lt"/>
              </a:rPr>
              <a:t>8     9</a:t>
            </a:r>
          </a:p>
        </p:txBody>
      </p:sp>
      <p:grpSp>
        <p:nvGrpSpPr>
          <p:cNvPr id="3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14864" y="4618038"/>
            <a:ext cx="1906588" cy="1079500"/>
            <a:chOff x="2907" y="3151"/>
            <a:chExt cx="1201" cy="680"/>
          </a:xfrm>
        </p:grpSpPr>
        <p:sp>
          <p:nvSpPr>
            <p:cNvPr id="17421" name="Rectangle 21"/>
            <p:cNvSpPr>
              <a:spLocks noChangeArrowheads="1"/>
            </p:cNvSpPr>
            <p:nvPr/>
          </p:nvSpPr>
          <p:spPr bwMode="auto">
            <a:xfrm>
              <a:off x="3172" y="3619"/>
              <a:ext cx="9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>
                  <a:latin typeface="+mn-lt"/>
                </a:rPr>
                <a:t>Pipeline full</a:t>
              </a:r>
            </a:p>
          </p:txBody>
        </p:sp>
        <p:cxnSp>
          <p:nvCxnSpPr>
            <p:cNvPr id="17422" name="AutoShape 22"/>
            <p:cNvCxnSpPr>
              <a:cxnSpLocks noChangeShapeType="1"/>
              <a:stCxn id="17421" idx="1"/>
            </p:cNvCxnSpPr>
            <p:nvPr/>
          </p:nvCxnSpPr>
          <p:spPr bwMode="auto">
            <a:xfrm rot="10800000">
              <a:off x="2907" y="3151"/>
              <a:ext cx="265" cy="57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</p:cxnSp>
      </p:grpSp>
      <p:sp>
        <p:nvSpPr>
          <p:cNvPr id="26776" name="Leading Question"/>
          <p:cNvSpPr txBox="1">
            <a:spLocks noChangeArrowheads="1"/>
          </p:cNvSpPr>
          <p:nvPr/>
        </p:nvSpPr>
        <p:spPr bwMode="auto">
          <a:xfrm>
            <a:off x="5644732" y="6108898"/>
            <a:ext cx="318176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Now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look at the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C66x pipeline.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" y="4726940"/>
          <a:ext cx="4114800" cy="205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70"/>
                <a:gridCol w="3010830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Pipeline Function</a:t>
                      </a:r>
                      <a:endParaRPr lang="en-US" sz="1200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Fetch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Generate program fetch address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Read opcode</a:t>
                      </a:r>
                      <a:endParaRPr lang="en-US" sz="1600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Decode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Route opcode to functional units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Decode instructions</a:t>
                      </a:r>
                      <a:endParaRPr lang="en-US" sz="1600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Execute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r>
                        <a:rPr lang="en-US" sz="1600" dirty="0" smtClean="0"/>
                        <a:t>Execute instructions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48"/>
          <p:cNvGrpSpPr/>
          <p:nvPr>
            <p:custDataLst>
              <p:tags r:id="rId4"/>
            </p:custDataLst>
          </p:nvPr>
        </p:nvGrpSpPr>
        <p:grpSpPr>
          <a:xfrm>
            <a:off x="1050925" y="2901950"/>
            <a:ext cx="5070476" cy="1803400"/>
            <a:chOff x="1050925" y="2901950"/>
            <a:chExt cx="5070476" cy="1803400"/>
          </a:xfrm>
        </p:grpSpPr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3108325" y="3048000"/>
              <a:ext cx="3013076" cy="157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r>
                <a:rPr lang="en-US" sz="3200" dirty="0">
                  <a:latin typeface="+mj-lt"/>
                </a:rPr>
                <a:t>F</a:t>
              </a:r>
              <a:r>
                <a:rPr lang="en-US" sz="3200" baseline="-25000" dirty="0">
                  <a:latin typeface="+mj-lt"/>
                </a:rPr>
                <a:t>1</a:t>
              </a:r>
              <a:r>
                <a:rPr lang="en-US" sz="3200" dirty="0">
                  <a:latin typeface="+mj-lt"/>
                </a:rPr>
                <a:t>   D</a:t>
              </a:r>
              <a:r>
                <a:rPr lang="en-US" sz="3200" baseline="-25000" dirty="0">
                  <a:latin typeface="+mj-lt"/>
                </a:rPr>
                <a:t>1</a:t>
              </a:r>
              <a:r>
                <a:rPr lang="en-US" sz="3200" dirty="0">
                  <a:latin typeface="+mj-lt"/>
                </a:rPr>
                <a:t>  E</a:t>
              </a:r>
              <a:r>
                <a:rPr lang="en-US" sz="3200" baseline="-25000" dirty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  <a:p>
              <a:r>
                <a:rPr lang="en-US" sz="3200" dirty="0">
                  <a:latin typeface="+mj-lt"/>
                </a:rPr>
                <a:t>       F</a:t>
              </a:r>
              <a:r>
                <a:rPr lang="en-US" sz="3200" baseline="-25000" dirty="0">
                  <a:latin typeface="+mj-lt"/>
                </a:rPr>
                <a:t>2</a:t>
              </a:r>
              <a:r>
                <a:rPr lang="en-US" sz="3200" dirty="0">
                  <a:latin typeface="+mj-lt"/>
                </a:rPr>
                <a:t>  D</a:t>
              </a:r>
              <a:r>
                <a:rPr lang="en-US" sz="3200" baseline="-25000" dirty="0">
                  <a:latin typeface="+mj-lt"/>
                </a:rPr>
                <a:t>2</a:t>
              </a:r>
              <a:r>
                <a:rPr lang="en-US" sz="3200" dirty="0">
                  <a:latin typeface="+mj-lt"/>
                </a:rPr>
                <a:t>   E</a:t>
              </a:r>
              <a:r>
                <a:rPr lang="en-US" sz="3200" baseline="-25000" dirty="0">
                  <a:latin typeface="+mj-lt"/>
                </a:rPr>
                <a:t>2</a:t>
              </a:r>
              <a:endParaRPr lang="en-US" sz="3200" dirty="0">
                <a:latin typeface="+mj-lt"/>
              </a:endParaRPr>
            </a:p>
            <a:p>
              <a:r>
                <a:rPr lang="en-US" sz="3200" dirty="0">
                  <a:latin typeface="+mj-lt"/>
                </a:rPr>
                <a:t>             F</a:t>
              </a:r>
              <a:r>
                <a:rPr lang="en-US" sz="3200" baseline="-25000" dirty="0">
                  <a:latin typeface="+mj-lt"/>
                </a:rPr>
                <a:t>3</a:t>
              </a:r>
              <a:r>
                <a:rPr lang="en-US" sz="3200" dirty="0">
                  <a:latin typeface="+mj-lt"/>
                </a:rPr>
                <a:t>   D</a:t>
              </a:r>
              <a:r>
                <a:rPr lang="en-US" sz="3200" baseline="-25000" dirty="0">
                  <a:latin typeface="+mj-lt"/>
                </a:rPr>
                <a:t>3</a:t>
              </a:r>
              <a:r>
                <a:rPr lang="en-US" sz="3200" dirty="0">
                  <a:latin typeface="+mj-lt"/>
                </a:rPr>
                <a:t>  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E</a:t>
              </a:r>
              <a:r>
                <a:rPr lang="en-US" sz="3200" baseline="-25000" dirty="0">
                  <a:solidFill>
                    <a:schemeClr val="tx2"/>
                  </a:solidFill>
                  <a:latin typeface="+mj-lt"/>
                </a:rPr>
                <a:t>3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050925" y="3048000"/>
              <a:ext cx="15398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dirty="0">
                  <a:latin typeface="+mj-lt"/>
                </a:rPr>
                <a:t>Pipelined</a:t>
              </a: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3603626" y="2911475"/>
              <a:ext cx="0" cy="179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4243388" y="2908300"/>
              <a:ext cx="0" cy="179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4860926" y="2905125"/>
              <a:ext cx="0" cy="179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>
              <a:off x="5478463" y="2901950"/>
              <a:ext cx="0" cy="179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6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67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Program Fetch Phases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562350" y="5791200"/>
            <a:ext cx="593725" cy="3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sz="2000" dirty="0">
                <a:latin typeface="+mj-lt"/>
              </a:rPr>
              <a:t>PW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6311900" y="3429000"/>
            <a:ext cx="2298700" cy="223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6413500" y="3517900"/>
            <a:ext cx="1041400" cy="736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C66x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Core</a:t>
            </a:r>
            <a:endParaRPr lang="en-US" sz="2000" dirty="0">
              <a:latin typeface="+mj-lt"/>
            </a:endParaRP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162300" y="4927600"/>
            <a:ext cx="3124200" cy="1014413"/>
            <a:chOff x="1964" y="3400"/>
            <a:chExt cx="1968" cy="639"/>
          </a:xfrm>
        </p:grpSpPr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3305" y="3795"/>
              <a:ext cx="374" cy="244"/>
            </a:xfrm>
            <a:prstGeom prst="rect">
              <a:avLst/>
            </a:prstGeom>
            <a:noFill/>
            <a:ln w="1270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7788" tIns="39688" rIns="77788" bIns="39688">
              <a:spAutoFit/>
            </a:bodyPr>
            <a:lstStyle/>
            <a:p>
              <a:pPr algn="ctr" defTabSz="6619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j-lt"/>
                </a:rPr>
                <a:t>PS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964" y="3400"/>
              <a:ext cx="920" cy="496"/>
              <a:chOff x="1800" y="3400"/>
              <a:chExt cx="920" cy="496"/>
            </a:xfrm>
          </p:grpSpPr>
          <p:sp>
            <p:nvSpPr>
              <p:cNvPr id="30752" name="Rectangle 32"/>
              <p:cNvSpPr>
                <a:spLocks noChangeArrowheads="1"/>
              </p:cNvSpPr>
              <p:nvPr/>
            </p:nvSpPr>
            <p:spPr bwMode="auto">
              <a:xfrm>
                <a:off x="1800" y="3400"/>
                <a:ext cx="920" cy="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753" name="Rectangle 33"/>
              <p:cNvSpPr>
                <a:spLocks noChangeArrowheads="1"/>
              </p:cNvSpPr>
              <p:nvPr/>
            </p:nvSpPr>
            <p:spPr bwMode="auto">
              <a:xfrm>
                <a:off x="1917" y="3536"/>
                <a:ext cx="733" cy="2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j-lt"/>
                  </a:rPr>
                  <a:t>Memory</a:t>
                </a:r>
              </a:p>
            </p:txBody>
          </p:sp>
        </p:grp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2900" y="3680"/>
              <a:ext cx="103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none" w="sm" len="sm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6310313" y="5213350"/>
            <a:ext cx="646112" cy="3879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sz="2000" dirty="0">
                <a:latin typeface="+mj-lt"/>
              </a:rPr>
              <a:t>PG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438400" y="1219200"/>
          <a:ext cx="4191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fetch address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address to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Wait for data ready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opcode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7543800" y="3581400"/>
            <a:ext cx="95885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Functional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Units</a:t>
            </a:r>
            <a:endParaRPr lang="en-US" sz="1600" dirty="0">
              <a:latin typeface="+mj-lt"/>
            </a:endParaRPr>
          </a:p>
        </p:txBody>
      </p: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2209800" y="3803650"/>
            <a:ext cx="4114800" cy="1566205"/>
            <a:chOff x="2209800" y="3803650"/>
            <a:chExt cx="4114800" cy="1566205"/>
          </a:xfrm>
        </p:grpSpPr>
        <p:sp>
          <p:nvSpPr>
            <p:cNvPr id="19470" name="Rectangle 36"/>
            <p:cNvSpPr>
              <a:spLocks noChangeArrowheads="1"/>
            </p:cNvSpPr>
            <p:nvPr/>
          </p:nvSpPr>
          <p:spPr bwMode="auto">
            <a:xfrm>
              <a:off x="3830638" y="3803650"/>
              <a:ext cx="593725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7788" tIns="39688" rIns="77788" bIns="39688">
              <a:spAutoFit/>
            </a:bodyPr>
            <a:lstStyle/>
            <a:p>
              <a:pPr algn="ctr" defTabSz="661988"/>
              <a:r>
                <a:rPr lang="en-US" sz="2000" dirty="0">
                  <a:latin typeface="+mj-lt"/>
                </a:rPr>
                <a:t>PR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rot="10800000">
              <a:off x="2209800" y="5369855"/>
              <a:ext cx="914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1624584" y="4776216"/>
              <a:ext cx="11704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209800" y="4191000"/>
              <a:ext cx="411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71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Pipeline Phases: Review</a:t>
            </a:r>
          </a:p>
        </p:txBody>
      </p:sp>
      <p:sp>
        <p:nvSpPr>
          <p:cNvPr id="20483" name="Text Box 182"/>
          <p:cNvSpPr txBox="1">
            <a:spLocks noChangeArrowheads="1"/>
          </p:cNvSpPr>
          <p:nvPr/>
        </p:nvSpPr>
        <p:spPr bwMode="auto">
          <a:xfrm>
            <a:off x="1238250" y="4560888"/>
            <a:ext cx="6697663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"/>
            </a:pPr>
            <a:r>
              <a:rPr lang="en-US" sz="2000" dirty="0">
                <a:latin typeface="Calibri" pitchFamily="34" charset="0"/>
              </a:rPr>
              <a:t>Single-cycle performance is not affected by adding three program fetch </a:t>
            </a:r>
            <a:r>
              <a:rPr lang="en-US" sz="2000" dirty="0" smtClean="0">
                <a:latin typeface="Calibri" pitchFamily="34" charset="0"/>
              </a:rPr>
              <a:t>phases.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"/>
            </a:pPr>
            <a:r>
              <a:rPr lang="en-US" sz="2000" dirty="0">
                <a:latin typeface="Calibri" pitchFamily="34" charset="0"/>
              </a:rPr>
              <a:t>That is, </a:t>
            </a:r>
            <a:r>
              <a:rPr lang="en-US" sz="2000" dirty="0" smtClean="0">
                <a:latin typeface="Calibri" pitchFamily="34" charset="0"/>
              </a:rPr>
              <a:t>there is </a:t>
            </a:r>
            <a:r>
              <a:rPr lang="en-US" sz="2000" dirty="0">
                <a:latin typeface="Calibri" pitchFamily="34" charset="0"/>
              </a:rPr>
              <a:t>still </a:t>
            </a:r>
            <a:r>
              <a:rPr lang="en-US" sz="2000" dirty="0" smtClean="0">
                <a:latin typeface="Calibri" pitchFamily="34" charset="0"/>
              </a:rPr>
              <a:t>an </a:t>
            </a:r>
            <a:r>
              <a:rPr lang="en-US" sz="2000" dirty="0">
                <a:latin typeface="Calibri" pitchFamily="34" charset="0"/>
              </a:rPr>
              <a:t>execute every </a:t>
            </a:r>
            <a:r>
              <a:rPr lang="en-US" sz="2000" dirty="0" smtClean="0">
                <a:latin typeface="Calibri" pitchFamily="34" charset="0"/>
              </a:rPr>
              <a:t>cycle.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0484" name="Rectangle 175"/>
          <p:cNvSpPr>
            <a:spLocks noChangeArrowheads="1"/>
          </p:cNvSpPr>
          <p:nvPr/>
        </p:nvSpPr>
        <p:spPr bwMode="auto">
          <a:xfrm>
            <a:off x="1873250" y="2130425"/>
            <a:ext cx="6495368" cy="19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PG	PS	PW	PR</a:t>
            </a:r>
            <a:r>
              <a:rPr lang="en-US" sz="2000" dirty="0">
                <a:latin typeface="Courier New" pitchFamily="49" charset="0"/>
              </a:rPr>
              <a:t>	D	E</a:t>
            </a: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>
                <a:solidFill>
                  <a:srgbClr val="4D4D4D"/>
                </a:solidFill>
                <a:latin typeface="Courier New" pitchFamily="49" charset="0"/>
              </a:rPr>
              <a:t>	PG	PS	PW	PR	D	</a:t>
            </a:r>
            <a:r>
              <a:rPr lang="en-US" sz="2000" dirty="0" smtClean="0">
                <a:solidFill>
                  <a:srgbClr val="4D4D4D"/>
                </a:solidFill>
                <a:latin typeface="Courier New" pitchFamily="49" charset="0"/>
              </a:rPr>
              <a:t>E    </a:t>
            </a:r>
            <a:endParaRPr lang="en-US" sz="2000" dirty="0">
              <a:solidFill>
                <a:srgbClr val="4D4D4D"/>
              </a:solidFill>
              <a:latin typeface="Courier New" pitchFamily="49" charset="0"/>
            </a:endParaRP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>
                <a:solidFill>
                  <a:srgbClr val="4D4D4D"/>
                </a:solidFill>
                <a:latin typeface="Courier New" pitchFamily="49" charset="0"/>
              </a:rPr>
              <a:t>		PG	PS	PW	PR	D	E</a:t>
            </a: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>
                <a:solidFill>
                  <a:srgbClr val="4D4D4D"/>
                </a:solidFill>
                <a:latin typeface="Courier New" pitchFamily="49" charset="0"/>
              </a:rPr>
              <a:t>			PG	PS	PW	PR	D	</a:t>
            </a:r>
            <a:r>
              <a:rPr lang="en-US" sz="2000" dirty="0" smtClean="0">
                <a:solidFill>
                  <a:srgbClr val="4D4D4D"/>
                </a:solidFill>
                <a:latin typeface="Courier New" pitchFamily="49" charset="0"/>
              </a:rPr>
              <a:t>E</a:t>
            </a: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 smtClean="0">
                <a:solidFill>
                  <a:srgbClr val="4D4D4D"/>
                </a:solidFill>
                <a:latin typeface="Courier New" pitchFamily="49" charset="0"/>
              </a:rPr>
              <a:t>      			PG	PS	PW	PR	D	E</a:t>
            </a: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 smtClean="0">
                <a:solidFill>
                  <a:srgbClr val="4D4D4D"/>
                </a:solidFill>
                <a:latin typeface="Courier New" pitchFamily="49" charset="0"/>
              </a:rPr>
              <a:t>		 			PG	PS	PW	PR	D   E</a:t>
            </a:r>
          </a:p>
        </p:txBody>
      </p:sp>
      <p:sp>
        <p:nvSpPr>
          <p:cNvPr id="20485" name="Rectangle 176"/>
          <p:cNvSpPr>
            <a:spLocks noChangeArrowheads="1"/>
          </p:cNvSpPr>
          <p:nvPr/>
        </p:nvSpPr>
        <p:spPr bwMode="auto">
          <a:xfrm>
            <a:off x="2074863" y="1033463"/>
            <a:ext cx="1930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Program Fetch</a:t>
            </a:r>
          </a:p>
        </p:txBody>
      </p:sp>
      <p:sp>
        <p:nvSpPr>
          <p:cNvPr id="20486" name="Rectangle 177"/>
          <p:cNvSpPr>
            <a:spLocks noChangeArrowheads="1"/>
          </p:cNvSpPr>
          <p:nvPr/>
        </p:nvSpPr>
        <p:spPr bwMode="auto">
          <a:xfrm>
            <a:off x="5340350" y="1311275"/>
            <a:ext cx="1930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Execute</a:t>
            </a:r>
          </a:p>
        </p:txBody>
      </p:sp>
      <p:sp>
        <p:nvSpPr>
          <p:cNvPr id="20487" name="Rectangle 178"/>
          <p:cNvSpPr>
            <a:spLocks noChangeArrowheads="1"/>
          </p:cNvSpPr>
          <p:nvPr/>
        </p:nvSpPr>
        <p:spPr bwMode="auto">
          <a:xfrm>
            <a:off x="3856038" y="1179513"/>
            <a:ext cx="1905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Decode</a:t>
            </a:r>
          </a:p>
        </p:txBody>
      </p:sp>
      <p:sp>
        <p:nvSpPr>
          <p:cNvPr id="20488" name="AutoShape 179"/>
          <p:cNvSpPr>
            <a:spLocks/>
          </p:cNvSpPr>
          <p:nvPr/>
        </p:nvSpPr>
        <p:spPr bwMode="auto">
          <a:xfrm rot="-5400000">
            <a:off x="2844006" y="842170"/>
            <a:ext cx="403225" cy="2201862"/>
          </a:xfrm>
          <a:prstGeom prst="rightBrace">
            <a:avLst>
              <a:gd name="adj1" fmla="val 455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489" name="Line 180"/>
          <p:cNvSpPr>
            <a:spLocks noChangeShapeType="1"/>
          </p:cNvSpPr>
          <p:nvPr/>
        </p:nvSpPr>
        <p:spPr bwMode="auto">
          <a:xfrm flipH="1">
            <a:off x="4572000" y="1573213"/>
            <a:ext cx="174625" cy="560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0" name="Line 181"/>
          <p:cNvSpPr>
            <a:spLocks noChangeShapeType="1"/>
          </p:cNvSpPr>
          <p:nvPr/>
        </p:nvSpPr>
        <p:spPr bwMode="auto">
          <a:xfrm flipH="1">
            <a:off x="5356225" y="1725613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1" name="Line 183"/>
          <p:cNvSpPr>
            <a:spLocks noChangeShapeType="1"/>
          </p:cNvSpPr>
          <p:nvPr/>
        </p:nvSpPr>
        <p:spPr bwMode="auto">
          <a:xfrm>
            <a:off x="2422525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2" name="Line 184"/>
          <p:cNvSpPr>
            <a:spLocks noChangeShapeType="1"/>
          </p:cNvSpPr>
          <p:nvPr/>
        </p:nvSpPr>
        <p:spPr bwMode="auto">
          <a:xfrm>
            <a:off x="3024188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3" name="Line 185"/>
          <p:cNvSpPr>
            <a:spLocks noChangeShapeType="1"/>
          </p:cNvSpPr>
          <p:nvPr/>
        </p:nvSpPr>
        <p:spPr bwMode="auto">
          <a:xfrm>
            <a:off x="3636963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4" name="Line 186"/>
          <p:cNvSpPr>
            <a:spLocks noChangeShapeType="1"/>
          </p:cNvSpPr>
          <p:nvPr/>
        </p:nvSpPr>
        <p:spPr bwMode="auto">
          <a:xfrm>
            <a:off x="4264025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5" name="Line 189"/>
          <p:cNvSpPr>
            <a:spLocks noChangeShapeType="1"/>
          </p:cNvSpPr>
          <p:nvPr/>
        </p:nvSpPr>
        <p:spPr bwMode="auto">
          <a:xfrm>
            <a:off x="4864100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6" name="Line 190"/>
          <p:cNvSpPr>
            <a:spLocks noChangeShapeType="1"/>
          </p:cNvSpPr>
          <p:nvPr/>
        </p:nvSpPr>
        <p:spPr bwMode="auto">
          <a:xfrm>
            <a:off x="5491163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7" name="Line 191"/>
          <p:cNvSpPr>
            <a:spLocks noChangeShapeType="1"/>
          </p:cNvSpPr>
          <p:nvPr/>
        </p:nvSpPr>
        <p:spPr bwMode="auto">
          <a:xfrm>
            <a:off x="6057900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8" name="Line 192"/>
          <p:cNvSpPr>
            <a:spLocks noChangeShapeType="1"/>
          </p:cNvSpPr>
          <p:nvPr/>
        </p:nvSpPr>
        <p:spPr bwMode="auto">
          <a:xfrm>
            <a:off x="6604000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62" name="Leading Question"/>
          <p:cNvSpPr txBox="1">
            <a:spLocks noChangeArrowheads="1"/>
          </p:cNvSpPr>
          <p:nvPr/>
        </p:nvSpPr>
        <p:spPr bwMode="auto">
          <a:xfrm>
            <a:off x="4657089" y="6032698"/>
            <a:ext cx="416941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+mj-lt"/>
              </a:rPr>
              <a:t>How about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decode? Is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it only one cycle?</a:t>
            </a:r>
          </a:p>
        </p:txBody>
      </p:sp>
      <p:sp>
        <p:nvSpPr>
          <p:cNvPr id="20" name="PPTShape_0"/>
          <p:cNvSpPr>
            <a:spLocks noChangeShapeType="1"/>
          </p:cNvSpPr>
          <p:nvPr/>
        </p:nvSpPr>
        <p:spPr bwMode="auto">
          <a:xfrm>
            <a:off x="7192536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PTShape_1"/>
          <p:cNvSpPr>
            <a:spLocks noChangeShapeType="1"/>
          </p:cNvSpPr>
          <p:nvPr/>
        </p:nvSpPr>
        <p:spPr bwMode="auto">
          <a:xfrm>
            <a:off x="7772400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Decode Phases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905000" y="11430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886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Decode 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Intelligently routes instruction to functional unit (dispatch)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 decoded at  functional unit (decode)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562350" y="5791200"/>
            <a:ext cx="593725" cy="3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sz="2000" dirty="0">
                <a:latin typeface="+mj-lt"/>
              </a:rPr>
              <a:t>PW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6311900" y="3429000"/>
            <a:ext cx="2298700" cy="223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413500" y="3429000"/>
            <a:ext cx="1041400" cy="736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C66x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Core</a:t>
            </a:r>
            <a:endParaRPr lang="en-US" sz="2000" dirty="0">
              <a:latin typeface="+mj-lt"/>
            </a:endParaRP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162300" y="4927600"/>
            <a:ext cx="3124200" cy="1014413"/>
            <a:chOff x="1964" y="3400"/>
            <a:chExt cx="1968" cy="639"/>
          </a:xfrm>
        </p:grpSpPr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3305" y="3795"/>
              <a:ext cx="374" cy="244"/>
            </a:xfrm>
            <a:prstGeom prst="rect">
              <a:avLst/>
            </a:prstGeom>
            <a:noFill/>
            <a:ln w="1270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7788" tIns="39688" rIns="77788" bIns="39688">
              <a:spAutoFit/>
            </a:bodyPr>
            <a:lstStyle/>
            <a:p>
              <a:pPr algn="ctr" defTabSz="6619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j-lt"/>
                </a:rPr>
                <a:t>PS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964" y="3400"/>
              <a:ext cx="920" cy="496"/>
              <a:chOff x="1800" y="3400"/>
              <a:chExt cx="920" cy="496"/>
            </a:xfrm>
          </p:grpSpPr>
          <p:sp>
            <p:nvSpPr>
              <p:cNvPr id="28" name="Rectangle 32"/>
              <p:cNvSpPr>
                <a:spLocks noChangeArrowheads="1"/>
              </p:cNvSpPr>
              <p:nvPr/>
            </p:nvSpPr>
            <p:spPr bwMode="auto">
              <a:xfrm>
                <a:off x="1800" y="3400"/>
                <a:ext cx="920" cy="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917" y="3536"/>
                <a:ext cx="733" cy="2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j-lt"/>
                  </a:rPr>
                  <a:t>Memory</a:t>
                </a:r>
              </a:p>
            </p:txBody>
          </p:sp>
        </p:grp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2900" y="3680"/>
              <a:ext cx="103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lg" len="med"/>
              <a:tailEnd type="none" w="sm" len="sm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4" name="Group 3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00200" y="3895725"/>
            <a:ext cx="4722813" cy="1447800"/>
            <a:chOff x="980" y="2750"/>
            <a:chExt cx="2975" cy="912"/>
          </a:xfrm>
        </p:grpSpPr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385" y="2750"/>
              <a:ext cx="37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7788" tIns="39688" rIns="77788" bIns="39688">
              <a:spAutoFit/>
            </a:bodyPr>
            <a:lstStyle/>
            <a:p>
              <a:pPr algn="ctr" defTabSz="661988"/>
              <a:r>
                <a:rPr lang="en-US" sz="2000" dirty="0">
                  <a:latin typeface="+mj-lt"/>
                </a:rPr>
                <a:t>PR</a:t>
              </a: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980" y="2962"/>
              <a:ext cx="2975" cy="700"/>
            </a:xfrm>
            <a:custGeom>
              <a:avLst/>
              <a:gdLst>
                <a:gd name="T0" fmla="*/ 975 w 2975"/>
                <a:gd name="T1" fmla="*/ 700 h 700"/>
                <a:gd name="T2" fmla="*/ 0 w 2975"/>
                <a:gd name="T3" fmla="*/ 700 h 700"/>
                <a:gd name="T4" fmla="*/ 0 w 2975"/>
                <a:gd name="T5" fmla="*/ 0 h 700"/>
                <a:gd name="T6" fmla="*/ 2975 w 2975"/>
                <a:gd name="T7" fmla="*/ 0 h 7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5"/>
                <a:gd name="T13" fmla="*/ 0 h 700"/>
                <a:gd name="T14" fmla="*/ 2975 w 2975"/>
                <a:gd name="T15" fmla="*/ 700 h 7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5" h="700">
                  <a:moveTo>
                    <a:pt x="975" y="700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2975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310313" y="5213350"/>
            <a:ext cx="646112" cy="3879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sz="2000" dirty="0">
                <a:latin typeface="+mj-lt"/>
              </a:rPr>
              <a:t>PG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7543800" y="3581400"/>
            <a:ext cx="95885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Functional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Units</a:t>
            </a:r>
            <a:endParaRPr lang="en-US" sz="1600" dirty="0">
              <a:latin typeface="+mj-lt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6313580" y="4062450"/>
            <a:ext cx="593725" cy="35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dirty="0">
                <a:solidFill>
                  <a:schemeClr val="tx2"/>
                </a:solidFill>
                <a:latin typeface="+mj-lt"/>
              </a:rPr>
              <a:t>DP</a:t>
            </a: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596188" y="4294095"/>
            <a:ext cx="836613" cy="3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dirty="0">
                <a:solidFill>
                  <a:schemeClr val="tx2"/>
                </a:solidFill>
                <a:latin typeface="+mj-lt"/>
              </a:rPr>
              <a:t>DC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1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40214" y="2090737"/>
            <a:ext cx="2644775" cy="3759200"/>
            <a:chOff x="2668" y="1152"/>
            <a:chExt cx="1666" cy="2368"/>
          </a:xfrm>
        </p:grpSpPr>
        <p:sp>
          <p:nvSpPr>
            <p:cNvPr id="23564" name="Rectangle 3"/>
            <p:cNvSpPr>
              <a:spLocks noChangeArrowheads="1"/>
            </p:cNvSpPr>
            <p:nvPr/>
          </p:nvSpPr>
          <p:spPr bwMode="auto">
            <a:xfrm>
              <a:off x="2668" y="1152"/>
              <a:ext cx="385" cy="183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565" name="Freeform 4"/>
            <p:cNvSpPr>
              <a:spLocks/>
            </p:cNvSpPr>
            <p:nvPr/>
          </p:nvSpPr>
          <p:spPr bwMode="auto">
            <a:xfrm rot="10800000">
              <a:off x="2896" y="3019"/>
              <a:ext cx="566" cy="409"/>
            </a:xfrm>
            <a:custGeom>
              <a:avLst/>
              <a:gdLst>
                <a:gd name="T0" fmla="*/ 0 w 566"/>
                <a:gd name="T1" fmla="*/ 0 h 609"/>
                <a:gd name="T2" fmla="*/ 144 w 566"/>
                <a:gd name="T3" fmla="*/ 73 h 609"/>
                <a:gd name="T4" fmla="*/ 332 w 566"/>
                <a:gd name="T5" fmla="*/ 51 h 609"/>
                <a:gd name="T6" fmla="*/ 566 w 566"/>
                <a:gd name="T7" fmla="*/ 185 h 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6"/>
                <a:gd name="T13" fmla="*/ 0 h 609"/>
                <a:gd name="T14" fmla="*/ 566 w 566"/>
                <a:gd name="T15" fmla="*/ 609 h 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6" h="609">
                  <a:moveTo>
                    <a:pt x="0" y="0"/>
                  </a:moveTo>
                  <a:cubicBezTo>
                    <a:pt x="44" y="112"/>
                    <a:pt x="89" y="212"/>
                    <a:pt x="144" y="240"/>
                  </a:cubicBezTo>
                  <a:cubicBezTo>
                    <a:pt x="199" y="268"/>
                    <a:pt x="262" y="107"/>
                    <a:pt x="332" y="168"/>
                  </a:cubicBezTo>
                  <a:cubicBezTo>
                    <a:pt x="402" y="229"/>
                    <a:pt x="517" y="517"/>
                    <a:pt x="566" y="60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lg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6" name="Rectangle 5"/>
            <p:cNvSpPr>
              <a:spLocks noChangeArrowheads="1"/>
            </p:cNvSpPr>
            <p:nvPr/>
          </p:nvSpPr>
          <p:spPr bwMode="auto">
            <a:xfrm>
              <a:off x="3501" y="3287"/>
              <a:ext cx="833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j-lt"/>
                </a:rPr>
                <a:t>Pipeline Full</a:t>
              </a:r>
            </a:p>
          </p:txBody>
        </p:sp>
      </p:grp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636588" y="2190750"/>
            <a:ext cx="78041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dirty="0">
                <a:latin typeface="Courier New" pitchFamily="49" charset="0"/>
              </a:rPr>
              <a:t>PG  PS  PW  PR  DP  DC  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E1</a:t>
            </a:r>
          </a:p>
          <a:p>
            <a:r>
              <a:rPr lang="en-US" sz="2000" dirty="0">
                <a:latin typeface="Courier New" pitchFamily="49" charset="0"/>
              </a:rPr>
              <a:t>    PG  PS  PW  PR  DP  DC  E1    </a:t>
            </a:r>
          </a:p>
          <a:p>
            <a:r>
              <a:rPr lang="en-US" sz="2000" dirty="0">
                <a:latin typeface="Courier New" pitchFamily="49" charset="0"/>
              </a:rPr>
              <a:t>        PG  PS  PW  PR  DP  DC  E1</a:t>
            </a:r>
          </a:p>
          <a:p>
            <a:r>
              <a:rPr lang="en-US" sz="2000" dirty="0">
                <a:latin typeface="Courier New" pitchFamily="49" charset="0"/>
              </a:rPr>
              <a:t>            PG  PS  PW  PR  DP  DC  E1</a:t>
            </a:r>
          </a:p>
          <a:p>
            <a:r>
              <a:rPr lang="en-US" sz="2000" dirty="0">
                <a:latin typeface="Courier New" pitchFamily="49" charset="0"/>
              </a:rPr>
              <a:t>                PG  PS  PW  PR  DP  DC  E1</a:t>
            </a:r>
          </a:p>
          <a:p>
            <a:r>
              <a:rPr lang="en-US" sz="2000" dirty="0">
                <a:latin typeface="Courier New" pitchFamily="49" charset="0"/>
              </a:rPr>
              <a:t>                    PG  PS  PW  PR  DP  DC  E1 </a:t>
            </a:r>
          </a:p>
          <a:p>
            <a:r>
              <a:rPr lang="en-US" sz="2000" dirty="0">
                <a:latin typeface="Courier New" pitchFamily="49" charset="0"/>
              </a:rPr>
              <a:t>                        PG  PS  PW  PR  DP  DC  E1</a:t>
            </a:r>
          </a:p>
        </p:txBody>
      </p:sp>
      <p:grpSp>
        <p:nvGrpSpPr>
          <p:cNvPr id="3" name="Group 14"/>
          <p:cNvGrpSpPr/>
          <p:nvPr>
            <p:custDataLst>
              <p:tags r:id="rId3"/>
            </p:custDataLst>
          </p:nvPr>
        </p:nvGrpSpPr>
        <p:grpSpPr>
          <a:xfrm>
            <a:off x="708025" y="1371600"/>
            <a:ext cx="5326063" cy="833437"/>
            <a:chOff x="708025" y="1497013"/>
            <a:chExt cx="5326063" cy="833437"/>
          </a:xfrm>
        </p:grpSpPr>
        <p:sp>
          <p:nvSpPr>
            <p:cNvPr id="23556" name="Rectangle 8"/>
            <p:cNvSpPr>
              <a:spLocks noChangeArrowheads="1"/>
            </p:cNvSpPr>
            <p:nvPr/>
          </p:nvSpPr>
          <p:spPr bwMode="auto">
            <a:xfrm>
              <a:off x="838200" y="1524000"/>
              <a:ext cx="19304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Program Fetch</a:t>
              </a:r>
            </a:p>
          </p:txBody>
        </p:sp>
        <p:sp>
          <p:nvSpPr>
            <p:cNvPr id="23557" name="Rectangle 9"/>
            <p:cNvSpPr>
              <a:spLocks noChangeArrowheads="1"/>
            </p:cNvSpPr>
            <p:nvPr/>
          </p:nvSpPr>
          <p:spPr bwMode="auto">
            <a:xfrm>
              <a:off x="4103688" y="1497013"/>
              <a:ext cx="1930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Execute</a:t>
              </a:r>
            </a:p>
          </p:txBody>
        </p:sp>
        <p:sp>
          <p:nvSpPr>
            <p:cNvPr id="23558" name="Rectangle 10"/>
            <p:cNvSpPr>
              <a:spLocks noChangeArrowheads="1"/>
            </p:cNvSpPr>
            <p:nvPr/>
          </p:nvSpPr>
          <p:spPr bwMode="auto">
            <a:xfrm>
              <a:off x="2619375" y="1520825"/>
              <a:ext cx="1905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Decode</a:t>
              </a:r>
            </a:p>
          </p:txBody>
        </p:sp>
        <p:sp>
          <p:nvSpPr>
            <p:cNvPr id="23559" name="AutoShape 11"/>
            <p:cNvSpPr>
              <a:spLocks/>
            </p:cNvSpPr>
            <p:nvPr/>
          </p:nvSpPr>
          <p:spPr bwMode="auto">
            <a:xfrm rot="-5400000">
              <a:off x="1607344" y="1027906"/>
              <a:ext cx="403225" cy="2201863"/>
            </a:xfrm>
            <a:prstGeom prst="rightBrace">
              <a:avLst>
                <a:gd name="adj1" fmla="val 4550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560" name="AutoShape 12"/>
            <p:cNvSpPr>
              <a:spLocks/>
            </p:cNvSpPr>
            <p:nvPr/>
          </p:nvSpPr>
          <p:spPr bwMode="auto">
            <a:xfrm rot="-5400000">
              <a:off x="3364706" y="1631157"/>
              <a:ext cx="403225" cy="995362"/>
            </a:xfrm>
            <a:prstGeom prst="rightBrace">
              <a:avLst>
                <a:gd name="adj1" fmla="val 2057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561" name="Line 13"/>
            <p:cNvSpPr>
              <a:spLocks noChangeShapeType="1"/>
            </p:cNvSpPr>
            <p:nvPr/>
          </p:nvSpPr>
          <p:spPr bwMode="auto">
            <a:xfrm flipV="1">
              <a:off x="4533900" y="1847850"/>
              <a:ext cx="371475" cy="465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5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Pipeline Phases</a:t>
            </a:r>
          </a:p>
        </p:txBody>
      </p:sp>
      <p:sp>
        <p:nvSpPr>
          <p:cNvPr id="39081" name="Leading Question"/>
          <p:cNvSpPr txBox="1">
            <a:spLocks noChangeArrowheads="1"/>
          </p:cNvSpPr>
          <p:nvPr/>
        </p:nvSpPr>
        <p:spPr bwMode="auto">
          <a:xfrm>
            <a:off x="3014781" y="5983485"/>
            <a:ext cx="5811719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+mj-lt"/>
              </a:rPr>
              <a:t>How many cycles does it take to execute an instruction?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45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5800" y="2913530"/>
            <a:ext cx="75438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5800" y="3505200"/>
            <a:ext cx="75438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4191000"/>
            <a:ext cx="75438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0" y="4876800"/>
            <a:ext cx="75438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5190565"/>
            <a:ext cx="75438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914400" y="994827"/>
            <a:ext cx="7110601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37160" tIns="137160" rIns="137160" bIns="137160" anchor="ctr" anchorCtr="1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All </a:t>
            </a:r>
            <a:r>
              <a:rPr lang="en-US" sz="2800" dirty="0" smtClean="0">
                <a:latin typeface="+mj-lt"/>
              </a:rPr>
              <a:t>C66x </a:t>
            </a:r>
            <a:r>
              <a:rPr lang="en-US" sz="2800" dirty="0">
                <a:latin typeface="+mj-lt"/>
              </a:rPr>
              <a:t>instructions require only one cycle to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execute, but some results are </a:t>
            </a:r>
            <a:r>
              <a:rPr lang="en-US" sz="2800" dirty="0" smtClean="0">
                <a:latin typeface="+mj-lt"/>
              </a:rPr>
              <a:t>delayed.</a:t>
            </a:r>
            <a:endParaRPr lang="en-US" sz="2800" dirty="0">
              <a:latin typeface="+mj-lt"/>
            </a:endParaRP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Instruction Delays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2514600"/>
          <a:ext cx="7543800" cy="2993136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396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Instruction Example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Delay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Single Cycle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All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instructions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except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Integer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multiplication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new floating point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MPY, FMPYSP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Legacy floating point multiplication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MPYSP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Load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LDW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Branch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52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C6000 VLIW architecture</a:t>
            </a:r>
          </a:p>
          <a:p>
            <a:r>
              <a:rPr lang="en-US" dirty="0" smtClean="0"/>
              <a:t>Pipeline</a:t>
            </a:r>
          </a:p>
          <a:p>
            <a:r>
              <a:rPr lang="en-US" b="1" dirty="0" smtClean="0"/>
              <a:t>Software pipeline optimization</a:t>
            </a:r>
          </a:p>
          <a:p>
            <a:pPr lvl="1"/>
            <a:r>
              <a:rPr lang="en-US" dirty="0" smtClean="0"/>
              <a:t>Estimate performances</a:t>
            </a:r>
          </a:p>
          <a:p>
            <a:pPr lvl="1"/>
            <a:r>
              <a:rPr lang="en-US" dirty="0" smtClean="0"/>
              <a:t>Using CCS to optimize code</a:t>
            </a:r>
          </a:p>
          <a:p>
            <a:pPr lvl="1"/>
            <a:r>
              <a:rPr lang="en-US" dirty="0" smtClean="0"/>
              <a:t>Software pipeline issues</a:t>
            </a:r>
          </a:p>
          <a:p>
            <a:r>
              <a:rPr lang="en-US" dirty="0" smtClean="0"/>
              <a:t>Lab - Optimize FIR filter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Software Pipeline Example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5333576" cy="372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ourier New" pitchFamily="49" charset="0"/>
            </a:endParaRPr>
          </a:p>
          <a:p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000" dirty="0" smtClean="0"/>
              <a:t>Void example(float *in, float*out, int N, float V)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 smtClean="0"/>
              <a:t>      sum = 1.0  ;</a:t>
            </a:r>
          </a:p>
          <a:p>
            <a:r>
              <a:rPr lang="en-US" sz="2000" dirty="0" smtClean="0"/>
              <a:t>      for (i=0; i&lt;N; i++)</a:t>
            </a:r>
          </a:p>
          <a:p>
            <a:r>
              <a:rPr lang="en-US" sz="2000" dirty="0" smtClean="0"/>
              <a:t>      {</a:t>
            </a:r>
          </a:p>
          <a:p>
            <a:r>
              <a:rPr lang="en-US" sz="2000" dirty="0" smtClean="0"/>
              <a:t>           x = *in++ * V  ;</a:t>
            </a:r>
          </a:p>
          <a:p>
            <a:r>
              <a:rPr lang="en-US" sz="2000" dirty="0" smtClean="0"/>
              <a:t>           sum = sum + x   ;</a:t>
            </a:r>
          </a:p>
          <a:p>
            <a:r>
              <a:rPr lang="en-US" sz="2000" dirty="0" smtClean="0"/>
              <a:t>          *out++ = sum   ;</a:t>
            </a:r>
          </a:p>
          <a:p>
            <a:r>
              <a:rPr lang="en-US" sz="2000" dirty="0" smtClean="0"/>
              <a:t>     }</a:t>
            </a:r>
          </a:p>
          <a:p>
            <a:r>
              <a:rPr lang="en-US" sz="2000" dirty="0" smtClean="0"/>
              <a:t>}</a:t>
            </a:r>
            <a:r>
              <a:rPr lang="en-US" sz="2000" dirty="0" smtClean="0">
                <a:latin typeface="Courier New" pitchFamily="49" charset="0"/>
              </a:rPr>
              <a:t>            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2400" y="4876800"/>
            <a:ext cx="60198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How many cycles would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it take to perform the loop five times?   </a:t>
            </a:r>
            <a:endParaRPr lang="en-US" sz="28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99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4495800" y="1752600"/>
            <a:ext cx="434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Implementation of the loop in the following code:</a:t>
            </a:r>
          </a:p>
          <a:p>
            <a:r>
              <a:rPr lang="en-US" sz="1400" dirty="0" smtClean="0"/>
              <a:t>Void example(float *in, float*out, int N, float V)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sum = 1.0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for (i=0; i&lt;N; i++)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x = *in++ * V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sum = sum + x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*out++ = sum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}</a:t>
            </a:r>
          </a:p>
          <a:p>
            <a:r>
              <a:rPr lang="en-US" sz="1400" dirty="0"/>
              <a:t>}</a:t>
            </a:r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/>
        </p:nvGraphicFramePr>
        <p:xfrm>
          <a:off x="609600" y="381000"/>
          <a:ext cx="2438400" cy="587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5" imgW="2110673" imgH="5082409" progId="Visio.Drawing.11">
                  <p:embed/>
                </p:oleObj>
              </mc:Choice>
              <mc:Fallback>
                <p:oleObj name="Visio" r:id="rId5" imgW="2110673" imgH="50824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2438400" cy="5870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3352800" y="381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Non Pipeline example</a:t>
            </a:r>
            <a:endParaRPr lang="en-US" sz="3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975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C6000 VLIW architecture</a:t>
            </a:r>
          </a:p>
          <a:p>
            <a:r>
              <a:rPr lang="en-US" dirty="0" smtClean="0"/>
              <a:t>Pipeline</a:t>
            </a:r>
          </a:p>
          <a:p>
            <a:r>
              <a:rPr lang="en-US" dirty="0" smtClean="0"/>
              <a:t>Software pipeline optimization</a:t>
            </a:r>
          </a:p>
          <a:p>
            <a:pPr lvl="1"/>
            <a:r>
              <a:rPr lang="en-US" dirty="0" smtClean="0"/>
              <a:t>Estimate performances</a:t>
            </a:r>
          </a:p>
          <a:p>
            <a:pPr lvl="1"/>
            <a:r>
              <a:rPr lang="en-US" dirty="0" smtClean="0"/>
              <a:t>Using CCS to optimize code</a:t>
            </a:r>
          </a:p>
          <a:p>
            <a:pPr lvl="1"/>
            <a:r>
              <a:rPr lang="en-US" dirty="0" smtClean="0"/>
              <a:t>Software pipeline issues</a:t>
            </a:r>
          </a:p>
          <a:p>
            <a:r>
              <a:rPr lang="en-US" dirty="0" smtClean="0"/>
              <a:t>Lab - Optimize FIR filter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3733800" y="1143000"/>
            <a:ext cx="434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Implementation of the loop in the following code:</a:t>
            </a:r>
          </a:p>
          <a:p>
            <a:r>
              <a:rPr lang="en-US" sz="1400" dirty="0" smtClean="0"/>
              <a:t>Void example(float *in, float*out, int N, float V)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sum = 1.0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for (i=0; i&lt;N; i++)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x = *in++ * V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sum = sum + x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*out++ = sum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124200" y="381000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Software Pipeline example</a:t>
            </a:r>
            <a:endParaRPr lang="en-US" sz="35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304800"/>
          <a:ext cx="2590800" cy="623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5" imgW="2110673" imgH="5082409" progId="Visio.Drawing.11">
                  <p:embed/>
                </p:oleObj>
              </mc:Choice>
              <mc:Fallback>
                <p:oleObj name="Visio" r:id="rId5" imgW="2110673" imgH="50824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2590800" cy="623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4038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compiler knows all the delays and is smart enough to build the correct software pipeline</a:t>
            </a:r>
            <a:endParaRPr lang="en-US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509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Pipeline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The compiler is smart enough to schedule instructions efficiently.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Software pipeline is the major speed-up mechanism for VLIW architecture.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Software pipeline requires deterministic execution: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Not if, branch, and call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No interrupts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No dependencies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</a:rPr>
              <a:t>	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6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4114800" y="2971800"/>
            <a:ext cx="434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Implementation of the loop in the following code:</a:t>
            </a:r>
          </a:p>
          <a:p>
            <a:r>
              <a:rPr lang="en-US" sz="1400" dirty="0" smtClean="0"/>
              <a:t>Void example(float *in, float*out, int N, float V)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sum = 1.0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for (i=0; i&lt;N; i++)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x = *in++ * V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sum = sum + x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*out++ = sum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124200" y="381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Software</a:t>
            </a:r>
            <a:r>
              <a:rPr lang="en-US" sz="3600" dirty="0" smtClean="0"/>
              <a:t> </a:t>
            </a:r>
            <a:r>
              <a:rPr lang="en-US" sz="3400" dirty="0" smtClean="0"/>
              <a:t>Pipeline example  		 Interrupt</a:t>
            </a:r>
            <a:endParaRPr lang="en-US" sz="3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" y="304800"/>
          <a:ext cx="4073464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5" imgW="3529206" imgH="5082409" progId="Visio.Drawing.11">
                  <p:embed/>
                </p:oleObj>
              </mc:Choice>
              <mc:Fallback>
                <p:oleObj name="Visio" r:id="rId5" imgW="3529206" imgH="50824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4073464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324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4114800" y="3276600"/>
            <a:ext cx="434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Implementation of the loop in the following code:</a:t>
            </a:r>
          </a:p>
          <a:p>
            <a:r>
              <a:rPr lang="en-US" sz="1400" dirty="0" smtClean="0"/>
              <a:t>Void example(float *in, float*out, int N, float V)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sum = 1.0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for (i=0; i&lt;N; i++)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x = *in++ * V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sum = sum + x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*out++ = sum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124200" y="381000"/>
            <a:ext cx="548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Software Pipeline example  - SPLOOP</a:t>
            </a:r>
            <a:endParaRPr lang="en-US" sz="35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152400"/>
          <a:ext cx="423217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Visio" r:id="rId5" imgW="3529206" imgH="5082409" progId="Visio.Drawing.11">
                  <p:embed/>
                </p:oleObj>
              </mc:Choice>
              <mc:Fallback>
                <p:oleObj name="Visio" r:id="rId5" imgW="3529206" imgH="50824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423217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575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SPLOOP: Advantages &amp; Limitations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334000"/>
          </a:xfrm>
        </p:spPr>
        <p:txBody>
          <a:bodyPr rtlCol="0"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SPLOOP Advantages: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Enables interrupts during software pipeline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Saves memory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Saves power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Implicit loop counter - saves a unit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Nested loops are supported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Scheduled by the compiler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SPLOOP Limitations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Limits number of executable packets (14)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Limits on the usage and location of some instructions (see the documentations)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NOTE: The compiler is not always smart enough to schedule SPLOOP, especially if the minimum number of iterations is not known (to the compiler).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10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Code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 rtlCol="0">
            <a:normAutofit/>
          </a:bodyPr>
          <a:lstStyle/>
          <a:p>
            <a:pPr marL="811213" lvl="1" indent="-514350" fontAlgn="auto">
              <a:spcAft>
                <a:spcPts val="0"/>
              </a:spcAft>
              <a:buNone/>
              <a:defRPr/>
            </a:pPr>
            <a:endParaRPr lang="en-US" sz="2000" dirty="0" smtClean="0">
              <a:latin typeface="+mj-lt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</a:rPr>
              <a:t>	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81000" y="762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1" indent="-342900" defTabSz="914400" latinLnBrk="0">
              <a:lnSpc>
                <a:spcPct val="11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+mn-lt"/>
                <a:cs typeface="+mn-cs"/>
              </a:rPr>
              <a:t>Code Generation Tools can build executables from different code types: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Generic C or C++ code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C with intrinsic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Linear Assembly  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Assembly (DETAI)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Optimization is performed: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In the front end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Using the intrinsic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Resource allocation and software pipeline search in optimized linear assembly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To understand the quality of the optimization of a loop, compare the theoretical iteration interval (II: The actual number of cycles between two results of the loop) to the result of the assembler/optimizer.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Was the software pipeline successful (if not, why)?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Is the usage balanced between the two sides (if not, can it be improved)?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What are the bottlenecks and how to mitigate them?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To keep the assembly file, set the –k option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5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00" t="12188" r="3750" b="17813"/>
          <a:stretch>
            <a:fillRect/>
          </a:stretch>
        </p:blipFill>
        <p:spPr bwMode="auto">
          <a:xfrm>
            <a:off x="457200" y="727078"/>
            <a:ext cx="7939511" cy="557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Keep Generated Assembly file</a:t>
            </a:r>
          </a:p>
        </p:txBody>
      </p:sp>
    </p:spTree>
    <p:extLst>
      <p:ext uri="{BB962C8B-B14F-4D97-AF65-F5344CB8AC3E}">
        <p14:creationId xmlns:p14="http://schemas.microsoft.com/office/powerpoint/2010/main" val="39623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sz="3600" dirty="0" smtClean="0"/>
              <a:t>Build Options – </a:t>
            </a:r>
            <a:br>
              <a:rPr lang="en-US" sz="3600" dirty="0" smtClean="0"/>
            </a:br>
            <a:r>
              <a:rPr lang="en-US" sz="3600" dirty="0" smtClean="0"/>
              <a:t>Optimization and Debug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9"/>
          <a:stretch>
            <a:fillRect/>
          </a:stretch>
        </p:blipFill>
        <p:spPr bwMode="auto">
          <a:xfrm>
            <a:off x="200865" y="2286000"/>
            <a:ext cx="871453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0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3200" dirty="0" smtClean="0"/>
              <a:t> -S and -MW Setting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006" r="4008" b="5818"/>
          <a:stretch>
            <a:fillRect/>
          </a:stretch>
        </p:blipFill>
        <p:spPr bwMode="auto">
          <a:xfrm>
            <a:off x="457200" y="558832"/>
            <a:ext cx="8153400" cy="568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4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And if You Don’t Find the GUI? </a:t>
            </a:r>
            <a:endParaRPr lang="en-US" sz="3200" dirty="0"/>
          </a:p>
        </p:txBody>
      </p:sp>
      <p:pic>
        <p:nvPicPr>
          <p:cNvPr id="269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6" r="2192" b="2870"/>
          <a:stretch>
            <a:fillRect/>
          </a:stretch>
        </p:blipFill>
        <p:spPr bwMode="auto">
          <a:xfrm>
            <a:off x="990940" y="838200"/>
            <a:ext cx="7162460" cy="54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2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76200"/>
            <a:ext cx="44958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C6000 DSP Core</a:t>
            </a:r>
            <a:br>
              <a:rPr lang="en-US" dirty="0" smtClean="0"/>
            </a:br>
            <a:r>
              <a:rPr lang="en-US" dirty="0" smtClean="0"/>
              <a:t>Architecture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40501" y="381000"/>
            <a:ext cx="4302125" cy="5908675"/>
            <a:chOff x="498475" y="720725"/>
            <a:chExt cx="4302125" cy="5908675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498475" y="720725"/>
              <a:ext cx="4302125" cy="1074738"/>
              <a:chOff x="218" y="432"/>
              <a:chExt cx="2710" cy="677"/>
            </a:xfrm>
          </p:grpSpPr>
          <p:sp>
            <p:nvSpPr>
              <p:cNvPr id="502788" name="Rectangle 4"/>
              <p:cNvSpPr>
                <a:spLocks noChangeArrowheads="1"/>
              </p:cNvSpPr>
              <p:nvPr/>
            </p:nvSpPr>
            <p:spPr bwMode="auto">
              <a:xfrm>
                <a:off x="218" y="432"/>
                <a:ext cx="2710" cy="46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en-US" dirty="0"/>
                  <a:t>Memory</a:t>
                </a:r>
              </a:p>
            </p:txBody>
          </p:sp>
          <p:sp>
            <p:nvSpPr>
              <p:cNvPr id="502789" name="Line 5"/>
              <p:cNvSpPr>
                <a:spLocks noChangeShapeType="1"/>
              </p:cNvSpPr>
              <p:nvPr/>
            </p:nvSpPr>
            <p:spPr bwMode="auto">
              <a:xfrm flipV="1">
                <a:off x="1278" y="899"/>
                <a:ext cx="0" cy="2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2790" name="Line 6"/>
              <p:cNvSpPr>
                <a:spLocks noChangeShapeType="1"/>
              </p:cNvSpPr>
              <p:nvPr/>
            </p:nvSpPr>
            <p:spPr bwMode="auto">
              <a:xfrm flipV="1">
                <a:off x="1790" y="899"/>
                <a:ext cx="0" cy="2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502792" name="Rectangle 8"/>
            <p:cNvSpPr>
              <a:spLocks noChangeArrowheads="1"/>
            </p:cNvSpPr>
            <p:nvPr/>
          </p:nvSpPr>
          <p:spPr bwMode="auto">
            <a:xfrm>
              <a:off x="498475" y="1670050"/>
              <a:ext cx="936625" cy="42179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102" name="Line 9"/>
            <p:cNvSpPr>
              <a:spLocks noChangeShapeType="1"/>
            </p:cNvSpPr>
            <p:nvPr/>
          </p:nvSpPr>
          <p:spPr bwMode="auto">
            <a:xfrm>
              <a:off x="498475" y="2089150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3" name="Line 10"/>
            <p:cNvSpPr>
              <a:spLocks noChangeShapeType="1"/>
            </p:cNvSpPr>
            <p:nvPr/>
          </p:nvSpPr>
          <p:spPr bwMode="auto">
            <a:xfrm>
              <a:off x="498475" y="3021013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4" name="Line 11"/>
            <p:cNvSpPr>
              <a:spLocks noChangeShapeType="1"/>
            </p:cNvSpPr>
            <p:nvPr/>
          </p:nvSpPr>
          <p:spPr bwMode="auto">
            <a:xfrm>
              <a:off x="498475" y="3486150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5" name="Line 12"/>
            <p:cNvSpPr>
              <a:spLocks noChangeShapeType="1"/>
            </p:cNvSpPr>
            <p:nvPr/>
          </p:nvSpPr>
          <p:spPr bwMode="auto">
            <a:xfrm>
              <a:off x="498475" y="3952875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6" name="Line 13"/>
            <p:cNvSpPr>
              <a:spLocks noChangeShapeType="1"/>
            </p:cNvSpPr>
            <p:nvPr/>
          </p:nvSpPr>
          <p:spPr bwMode="auto">
            <a:xfrm>
              <a:off x="498475" y="2554288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7" name="Line 14"/>
            <p:cNvSpPr>
              <a:spLocks noChangeShapeType="1"/>
            </p:cNvSpPr>
            <p:nvPr/>
          </p:nvSpPr>
          <p:spPr bwMode="auto">
            <a:xfrm>
              <a:off x="498475" y="5440363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8" name="Line 15"/>
            <p:cNvSpPr>
              <a:spLocks noChangeShapeType="1"/>
            </p:cNvSpPr>
            <p:nvPr/>
          </p:nvSpPr>
          <p:spPr bwMode="auto">
            <a:xfrm>
              <a:off x="498475" y="5157788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9" name="Rectangle 16"/>
            <p:cNvSpPr>
              <a:spLocks noChangeArrowheads="1"/>
            </p:cNvSpPr>
            <p:nvPr/>
          </p:nvSpPr>
          <p:spPr bwMode="auto">
            <a:xfrm>
              <a:off x="741363" y="1706563"/>
              <a:ext cx="509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A0</a:t>
              </a:r>
            </a:p>
          </p:txBody>
        </p:sp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>
              <a:off x="649288" y="5511800"/>
              <a:ext cx="6508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A31</a:t>
              </a:r>
            </a:p>
          </p:txBody>
        </p:sp>
        <p:sp>
          <p:nvSpPr>
            <p:cNvPr id="4111" name="Rectangle 18"/>
            <p:cNvSpPr>
              <a:spLocks noChangeArrowheads="1"/>
            </p:cNvSpPr>
            <p:nvPr/>
          </p:nvSpPr>
          <p:spPr bwMode="auto">
            <a:xfrm>
              <a:off x="866775" y="5197475"/>
              <a:ext cx="2540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20000"/>
                </a:lnSpc>
              </a:pPr>
              <a:r>
                <a:rPr lang="en-US" sz="2000" dirty="0">
                  <a:latin typeface="Calibri" pitchFamily="34" charset="0"/>
                </a:rPr>
                <a:t>.</a:t>
              </a:r>
              <a:br>
                <a:rPr lang="en-US" sz="2000" dirty="0">
                  <a:latin typeface="Calibri" pitchFamily="34" charset="0"/>
                </a:rPr>
              </a:br>
              <a:r>
                <a:rPr lang="en-US" sz="2000" dirty="0">
                  <a:latin typeface="Calibri" pitchFamily="34" charset="0"/>
                </a:rPr>
                <a:t>.</a:t>
              </a:r>
            </a:p>
          </p:txBody>
        </p:sp>
        <p:sp>
          <p:nvSpPr>
            <p:cNvPr id="4112" name="Line 19"/>
            <p:cNvSpPr>
              <a:spLocks noChangeShapeType="1"/>
            </p:cNvSpPr>
            <p:nvPr/>
          </p:nvSpPr>
          <p:spPr bwMode="auto">
            <a:xfrm>
              <a:off x="498475" y="4702175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3" name="Line 20"/>
            <p:cNvSpPr>
              <a:spLocks noChangeShapeType="1"/>
            </p:cNvSpPr>
            <p:nvPr/>
          </p:nvSpPr>
          <p:spPr bwMode="auto">
            <a:xfrm>
              <a:off x="498475" y="4419600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2805" name="Rectangle 21"/>
            <p:cNvSpPr>
              <a:spLocks noChangeArrowheads="1"/>
            </p:cNvSpPr>
            <p:nvPr/>
          </p:nvSpPr>
          <p:spPr bwMode="auto">
            <a:xfrm>
              <a:off x="1916113" y="2927350"/>
              <a:ext cx="615950" cy="6381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.S1</a:t>
              </a:r>
            </a:p>
          </p:txBody>
        </p:sp>
        <p:sp>
          <p:nvSpPr>
            <p:cNvPr id="502806" name="Rectangle 22"/>
            <p:cNvSpPr>
              <a:spLocks noChangeArrowheads="1"/>
            </p:cNvSpPr>
            <p:nvPr/>
          </p:nvSpPr>
          <p:spPr bwMode="auto">
            <a:xfrm>
              <a:off x="1916113" y="1825625"/>
              <a:ext cx="615950" cy="6381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.D1</a:t>
              </a:r>
            </a:p>
          </p:txBody>
        </p:sp>
        <p:sp>
          <p:nvSpPr>
            <p:cNvPr id="502807" name="Rectangle 23"/>
            <p:cNvSpPr>
              <a:spLocks noChangeArrowheads="1"/>
            </p:cNvSpPr>
            <p:nvPr/>
          </p:nvSpPr>
          <p:spPr bwMode="auto">
            <a:xfrm>
              <a:off x="1916113" y="5126038"/>
              <a:ext cx="615950" cy="6381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.L1</a:t>
              </a:r>
            </a:p>
          </p:txBody>
        </p:sp>
        <p:grpSp>
          <p:nvGrpSpPr>
            <p:cNvPr id="4117" name="Group 24"/>
            <p:cNvGrpSpPr>
              <a:grpSpLocks/>
            </p:cNvGrpSpPr>
            <p:nvPr/>
          </p:nvGrpSpPr>
          <p:grpSpPr bwMode="auto">
            <a:xfrm>
              <a:off x="1447800" y="2171700"/>
              <a:ext cx="457200" cy="3303588"/>
              <a:chOff x="824" y="1272"/>
              <a:chExt cx="261" cy="2081"/>
            </a:xfrm>
          </p:grpSpPr>
          <p:sp>
            <p:nvSpPr>
              <p:cNvPr id="4146" name="Line 25"/>
              <p:cNvSpPr>
                <a:spLocks noChangeShapeType="1"/>
              </p:cNvSpPr>
              <p:nvPr/>
            </p:nvSpPr>
            <p:spPr bwMode="auto">
              <a:xfrm flipH="1">
                <a:off x="824" y="1966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7" name="Line 26"/>
              <p:cNvSpPr>
                <a:spLocks noChangeShapeType="1"/>
              </p:cNvSpPr>
              <p:nvPr/>
            </p:nvSpPr>
            <p:spPr bwMode="auto">
              <a:xfrm flipH="1">
                <a:off x="824" y="2659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8" name="Line 27"/>
              <p:cNvSpPr>
                <a:spLocks noChangeShapeType="1"/>
              </p:cNvSpPr>
              <p:nvPr/>
            </p:nvSpPr>
            <p:spPr bwMode="auto">
              <a:xfrm flipH="1">
                <a:off x="824" y="1272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9" name="Line 28"/>
              <p:cNvSpPr>
                <a:spLocks noChangeShapeType="1"/>
              </p:cNvSpPr>
              <p:nvPr/>
            </p:nvSpPr>
            <p:spPr bwMode="auto">
              <a:xfrm flipH="1">
                <a:off x="824" y="3353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02813" name="Rectangle 29"/>
            <p:cNvSpPr>
              <a:spLocks noChangeArrowheads="1"/>
            </p:cNvSpPr>
            <p:nvPr/>
          </p:nvSpPr>
          <p:spPr bwMode="auto">
            <a:xfrm>
              <a:off x="2720975" y="2933700"/>
              <a:ext cx="617538" cy="6381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.S2</a:t>
              </a:r>
            </a:p>
          </p:txBody>
        </p:sp>
        <p:sp>
          <p:nvSpPr>
            <p:cNvPr id="502814" name="Rectangle 30"/>
            <p:cNvSpPr>
              <a:spLocks noChangeArrowheads="1"/>
            </p:cNvSpPr>
            <p:nvPr/>
          </p:nvSpPr>
          <p:spPr bwMode="auto">
            <a:xfrm>
              <a:off x="1916113" y="4027488"/>
              <a:ext cx="615950" cy="6381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.M1</a:t>
              </a:r>
            </a:p>
          </p:txBody>
        </p:sp>
        <p:sp>
          <p:nvSpPr>
            <p:cNvPr id="502815" name="Rectangle 31"/>
            <p:cNvSpPr>
              <a:spLocks noChangeArrowheads="1"/>
            </p:cNvSpPr>
            <p:nvPr/>
          </p:nvSpPr>
          <p:spPr bwMode="auto">
            <a:xfrm>
              <a:off x="2720975" y="4038600"/>
              <a:ext cx="617538" cy="6381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.M2</a:t>
              </a:r>
            </a:p>
          </p:txBody>
        </p:sp>
        <p:sp>
          <p:nvSpPr>
            <p:cNvPr id="502816" name="Rectangle 32"/>
            <p:cNvSpPr>
              <a:spLocks noChangeArrowheads="1"/>
            </p:cNvSpPr>
            <p:nvPr/>
          </p:nvSpPr>
          <p:spPr bwMode="auto">
            <a:xfrm>
              <a:off x="2720975" y="1833563"/>
              <a:ext cx="617538" cy="6381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.D2</a:t>
              </a:r>
            </a:p>
          </p:txBody>
        </p:sp>
        <p:sp>
          <p:nvSpPr>
            <p:cNvPr id="502817" name="Rectangle 33"/>
            <p:cNvSpPr>
              <a:spLocks noChangeArrowheads="1"/>
            </p:cNvSpPr>
            <p:nvPr/>
          </p:nvSpPr>
          <p:spPr bwMode="auto">
            <a:xfrm>
              <a:off x="2720975" y="5137150"/>
              <a:ext cx="617538" cy="6381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.L2</a:t>
              </a:r>
            </a:p>
          </p:txBody>
        </p:sp>
        <p:grpSp>
          <p:nvGrpSpPr>
            <p:cNvPr id="4123" name="Group 34"/>
            <p:cNvGrpSpPr>
              <a:grpSpLocks/>
            </p:cNvGrpSpPr>
            <p:nvPr/>
          </p:nvGrpSpPr>
          <p:grpSpPr bwMode="auto">
            <a:xfrm>
              <a:off x="3338513" y="2178050"/>
              <a:ext cx="525462" cy="3303588"/>
              <a:chOff x="2060" y="1276"/>
              <a:chExt cx="261" cy="2081"/>
            </a:xfrm>
          </p:grpSpPr>
          <p:sp>
            <p:nvSpPr>
              <p:cNvPr id="4142" name="Line 35"/>
              <p:cNvSpPr>
                <a:spLocks noChangeShapeType="1"/>
              </p:cNvSpPr>
              <p:nvPr/>
            </p:nvSpPr>
            <p:spPr bwMode="auto">
              <a:xfrm flipH="1">
                <a:off x="2060" y="1971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3" name="Line 36"/>
              <p:cNvSpPr>
                <a:spLocks noChangeShapeType="1"/>
              </p:cNvSpPr>
              <p:nvPr/>
            </p:nvSpPr>
            <p:spPr bwMode="auto">
              <a:xfrm flipH="1">
                <a:off x="2060" y="2664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4" name="Line 37"/>
              <p:cNvSpPr>
                <a:spLocks noChangeShapeType="1"/>
              </p:cNvSpPr>
              <p:nvPr/>
            </p:nvSpPr>
            <p:spPr bwMode="auto">
              <a:xfrm flipH="1">
                <a:off x="2060" y="1276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5" name="Line 38"/>
              <p:cNvSpPr>
                <a:spLocks noChangeShapeType="1"/>
              </p:cNvSpPr>
              <p:nvPr/>
            </p:nvSpPr>
            <p:spPr bwMode="auto">
              <a:xfrm flipH="1">
                <a:off x="2060" y="3357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02823" name="Rectangle 39"/>
            <p:cNvSpPr>
              <a:spLocks noChangeArrowheads="1"/>
            </p:cNvSpPr>
            <p:nvPr/>
          </p:nvSpPr>
          <p:spPr bwMode="auto">
            <a:xfrm>
              <a:off x="3863975" y="1670050"/>
              <a:ext cx="936625" cy="42179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125" name="Line 40"/>
            <p:cNvSpPr>
              <a:spLocks noChangeShapeType="1"/>
            </p:cNvSpPr>
            <p:nvPr/>
          </p:nvSpPr>
          <p:spPr bwMode="auto">
            <a:xfrm>
              <a:off x="3863975" y="2089150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6" name="Line 41"/>
            <p:cNvSpPr>
              <a:spLocks noChangeShapeType="1"/>
            </p:cNvSpPr>
            <p:nvPr/>
          </p:nvSpPr>
          <p:spPr bwMode="auto">
            <a:xfrm>
              <a:off x="3863975" y="3021013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7" name="Line 42"/>
            <p:cNvSpPr>
              <a:spLocks noChangeShapeType="1"/>
            </p:cNvSpPr>
            <p:nvPr/>
          </p:nvSpPr>
          <p:spPr bwMode="auto">
            <a:xfrm>
              <a:off x="3863975" y="3486150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8" name="Line 43"/>
            <p:cNvSpPr>
              <a:spLocks noChangeShapeType="1"/>
            </p:cNvSpPr>
            <p:nvPr/>
          </p:nvSpPr>
          <p:spPr bwMode="auto">
            <a:xfrm>
              <a:off x="3863975" y="3952875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9" name="Line 44"/>
            <p:cNvSpPr>
              <a:spLocks noChangeShapeType="1"/>
            </p:cNvSpPr>
            <p:nvPr/>
          </p:nvSpPr>
          <p:spPr bwMode="auto">
            <a:xfrm>
              <a:off x="3863975" y="2554288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0" name="Line 45"/>
            <p:cNvSpPr>
              <a:spLocks noChangeShapeType="1"/>
            </p:cNvSpPr>
            <p:nvPr/>
          </p:nvSpPr>
          <p:spPr bwMode="auto">
            <a:xfrm>
              <a:off x="3863975" y="5440363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1" name="Line 46"/>
            <p:cNvSpPr>
              <a:spLocks noChangeShapeType="1"/>
            </p:cNvSpPr>
            <p:nvPr/>
          </p:nvSpPr>
          <p:spPr bwMode="auto">
            <a:xfrm>
              <a:off x="3863975" y="5157788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2" name="Rectangle 47"/>
            <p:cNvSpPr>
              <a:spLocks noChangeArrowheads="1"/>
            </p:cNvSpPr>
            <p:nvPr/>
          </p:nvSpPr>
          <p:spPr bwMode="auto">
            <a:xfrm>
              <a:off x="4102100" y="1706563"/>
              <a:ext cx="5095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B0</a:t>
              </a:r>
            </a:p>
          </p:txBody>
        </p:sp>
        <p:sp>
          <p:nvSpPr>
            <p:cNvPr id="4133" name="Rectangle 48"/>
            <p:cNvSpPr>
              <a:spLocks noChangeArrowheads="1"/>
            </p:cNvSpPr>
            <p:nvPr/>
          </p:nvSpPr>
          <p:spPr bwMode="auto">
            <a:xfrm>
              <a:off x="4014788" y="5511800"/>
              <a:ext cx="6508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B31</a:t>
              </a:r>
            </a:p>
          </p:txBody>
        </p:sp>
        <p:sp>
          <p:nvSpPr>
            <p:cNvPr id="4134" name="Rectangle 49"/>
            <p:cNvSpPr>
              <a:spLocks noChangeArrowheads="1"/>
            </p:cNvSpPr>
            <p:nvPr/>
          </p:nvSpPr>
          <p:spPr bwMode="auto">
            <a:xfrm>
              <a:off x="4232275" y="5197475"/>
              <a:ext cx="2540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20000"/>
                </a:lnSpc>
              </a:pPr>
              <a:r>
                <a:rPr lang="en-US" sz="2000" dirty="0">
                  <a:latin typeface="Calibri" pitchFamily="34" charset="0"/>
                </a:rPr>
                <a:t>.</a:t>
              </a:r>
              <a:br>
                <a:rPr lang="en-US" sz="2000" dirty="0">
                  <a:latin typeface="Calibri" pitchFamily="34" charset="0"/>
                </a:rPr>
              </a:br>
              <a:r>
                <a:rPr lang="en-US" sz="2000" dirty="0">
                  <a:latin typeface="Calibri" pitchFamily="34" charset="0"/>
                </a:rPr>
                <a:t>.</a:t>
              </a:r>
            </a:p>
          </p:txBody>
        </p:sp>
        <p:sp>
          <p:nvSpPr>
            <p:cNvPr id="4135" name="Line 50"/>
            <p:cNvSpPr>
              <a:spLocks noChangeShapeType="1"/>
            </p:cNvSpPr>
            <p:nvPr/>
          </p:nvSpPr>
          <p:spPr bwMode="auto">
            <a:xfrm>
              <a:off x="3863975" y="4702175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6" name="Line 51"/>
            <p:cNvSpPr>
              <a:spLocks noChangeShapeType="1"/>
            </p:cNvSpPr>
            <p:nvPr/>
          </p:nvSpPr>
          <p:spPr bwMode="auto">
            <a:xfrm>
              <a:off x="3863975" y="4419600"/>
              <a:ext cx="936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2836" name="Rectangle 52"/>
            <p:cNvSpPr>
              <a:spLocks noChangeArrowheads="1"/>
            </p:cNvSpPr>
            <p:nvPr/>
          </p:nvSpPr>
          <p:spPr bwMode="auto">
            <a:xfrm>
              <a:off x="498475" y="6024563"/>
              <a:ext cx="4302125" cy="6048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/>
                <a:t>Controller/Decoder</a:t>
              </a:r>
            </a:p>
          </p:txBody>
        </p:sp>
        <p:grpSp>
          <p:nvGrpSpPr>
            <p:cNvPr id="4138" name="Group 53"/>
            <p:cNvGrpSpPr>
              <a:grpSpLocks/>
            </p:cNvGrpSpPr>
            <p:nvPr/>
          </p:nvGrpSpPr>
          <p:grpSpPr bwMode="auto">
            <a:xfrm>
              <a:off x="1844675" y="3952875"/>
              <a:ext cx="1627188" cy="1990725"/>
              <a:chOff x="1066" y="2352"/>
              <a:chExt cx="1025" cy="1296"/>
            </a:xfrm>
          </p:grpSpPr>
          <p:sp>
            <p:nvSpPr>
              <p:cNvPr id="4140" name="Rectangle 54"/>
              <p:cNvSpPr>
                <a:spLocks noChangeArrowheads="1"/>
              </p:cNvSpPr>
              <p:nvPr/>
            </p:nvSpPr>
            <p:spPr bwMode="auto">
              <a:xfrm>
                <a:off x="1066" y="2352"/>
                <a:ext cx="512" cy="1296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41" name="Rectangle 55"/>
              <p:cNvSpPr>
                <a:spLocks noChangeArrowheads="1"/>
              </p:cNvSpPr>
              <p:nvPr/>
            </p:nvSpPr>
            <p:spPr bwMode="auto">
              <a:xfrm>
                <a:off x="1579" y="2352"/>
                <a:ext cx="512" cy="1296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4139" name="Text Box 56"/>
            <p:cNvSpPr txBox="1">
              <a:spLocks noChangeArrowheads="1"/>
            </p:cNvSpPr>
            <p:nvPr/>
          </p:nvSpPr>
          <p:spPr bwMode="auto">
            <a:xfrm>
              <a:off x="2278063" y="3671888"/>
              <a:ext cx="693737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808080"/>
                  </a:solidFill>
                  <a:latin typeface="Arial Narrow" pitchFamily="34" charset="0"/>
                </a:rPr>
                <a:t>MACs</a:t>
              </a:r>
            </a:p>
          </p:txBody>
        </p:sp>
      </p:grp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4778298" y="1371600"/>
            <a:ext cx="4038600" cy="26701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VLIW (Very Large Instruction Word) architecture:</a:t>
            </a:r>
          </a:p>
          <a:p>
            <a:pPr lvl="1"/>
            <a:r>
              <a:rPr lang="en-US" sz="2000" dirty="0" smtClean="0"/>
              <a:t>Two (almost independent) sides, A and B</a:t>
            </a:r>
          </a:p>
          <a:p>
            <a:pPr lvl="1"/>
            <a:r>
              <a:rPr lang="en-US" sz="2000" dirty="0" smtClean="0"/>
              <a:t>8 functional units: M, L, S, D </a:t>
            </a:r>
          </a:p>
          <a:p>
            <a:pPr lvl="1"/>
            <a:r>
              <a:rPr lang="en-US" sz="2000" dirty="0" smtClean="0"/>
              <a:t>Up to 8 instructions sustained dispatch rate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4114800" y="3505200"/>
            <a:ext cx="434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Implementation of the loop in the following code:</a:t>
            </a:r>
          </a:p>
          <a:p>
            <a:r>
              <a:rPr lang="en-US" sz="1400" dirty="0" smtClean="0"/>
              <a:t>Void example(float *in, float*out, int N, float V)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sum = 1.0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for (i=0; i&lt;N; i++)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x = *in++ * V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sum = sum + x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*out++ = sum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}</a:t>
            </a:r>
          </a:p>
          <a:p>
            <a:r>
              <a:rPr lang="en-US" sz="1400" dirty="0"/>
              <a:t>}</a:t>
            </a:r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/>
        </p:nvGraphicFramePr>
        <p:xfrm>
          <a:off x="609600" y="381000"/>
          <a:ext cx="2438400" cy="587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Visio" r:id="rId5" imgW="2110673" imgH="5082409" progId="Visio.Drawing.11">
                  <p:embed/>
                </p:oleObj>
              </mc:Choice>
              <mc:Fallback>
                <p:oleObj name="Visio" r:id="rId5" imgW="2110673" imgH="50824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2438400" cy="5870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3352800" y="381000"/>
            <a:ext cx="5257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Dependencies –</a:t>
            </a:r>
          </a:p>
          <a:p>
            <a:r>
              <a:rPr lang="en-US" sz="3600" dirty="0" smtClean="0"/>
              <a:t>  </a:t>
            </a:r>
            <a:r>
              <a:rPr lang="en-US" sz="2000" dirty="0" smtClean="0"/>
              <a:t>What if out = in + 1?</a:t>
            </a:r>
            <a:endParaRPr lang="en-US" sz="2000" dirty="0"/>
          </a:p>
          <a:p>
            <a:r>
              <a:rPr lang="en-US" sz="2000" dirty="0" smtClean="0"/>
              <a:t>In that case the code cannot start loading the next input  before the previous output is ready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Unless the compiler knows otherwise, the compiler assumes  dependencies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59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Dependencies</a:t>
            </a:r>
            <a:r>
              <a:rPr lang="en-US" dirty="0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compiler knows that there is no dependencies in the following cases: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It can understand it from the code (the calling function is in the same file as the routine)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The code use the restrict keyword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Using compiler switch that tells the compiler that there is no overlay between vector pointers (-mt)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</a:rPr>
              <a:t>	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8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IF and Conditional </a:t>
            </a:r>
            <a:r>
              <a:rPr lang="en-US" sz="3600" dirty="0" smtClean="0">
                <a:solidFill>
                  <a:srgbClr val="FF0000"/>
                </a:solidFill>
              </a:rPr>
              <a:t>execution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048000"/>
          </a:xfrm>
        </p:spPr>
        <p:txBody>
          <a:bodyPr rtlCol="0">
            <a:normAutofit lnSpcReduction="10000"/>
          </a:bodyPr>
          <a:lstStyle/>
          <a:p>
            <a:pPr marL="811213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All assembly instructions are conditional instructions </a:t>
            </a:r>
          </a:p>
          <a:p>
            <a:pPr marL="811213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 conditional instruction the functional unit executes the instruction but the result is written to the output register ONLY if the condition is true </a:t>
            </a:r>
          </a:p>
          <a:p>
            <a:pPr marL="811213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condition should be known ONLY the cycle before the result is written to the output register</a:t>
            </a:r>
          </a:p>
          <a:p>
            <a:pPr marL="811213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Condition execution can replace if statements as follows: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</a:rPr>
              <a:t>	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86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if (x &lt; 1000.0) </a:t>
            </a:r>
            <a:r>
              <a:rPr lang="en-US" dirty="0" smtClean="0"/>
              <a:t>sum = sum + x  --&gt;  [x &lt;1000.0] sum=sum+x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04800" y="43434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811213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The compiler is smart enough to convert “simple” if statements into conditional execution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811213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j-lt"/>
                <a:cs typeface="+mn-cs"/>
              </a:rPr>
              <a:t>The result of x &lt; 1000.0 should known just one cycle before the last step of execution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0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838200" y="1676401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Void example(float *in, float*out, int N, float V)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sum = 1.0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for (i=0; i&lt;N; i++)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x = *in++ * V  ;</a:t>
            </a:r>
          </a:p>
          <a:p>
            <a:r>
              <a:rPr lang="en-US" sz="1400" dirty="0" smtClean="0"/>
              <a:t>          sum = sum + </a:t>
            </a:r>
            <a:r>
              <a:rPr lang="en-US" sz="1400" dirty="0" smtClean="0">
                <a:solidFill>
                  <a:srgbClr val="FF0000"/>
                </a:solidFill>
              </a:rPr>
              <a:t>f(x) ;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*out++ = sum   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57200" y="381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5720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call prevents the compiler from generating software pipeline</a:t>
            </a:r>
          </a:p>
          <a:p>
            <a:r>
              <a:rPr lang="en-US" dirty="0" smtClean="0"/>
              <a:t>Inline the function removes this limitation</a:t>
            </a:r>
          </a:p>
          <a:p>
            <a:r>
              <a:rPr lang="en-US" dirty="0" smtClean="0"/>
              <a:t>The compiler does not inline function (unless it is told to), it is up to the user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1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Software Pipeline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997839"/>
            <a:ext cx="670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void </a:t>
            </a:r>
            <a:r>
              <a:rPr lang="en-US" b="1" dirty="0" err="1" smtClean="0"/>
              <a:t>copyFunction</a:t>
            </a:r>
            <a:r>
              <a:rPr lang="en-US" b="1" dirty="0" smtClean="0"/>
              <a:t>(int *p1, int *p2, int N)</a:t>
            </a:r>
          </a:p>
          <a:p>
            <a:r>
              <a:rPr lang="en-US" dirty="0" smtClean="0"/>
              <a:t>{</a:t>
            </a:r>
          </a:p>
          <a:p>
            <a:r>
              <a:rPr lang="en-US" b="1" dirty="0" smtClean="0"/>
              <a:t>    int  i   ;</a:t>
            </a:r>
          </a:p>
          <a:p>
            <a:r>
              <a:rPr lang="en-US" b="1" dirty="0" smtClean="0"/>
              <a:t>    for (i=0; i&lt;N;i++)</a:t>
            </a:r>
          </a:p>
          <a:p>
            <a:r>
              <a:rPr lang="en-US" dirty="0" smtClean="0"/>
              <a:t>   {</a:t>
            </a:r>
          </a:p>
          <a:p>
            <a:r>
              <a:rPr lang="en-US" dirty="0" smtClean="0"/>
              <a:t>      *p2++ = *p1++  ;</a:t>
            </a:r>
          </a:p>
          <a:p>
            <a:r>
              <a:rPr lang="en-US" dirty="0" smtClean="0"/>
              <a:t>   }</a:t>
            </a:r>
          </a:p>
          <a:p>
            <a:r>
              <a:rPr lang="en-US" b="1" dirty="0" smtClean="0"/>
              <a:t>   return  ;</a:t>
            </a:r>
          </a:p>
          <a:p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05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7200" y="152400"/>
            <a:ext cx="44196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Software Pipeline</a:t>
            </a:r>
            <a:br>
              <a:rPr lang="en-US" sz="3600" dirty="0" smtClean="0"/>
            </a:br>
            <a:r>
              <a:rPr lang="en-US" sz="3600" dirty="0" smtClean="0"/>
              <a:t>Example - reminder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0480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;*----------------------------------------------------------------------------*</a:t>
            </a:r>
          </a:p>
          <a:p>
            <a:r>
              <a:rPr lang="en-US" sz="1200" dirty="0" smtClean="0"/>
              <a:t>;*   SOFTWARE PIPELINE INFORMATION</a:t>
            </a:r>
          </a:p>
          <a:p>
            <a:r>
              <a:rPr lang="en-US" sz="1200" dirty="0" smtClean="0"/>
              <a:t>;*</a:t>
            </a:r>
          </a:p>
          <a:p>
            <a:r>
              <a:rPr lang="en-US" sz="1200" dirty="0" smtClean="0"/>
              <a:t>;*      Loop found in file               : ../</a:t>
            </a:r>
            <a:r>
              <a:rPr lang="en-US" sz="1200" dirty="0" err="1" smtClean="0"/>
              <a:t>utility.c</a:t>
            </a:r>
            <a:endParaRPr lang="en-US" sz="1200" dirty="0" smtClean="0"/>
          </a:p>
          <a:p>
            <a:r>
              <a:rPr lang="en-US" sz="1200" dirty="0" smtClean="0"/>
              <a:t>;*      Loop source line                 : 12</a:t>
            </a:r>
          </a:p>
          <a:p>
            <a:r>
              <a:rPr lang="en-US" sz="1200" dirty="0" smtClean="0"/>
              <a:t>;*      Loop opening brace source line   : 13</a:t>
            </a:r>
          </a:p>
          <a:p>
            <a:r>
              <a:rPr lang="en-US" sz="1200" dirty="0" smtClean="0"/>
              <a:t>;*      Loop closing brace source line   : 15</a:t>
            </a:r>
          </a:p>
          <a:p>
            <a:r>
              <a:rPr lang="en-US" sz="1200" dirty="0" smtClean="0"/>
              <a:t>;*      Known Minimum Trip Count         : 1                    </a:t>
            </a:r>
          </a:p>
          <a:p>
            <a:r>
              <a:rPr lang="en-US" sz="1200" dirty="0" smtClean="0"/>
              <a:t>;*      Known Max Trip Count Factor      : 1</a:t>
            </a:r>
          </a:p>
          <a:p>
            <a:r>
              <a:rPr lang="en-US" sz="1200" dirty="0" smtClean="0"/>
              <a:t>;*      </a:t>
            </a:r>
            <a:r>
              <a:rPr lang="en-US" sz="1200" dirty="0" smtClean="0">
                <a:solidFill>
                  <a:srgbClr val="FF0000"/>
                </a:solidFill>
              </a:rPr>
              <a:t>Loop Carried Dependency Bound(^) : 6</a:t>
            </a:r>
          </a:p>
          <a:p>
            <a:r>
              <a:rPr lang="en-US" sz="1200" dirty="0" smtClean="0"/>
              <a:t>;*      Unpartitioned Resource Bound     : 1</a:t>
            </a:r>
          </a:p>
          <a:p>
            <a:r>
              <a:rPr lang="en-US" sz="1200" dirty="0" smtClean="0"/>
              <a:t>;*      Partitioned Resource Bound(*)    : 2</a:t>
            </a:r>
          </a:p>
          <a:p>
            <a:r>
              <a:rPr lang="en-US" sz="1200" dirty="0" smtClean="0"/>
              <a:t>;*      Resource Partition:</a:t>
            </a:r>
          </a:p>
          <a:p>
            <a:r>
              <a:rPr lang="en-US" sz="1200" dirty="0" smtClean="0"/>
              <a:t>;*                                A-side   B-side</a:t>
            </a:r>
          </a:p>
          <a:p>
            <a:r>
              <a:rPr lang="en-US" sz="1200" dirty="0" smtClean="0"/>
              <a:t>;*      .L units                     0        0     </a:t>
            </a:r>
          </a:p>
          <a:p>
            <a:r>
              <a:rPr lang="en-US" sz="1200" dirty="0" smtClean="0"/>
              <a:t>;*      .S units                     0        0     </a:t>
            </a:r>
          </a:p>
          <a:p>
            <a:r>
              <a:rPr lang="en-US" sz="1200" dirty="0" smtClean="0"/>
              <a:t>;*      .D units                     0        2*    </a:t>
            </a:r>
          </a:p>
          <a:p>
            <a:r>
              <a:rPr lang="en-US" sz="1200" dirty="0" smtClean="0"/>
              <a:t>;*      .M units                     0        0     </a:t>
            </a:r>
          </a:p>
          <a:p>
            <a:r>
              <a:rPr lang="en-US" sz="1200" dirty="0" smtClean="0"/>
              <a:t>;*      .X cross paths               0        0     </a:t>
            </a:r>
          </a:p>
          <a:p>
            <a:r>
              <a:rPr lang="en-US" sz="1200" dirty="0" smtClean="0"/>
              <a:t>;*      .T address paths             0        2*    </a:t>
            </a:r>
          </a:p>
          <a:p>
            <a:r>
              <a:rPr lang="en-US" sz="1200" dirty="0" smtClean="0"/>
              <a:t>;*      Long read paths              0        0     </a:t>
            </a:r>
          </a:p>
          <a:p>
            <a:r>
              <a:rPr lang="en-US" sz="1200" dirty="0" smtClean="0"/>
              <a:t>;*      Long write paths             0        0     </a:t>
            </a:r>
          </a:p>
          <a:p>
            <a:r>
              <a:rPr lang="en-US" sz="1200" dirty="0" smtClean="0"/>
              <a:t>;*      Logical  ops (.LS)           0        0     (.L or .S unit)</a:t>
            </a:r>
          </a:p>
          <a:p>
            <a:r>
              <a:rPr lang="en-US" sz="1200" dirty="0" smtClean="0"/>
              <a:t>;*      Addition ops (.LSD)          0        0     (.L or .S or .D unit)</a:t>
            </a:r>
          </a:p>
          <a:p>
            <a:r>
              <a:rPr lang="en-US" sz="1200" dirty="0" smtClean="0"/>
              <a:t>;*      Bound(.L .S .LS)             0        0     </a:t>
            </a:r>
          </a:p>
          <a:p>
            <a:r>
              <a:rPr lang="en-US" sz="1200" dirty="0" smtClean="0"/>
              <a:t>;*      Bound(.L .S .D .LS .LSD)     0        1     </a:t>
            </a:r>
          </a:p>
          <a:p>
            <a:r>
              <a:rPr lang="en-US" sz="1200" dirty="0" smtClean="0"/>
              <a:t>;*</a:t>
            </a:r>
          </a:p>
          <a:p>
            <a:r>
              <a:rPr lang="en-US" sz="1200" dirty="0" smtClean="0"/>
              <a:t>;*      Searching for software pipeline schedule at ...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;*         ii = 6  Schedule found with 2 iterations in parallel</a:t>
            </a:r>
          </a:p>
          <a:p>
            <a:r>
              <a:rPr lang="en-US" sz="1200" dirty="0" smtClean="0"/>
              <a:t>;*      Done</a:t>
            </a:r>
          </a:p>
          <a:p>
            <a:r>
              <a:rPr lang="en-US" sz="1200" dirty="0" smtClean="0"/>
              <a:t>;*</a:t>
            </a:r>
          </a:p>
          <a:p>
            <a:r>
              <a:rPr lang="en-US" sz="1200" dirty="0" smtClean="0"/>
              <a:t>;*      Loop will be splooped</a:t>
            </a:r>
          </a:p>
        </p:txBody>
      </p:sp>
    </p:spTree>
    <p:extLst>
      <p:ext uri="{BB962C8B-B14F-4D97-AF65-F5344CB8AC3E}">
        <p14:creationId xmlns:p14="http://schemas.microsoft.com/office/powerpoint/2010/main" val="3558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en-US" sz="3200" dirty="0"/>
              <a:t>Restrict Qualifiers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685801"/>
            <a:ext cx="8153400" cy="281939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Loop iterations cannot be overlapped unless input and output are </a:t>
            </a:r>
            <a:r>
              <a:rPr lang="en-US" sz="2000" i="1" dirty="0"/>
              <a:t>independent </a:t>
            </a:r>
            <a:r>
              <a:rPr lang="en-US" sz="2000" dirty="0"/>
              <a:t>(do not reference the same memory locations</a:t>
            </a:r>
            <a:r>
              <a:rPr lang="en-US" sz="2000" dirty="0" smtClean="0"/>
              <a:t>).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Most users write their loops so that loads and stores do not overlap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Compiler does not know this unless the compiler sees </a:t>
            </a:r>
            <a:r>
              <a:rPr lang="en-US" sz="2000" b="0" dirty="0"/>
              <a:t>all</a:t>
            </a:r>
            <a:r>
              <a:rPr lang="en-US" sz="2000" dirty="0"/>
              <a:t> callers or user tells compiler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Use </a:t>
            </a:r>
            <a:r>
              <a:rPr lang="en-US" sz="2000" dirty="0">
                <a:solidFill>
                  <a:srgbClr val="FF0000"/>
                </a:solidFill>
              </a:rPr>
              <a:t>restrict qualifiers</a:t>
            </a:r>
            <a:r>
              <a:rPr lang="en-US" sz="2000" dirty="0"/>
              <a:t> to </a:t>
            </a:r>
            <a:r>
              <a:rPr lang="en-US" sz="2000" dirty="0" smtClean="0"/>
              <a:t>notify compiler.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Restrict tells the compiler that any location addressed by the following pointer WILL NOT be accessed by any other vector.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3733800"/>
            <a:ext cx="723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void </a:t>
            </a:r>
            <a:r>
              <a:rPr lang="en-US" b="1" dirty="0" err="1" smtClean="0"/>
              <a:t>copyFunction</a:t>
            </a:r>
            <a:r>
              <a:rPr lang="en-US" b="1" dirty="0" smtClean="0"/>
              <a:t>(int   *restrict p1, int  *p2, int N)</a:t>
            </a:r>
          </a:p>
          <a:p>
            <a:r>
              <a:rPr lang="en-US" dirty="0" smtClean="0"/>
              <a:t>{</a:t>
            </a:r>
          </a:p>
          <a:p>
            <a:r>
              <a:rPr lang="en-US" b="1" dirty="0" smtClean="0"/>
              <a:t>int  i   ;</a:t>
            </a:r>
          </a:p>
          <a:p>
            <a:r>
              <a:rPr lang="en-US" b="1" dirty="0" smtClean="0"/>
              <a:t>for (i=0; i&lt;N;i++)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*p2++ = *p1++  ;</a:t>
            </a:r>
          </a:p>
          <a:p>
            <a:r>
              <a:rPr lang="en-US" dirty="0" smtClean="0"/>
              <a:t>}</a:t>
            </a:r>
          </a:p>
          <a:p>
            <a:r>
              <a:rPr lang="en-US" b="1" dirty="0" smtClean="0"/>
              <a:t>return  ;</a:t>
            </a:r>
          </a:p>
          <a:p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69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;*----------------------------------------------------------------------------*</a:t>
            </a:r>
          </a:p>
          <a:p>
            <a:r>
              <a:rPr lang="en-US" sz="1200" dirty="0" smtClean="0"/>
              <a:t>;*   SOFTWARE PIPELINE INFORMATION</a:t>
            </a:r>
          </a:p>
          <a:p>
            <a:r>
              <a:rPr lang="en-US" sz="1200" dirty="0" smtClean="0"/>
              <a:t>;*</a:t>
            </a:r>
          </a:p>
          <a:p>
            <a:r>
              <a:rPr lang="en-US" sz="1200" dirty="0" smtClean="0"/>
              <a:t>;*      Loop found in file               : ../</a:t>
            </a:r>
            <a:r>
              <a:rPr lang="en-US" sz="1200" dirty="0" err="1" smtClean="0"/>
              <a:t>utility.c</a:t>
            </a:r>
            <a:endParaRPr lang="en-US" sz="1200" dirty="0" smtClean="0"/>
          </a:p>
          <a:p>
            <a:r>
              <a:rPr lang="en-US" sz="1200" dirty="0" smtClean="0"/>
              <a:t>;*      Loop source line                 : 12</a:t>
            </a:r>
          </a:p>
          <a:p>
            <a:r>
              <a:rPr lang="en-US" sz="1200" dirty="0" smtClean="0"/>
              <a:t>;*      Loop opening brace source line   : 13</a:t>
            </a:r>
          </a:p>
          <a:p>
            <a:r>
              <a:rPr lang="en-US" sz="1200" dirty="0" smtClean="0"/>
              <a:t>;*      Loop closing brace source line   : 15</a:t>
            </a:r>
          </a:p>
          <a:p>
            <a:r>
              <a:rPr lang="en-US" sz="1200" dirty="0" smtClean="0"/>
              <a:t>;*      Known Minimum Trip Count         : 1                    </a:t>
            </a:r>
          </a:p>
          <a:p>
            <a:r>
              <a:rPr lang="en-US" sz="1200" dirty="0" smtClean="0"/>
              <a:t>;*      Known Max Trip Count Factor      : 1</a:t>
            </a:r>
          </a:p>
          <a:p>
            <a:r>
              <a:rPr lang="en-US" sz="1200" dirty="0" smtClean="0"/>
              <a:t>;*      Loop Carried Dependency Bound(^) : 0</a:t>
            </a:r>
          </a:p>
          <a:p>
            <a:r>
              <a:rPr lang="en-US" sz="1200" dirty="0" smtClean="0"/>
              <a:t>;*      Unpartitioned Resource Bound     : 1</a:t>
            </a:r>
          </a:p>
          <a:p>
            <a:r>
              <a:rPr lang="en-US" sz="1200" dirty="0" smtClean="0"/>
              <a:t>;*      Partitioned Resource Bound(*)    : 1</a:t>
            </a:r>
          </a:p>
          <a:p>
            <a:r>
              <a:rPr lang="en-US" sz="1200" dirty="0" smtClean="0"/>
              <a:t>;*      Resource Partition:</a:t>
            </a:r>
          </a:p>
          <a:p>
            <a:r>
              <a:rPr lang="en-US" sz="1200" dirty="0" smtClean="0"/>
              <a:t>;*                                A-side   B-side</a:t>
            </a:r>
          </a:p>
          <a:p>
            <a:r>
              <a:rPr lang="en-US" sz="1200" dirty="0" smtClean="0"/>
              <a:t>;*      .L units                     0        0     </a:t>
            </a:r>
          </a:p>
          <a:p>
            <a:r>
              <a:rPr lang="en-US" sz="1200" dirty="0" smtClean="0"/>
              <a:t>;*      .S units                     0        0     </a:t>
            </a:r>
          </a:p>
          <a:p>
            <a:r>
              <a:rPr lang="en-US" sz="1200" dirty="0" smtClean="0"/>
              <a:t>;*      .D units                     1*       1*    </a:t>
            </a:r>
          </a:p>
          <a:p>
            <a:r>
              <a:rPr lang="en-US" sz="1200" dirty="0" smtClean="0"/>
              <a:t>;*      .M units                     0        0     </a:t>
            </a:r>
          </a:p>
          <a:p>
            <a:r>
              <a:rPr lang="en-US" sz="1200" dirty="0" smtClean="0"/>
              <a:t>;*      .X cross paths               0        1*    </a:t>
            </a:r>
          </a:p>
          <a:p>
            <a:r>
              <a:rPr lang="en-US" sz="1200" dirty="0" smtClean="0"/>
              <a:t>;*      .T address paths             1*       1*    </a:t>
            </a:r>
          </a:p>
          <a:p>
            <a:r>
              <a:rPr lang="en-US" sz="1200" dirty="0" smtClean="0"/>
              <a:t>;*      Long read paths              0        0     </a:t>
            </a:r>
          </a:p>
          <a:p>
            <a:r>
              <a:rPr lang="en-US" sz="1200" dirty="0" smtClean="0"/>
              <a:t>;*      Long write paths             0        0     </a:t>
            </a:r>
          </a:p>
          <a:p>
            <a:r>
              <a:rPr lang="en-US" sz="1200" dirty="0" smtClean="0"/>
              <a:t>;*      Logical  ops (.LS)           0        0     (.L or .S unit)</a:t>
            </a:r>
          </a:p>
          <a:p>
            <a:r>
              <a:rPr lang="en-US" sz="1200" dirty="0" smtClean="0"/>
              <a:t>;*      Addition ops (.LSD)          0        1     (.L or .S or .D unit)</a:t>
            </a:r>
          </a:p>
          <a:p>
            <a:r>
              <a:rPr lang="en-US" sz="1200" dirty="0" smtClean="0"/>
              <a:t>;*      Bound(.L .S .LS)             0        0     </a:t>
            </a:r>
          </a:p>
          <a:p>
            <a:r>
              <a:rPr lang="en-US" sz="1200" dirty="0" smtClean="0"/>
              <a:t>;*      Bound(.L .S .D .LS .LSD)     1*       1*    </a:t>
            </a:r>
          </a:p>
          <a:p>
            <a:r>
              <a:rPr lang="en-US" sz="1200" dirty="0" smtClean="0"/>
              <a:t>;*</a:t>
            </a:r>
          </a:p>
          <a:p>
            <a:r>
              <a:rPr lang="en-US" sz="1200" dirty="0" smtClean="0"/>
              <a:t>;*      Searching for software pipeline schedule at ...</a:t>
            </a:r>
          </a:p>
          <a:p>
            <a:r>
              <a:rPr lang="en-US" sz="1200" dirty="0" smtClean="0"/>
              <a:t>;*         ii = 1  Schedule found with 7 iterations in parallel</a:t>
            </a:r>
          </a:p>
          <a:p>
            <a:r>
              <a:rPr lang="en-US" sz="1200" dirty="0" smtClean="0"/>
              <a:t>;*      Done</a:t>
            </a:r>
          </a:p>
          <a:p>
            <a:r>
              <a:rPr lang="en-US" sz="1200" dirty="0" smtClean="0"/>
              <a:t>;*</a:t>
            </a:r>
          </a:p>
          <a:p>
            <a:r>
              <a:rPr lang="en-US" sz="1200" dirty="0" smtClean="0"/>
              <a:t>;*      Loop will be splooped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47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C6000 VLIW architecture</a:t>
            </a:r>
          </a:p>
          <a:p>
            <a:r>
              <a:rPr lang="en-US" dirty="0" smtClean="0"/>
              <a:t>Pipeline</a:t>
            </a:r>
          </a:p>
          <a:p>
            <a:r>
              <a:rPr lang="en-US" dirty="0" smtClean="0"/>
              <a:t>Software pipeline optimization</a:t>
            </a:r>
          </a:p>
          <a:p>
            <a:pPr lvl="1"/>
            <a:r>
              <a:rPr lang="en-US" dirty="0" smtClean="0"/>
              <a:t>Estimate performances</a:t>
            </a:r>
          </a:p>
          <a:p>
            <a:pPr lvl="1"/>
            <a:r>
              <a:rPr lang="en-US" dirty="0" smtClean="0"/>
              <a:t>Using CCS to optimize code</a:t>
            </a:r>
          </a:p>
          <a:p>
            <a:pPr lvl="1"/>
            <a:r>
              <a:rPr lang="en-US" dirty="0" smtClean="0"/>
              <a:t>Software pipeline issues</a:t>
            </a:r>
          </a:p>
          <a:p>
            <a:r>
              <a:rPr lang="en-US" b="1" dirty="0" smtClean="0"/>
              <a:t>Lab - Optimize FIR filter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9435" y="2398405"/>
            <a:ext cx="8458200" cy="814388"/>
          </a:xfrm>
        </p:spPr>
        <p:txBody>
          <a:bodyPr/>
          <a:lstStyle/>
          <a:p>
            <a:pPr algn="ctr"/>
            <a:r>
              <a:rPr lang="en-US" sz="3600" dirty="0" smtClean="0"/>
              <a:t>DSP Lab Instructions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49963"/>
            <a:ext cx="2133600" cy="206376"/>
          </a:xfrm>
          <a:prstGeom prst="rect">
            <a:avLst/>
          </a:prstGeom>
        </p:spPr>
        <p:txBody>
          <a:bodyPr/>
          <a:lstStyle/>
          <a:p>
            <a:fld id="{8622773B-7332-4E92-84CF-34A277FF245B}" type="slidenum">
              <a:rPr lang="en-US" smtClean="0"/>
              <a:pPr/>
              <a:t>39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99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C6000 Cross-Path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669925" y="1301750"/>
            <a:ext cx="1616075" cy="3797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6" name="Line 12"/>
          <p:cNvSpPr>
            <a:spLocks noChangeShapeType="1"/>
          </p:cNvSpPr>
          <p:nvPr/>
        </p:nvSpPr>
        <p:spPr bwMode="auto">
          <a:xfrm>
            <a:off x="685800" y="1676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7" name="Line 13"/>
          <p:cNvSpPr>
            <a:spLocks noChangeShapeType="1"/>
          </p:cNvSpPr>
          <p:nvPr/>
        </p:nvSpPr>
        <p:spPr bwMode="auto">
          <a:xfrm>
            <a:off x="685801" y="2057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" name="Line 14"/>
          <p:cNvSpPr>
            <a:spLocks noChangeShapeType="1"/>
          </p:cNvSpPr>
          <p:nvPr/>
        </p:nvSpPr>
        <p:spPr bwMode="auto">
          <a:xfrm>
            <a:off x="685800" y="2438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9" name="Line 15"/>
          <p:cNvSpPr>
            <a:spLocks noChangeShapeType="1"/>
          </p:cNvSpPr>
          <p:nvPr/>
        </p:nvSpPr>
        <p:spPr bwMode="auto">
          <a:xfrm>
            <a:off x="685800" y="2819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239985" y="1335088"/>
            <a:ext cx="4360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latin typeface="+mj-lt"/>
              </a:rPr>
              <a:t>A0</a:t>
            </a:r>
          </a:p>
        </p:txBody>
      </p:sp>
      <p:sp>
        <p:nvSpPr>
          <p:cNvPr id="5131" name="Rectangle 18"/>
          <p:cNvSpPr>
            <a:spLocks noChangeArrowheads="1"/>
          </p:cNvSpPr>
          <p:nvPr/>
        </p:nvSpPr>
        <p:spPr bwMode="auto">
          <a:xfrm>
            <a:off x="239985" y="1716088"/>
            <a:ext cx="4360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latin typeface="+mj-lt"/>
              </a:rPr>
              <a:t>A1</a:t>
            </a:r>
          </a:p>
        </p:txBody>
      </p:sp>
      <p:sp>
        <p:nvSpPr>
          <p:cNvPr id="5132" name="Rectangle 19"/>
          <p:cNvSpPr>
            <a:spLocks noChangeArrowheads="1"/>
          </p:cNvSpPr>
          <p:nvPr/>
        </p:nvSpPr>
        <p:spPr bwMode="auto">
          <a:xfrm>
            <a:off x="239985" y="2097088"/>
            <a:ext cx="4360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latin typeface="+mj-lt"/>
              </a:rPr>
              <a:t>A2</a:t>
            </a:r>
          </a:p>
        </p:txBody>
      </p:sp>
      <p:sp>
        <p:nvSpPr>
          <p:cNvPr id="5133" name="Rectangle 20"/>
          <p:cNvSpPr>
            <a:spLocks noChangeArrowheads="1"/>
          </p:cNvSpPr>
          <p:nvPr/>
        </p:nvSpPr>
        <p:spPr bwMode="auto">
          <a:xfrm>
            <a:off x="239985" y="2478088"/>
            <a:ext cx="4360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latin typeface="+mj-lt"/>
              </a:rPr>
              <a:t>A3</a:t>
            </a:r>
          </a:p>
        </p:txBody>
      </p:sp>
      <p:sp>
        <p:nvSpPr>
          <p:cNvPr id="5134" name="Rectangle 21"/>
          <p:cNvSpPr>
            <a:spLocks noChangeArrowheads="1"/>
          </p:cNvSpPr>
          <p:nvPr/>
        </p:nvSpPr>
        <p:spPr bwMode="auto">
          <a:xfrm>
            <a:off x="239985" y="2859088"/>
            <a:ext cx="4360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latin typeface="+mj-lt"/>
              </a:rPr>
              <a:t>A4</a:t>
            </a:r>
          </a:p>
        </p:txBody>
      </p:sp>
      <p:sp>
        <p:nvSpPr>
          <p:cNvPr id="5135" name="Rectangle 22"/>
          <p:cNvSpPr>
            <a:spLocks noChangeArrowheads="1"/>
          </p:cNvSpPr>
          <p:nvPr/>
        </p:nvSpPr>
        <p:spPr bwMode="auto">
          <a:xfrm>
            <a:off x="675499" y="877888"/>
            <a:ext cx="150733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</a:rPr>
              <a:t>Register File A</a:t>
            </a:r>
          </a:p>
        </p:txBody>
      </p:sp>
      <p:sp>
        <p:nvSpPr>
          <p:cNvPr id="5136" name="Line 23"/>
          <p:cNvSpPr>
            <a:spLocks noChangeShapeType="1"/>
          </p:cNvSpPr>
          <p:nvPr/>
        </p:nvSpPr>
        <p:spPr bwMode="auto">
          <a:xfrm>
            <a:off x="6858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7" name="Rectangle 24"/>
          <p:cNvSpPr>
            <a:spLocks noChangeArrowheads="1"/>
          </p:cNvSpPr>
          <p:nvPr/>
        </p:nvSpPr>
        <p:spPr bwMode="auto">
          <a:xfrm>
            <a:off x="1533525" y="3503613"/>
            <a:ext cx="285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200" dirty="0">
                <a:latin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6781800" y="1301750"/>
            <a:ext cx="1593850" cy="379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0150" name="Line 38"/>
          <p:cNvSpPr>
            <a:spLocks noChangeShapeType="1"/>
          </p:cNvSpPr>
          <p:nvPr/>
        </p:nvSpPr>
        <p:spPr bwMode="auto">
          <a:xfrm>
            <a:off x="6781800" y="1676400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41" name="Line 39"/>
          <p:cNvSpPr>
            <a:spLocks noChangeShapeType="1"/>
          </p:cNvSpPr>
          <p:nvPr/>
        </p:nvSpPr>
        <p:spPr bwMode="auto">
          <a:xfrm>
            <a:off x="6781800" y="2057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2" name="Line 40"/>
          <p:cNvSpPr>
            <a:spLocks noChangeShapeType="1"/>
          </p:cNvSpPr>
          <p:nvPr/>
        </p:nvSpPr>
        <p:spPr bwMode="auto">
          <a:xfrm>
            <a:off x="6781800" y="2438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3" name="Line 41"/>
          <p:cNvSpPr>
            <a:spLocks noChangeShapeType="1"/>
          </p:cNvSpPr>
          <p:nvPr/>
        </p:nvSpPr>
        <p:spPr bwMode="auto">
          <a:xfrm>
            <a:off x="6781800" y="2819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4" name="Line 42"/>
          <p:cNvSpPr>
            <a:spLocks noChangeShapeType="1"/>
          </p:cNvSpPr>
          <p:nvPr/>
        </p:nvSpPr>
        <p:spPr bwMode="auto">
          <a:xfrm>
            <a:off x="6781800" y="3200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5" name="Rectangle 43"/>
          <p:cNvSpPr>
            <a:spLocks noChangeArrowheads="1"/>
          </p:cNvSpPr>
          <p:nvPr/>
        </p:nvSpPr>
        <p:spPr bwMode="auto">
          <a:xfrm>
            <a:off x="8366125" y="1335088"/>
            <a:ext cx="42800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</a:rPr>
              <a:t>B0</a:t>
            </a:r>
          </a:p>
        </p:txBody>
      </p:sp>
      <p:sp>
        <p:nvSpPr>
          <p:cNvPr id="5146" name="Rectangle 44"/>
          <p:cNvSpPr>
            <a:spLocks noChangeArrowheads="1"/>
          </p:cNvSpPr>
          <p:nvPr/>
        </p:nvSpPr>
        <p:spPr bwMode="auto">
          <a:xfrm>
            <a:off x="8366125" y="1716088"/>
            <a:ext cx="42800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</a:rPr>
              <a:t>B1</a:t>
            </a:r>
          </a:p>
        </p:txBody>
      </p:sp>
      <p:sp>
        <p:nvSpPr>
          <p:cNvPr id="5147" name="Rectangle 45"/>
          <p:cNvSpPr>
            <a:spLocks noChangeArrowheads="1"/>
          </p:cNvSpPr>
          <p:nvPr/>
        </p:nvSpPr>
        <p:spPr bwMode="auto">
          <a:xfrm>
            <a:off x="8366125" y="2097088"/>
            <a:ext cx="42800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</a:rPr>
              <a:t>B2</a:t>
            </a:r>
          </a:p>
        </p:txBody>
      </p:sp>
      <p:sp>
        <p:nvSpPr>
          <p:cNvPr id="5148" name="Rectangle 46"/>
          <p:cNvSpPr>
            <a:spLocks noChangeArrowheads="1"/>
          </p:cNvSpPr>
          <p:nvPr/>
        </p:nvSpPr>
        <p:spPr bwMode="auto">
          <a:xfrm>
            <a:off x="8366125" y="2478088"/>
            <a:ext cx="42800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</a:rPr>
              <a:t>B3</a:t>
            </a:r>
          </a:p>
        </p:txBody>
      </p:sp>
      <p:sp>
        <p:nvSpPr>
          <p:cNvPr id="5149" name="Rectangle 47"/>
          <p:cNvSpPr>
            <a:spLocks noChangeArrowheads="1"/>
          </p:cNvSpPr>
          <p:nvPr/>
        </p:nvSpPr>
        <p:spPr bwMode="auto">
          <a:xfrm>
            <a:off x="8366125" y="2859088"/>
            <a:ext cx="42800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</a:rPr>
              <a:t>B4</a:t>
            </a:r>
          </a:p>
        </p:txBody>
      </p:sp>
      <p:sp>
        <p:nvSpPr>
          <p:cNvPr id="5150" name="Rectangle 48"/>
          <p:cNvSpPr>
            <a:spLocks noChangeArrowheads="1"/>
          </p:cNvSpPr>
          <p:nvPr/>
        </p:nvSpPr>
        <p:spPr bwMode="auto">
          <a:xfrm>
            <a:off x="6804025" y="877888"/>
            <a:ext cx="149932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</a:rPr>
              <a:t>Register File B</a:t>
            </a:r>
          </a:p>
        </p:txBody>
      </p:sp>
      <p:sp>
        <p:nvSpPr>
          <p:cNvPr id="5151" name="Rectangle 49"/>
          <p:cNvSpPr>
            <a:spLocks noChangeArrowheads="1"/>
          </p:cNvSpPr>
          <p:nvPr/>
        </p:nvSpPr>
        <p:spPr bwMode="auto">
          <a:xfrm>
            <a:off x="7248525" y="3503613"/>
            <a:ext cx="285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200" dirty="0">
                <a:latin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5152" name="Line 50"/>
          <p:cNvSpPr>
            <a:spLocks noChangeShapeType="1"/>
          </p:cNvSpPr>
          <p:nvPr/>
        </p:nvSpPr>
        <p:spPr bwMode="auto">
          <a:xfrm>
            <a:off x="67818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3" name="Rectangle 51"/>
          <p:cNvSpPr>
            <a:spLocks noChangeArrowheads="1"/>
          </p:cNvSpPr>
          <p:nvPr/>
        </p:nvSpPr>
        <p:spPr bwMode="auto">
          <a:xfrm>
            <a:off x="105275" y="4764088"/>
            <a:ext cx="55303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latin typeface="+mj-lt"/>
              </a:rPr>
              <a:t>A31</a:t>
            </a:r>
          </a:p>
        </p:txBody>
      </p:sp>
      <p:sp>
        <p:nvSpPr>
          <p:cNvPr id="5154" name="Rectangle 52"/>
          <p:cNvSpPr>
            <a:spLocks noChangeArrowheads="1"/>
          </p:cNvSpPr>
          <p:nvPr/>
        </p:nvSpPr>
        <p:spPr bwMode="auto">
          <a:xfrm>
            <a:off x="8366125" y="4764088"/>
            <a:ext cx="54502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</a:rPr>
              <a:t>B31</a:t>
            </a:r>
          </a:p>
        </p:txBody>
      </p:sp>
      <p:sp>
        <p:nvSpPr>
          <p:cNvPr id="5155" name="PPTShape_0"/>
          <p:cNvSpPr>
            <a:spLocks noChangeShapeType="1"/>
          </p:cNvSpPr>
          <p:nvPr/>
        </p:nvSpPr>
        <p:spPr bwMode="auto">
          <a:xfrm>
            <a:off x="685800" y="3200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2" name="Group 51"/>
          <p:cNvGrpSpPr/>
          <p:nvPr>
            <p:custDataLst>
              <p:tags r:id="rId2"/>
            </p:custDataLst>
          </p:nvPr>
        </p:nvGrpSpPr>
        <p:grpSpPr>
          <a:xfrm>
            <a:off x="3657600" y="3733800"/>
            <a:ext cx="796925" cy="2438400"/>
            <a:chOff x="3429000" y="3733800"/>
            <a:chExt cx="796925" cy="2438400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auto">
            <a:xfrm>
              <a:off x="3429000" y="3733800"/>
              <a:ext cx="796925" cy="2438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j-lt"/>
                </a:rPr>
                <a:t>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581400" y="4191000"/>
              <a:ext cx="4572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.D1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581400" y="4685370"/>
              <a:ext cx="4572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.S1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581400" y="5144430"/>
              <a:ext cx="4572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.M1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581400" y="5638800"/>
              <a:ext cx="4572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.L1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3"/>
            </p:custDataLst>
          </p:nvPr>
        </p:nvGrpSpPr>
        <p:grpSpPr>
          <a:xfrm>
            <a:off x="4572000" y="3733800"/>
            <a:ext cx="796925" cy="2438400"/>
            <a:chOff x="4572000" y="3733800"/>
            <a:chExt cx="796925" cy="2438400"/>
          </a:xfrm>
        </p:grpSpPr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4572000" y="3733800"/>
              <a:ext cx="796925" cy="2438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j-lt"/>
                </a:rPr>
                <a:t>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739268" y="4198434"/>
              <a:ext cx="4572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.D1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39268" y="4692804"/>
              <a:ext cx="4572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.S1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739268" y="5151864"/>
              <a:ext cx="4572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.M1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739268" y="5646234"/>
              <a:ext cx="4572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.L1</a:t>
              </a:r>
            </a:p>
          </p:txBody>
        </p:sp>
      </p:grpSp>
      <p:sp>
        <p:nvSpPr>
          <p:cNvPr id="48" name="PPTShape_2"/>
          <p:cNvSpPr>
            <a:spLocks noChangeShapeType="1"/>
          </p:cNvSpPr>
          <p:nvPr/>
        </p:nvSpPr>
        <p:spPr bwMode="auto">
          <a:xfrm flipH="1" flipV="1">
            <a:off x="2286000" y="2590800"/>
            <a:ext cx="1676400" cy="11430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PPTShape_3"/>
          <p:cNvSpPr>
            <a:spLocks noChangeShapeType="1"/>
          </p:cNvSpPr>
          <p:nvPr/>
        </p:nvSpPr>
        <p:spPr bwMode="auto">
          <a:xfrm flipV="1">
            <a:off x="5029200" y="2590800"/>
            <a:ext cx="1752600" cy="1143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PPTShape_4"/>
          <p:cNvSpPr>
            <a:spLocks noChangeShapeType="1"/>
          </p:cNvSpPr>
          <p:nvPr/>
        </p:nvSpPr>
        <p:spPr bwMode="auto">
          <a:xfrm flipH="1" flipV="1">
            <a:off x="5383304" y="4572000"/>
            <a:ext cx="139849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PPTShape_5"/>
          <p:cNvSpPr>
            <a:spLocks noChangeShapeType="1"/>
          </p:cNvSpPr>
          <p:nvPr/>
        </p:nvSpPr>
        <p:spPr bwMode="auto">
          <a:xfrm flipH="1" flipV="1">
            <a:off x="2286000" y="4572000"/>
            <a:ext cx="13716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med" len="med"/>
            <a:tailEnd type="triangle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PPTShape_6"/>
          <p:cNvSpPr>
            <a:spLocks noChangeShapeType="1"/>
          </p:cNvSpPr>
          <p:nvPr/>
        </p:nvSpPr>
        <p:spPr bwMode="auto">
          <a:xfrm flipV="1">
            <a:off x="4114800" y="2286000"/>
            <a:ext cx="2667000" cy="14478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PPTShape_7"/>
          <p:cNvSpPr>
            <a:spLocks noChangeShapeType="1"/>
          </p:cNvSpPr>
          <p:nvPr/>
        </p:nvSpPr>
        <p:spPr bwMode="auto">
          <a:xfrm flipH="1" flipV="1">
            <a:off x="2286000" y="2209800"/>
            <a:ext cx="2590800" cy="1524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C6000 Family Members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28687" y="1295400"/>
            <a:ext cx="5695950" cy="1479076"/>
            <a:chOff x="990600" y="2514600"/>
            <a:chExt cx="5695950" cy="14790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514600"/>
              <a:ext cx="13049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562225"/>
              <a:ext cx="1304925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628900"/>
              <a:ext cx="1428750" cy="136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04800" y="3305192"/>
            <a:ext cx="7620000" cy="1724008"/>
            <a:chOff x="152400" y="4538246"/>
            <a:chExt cx="7620000" cy="1724008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4538246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TMS320C6424 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029200"/>
              <a:ext cx="2590800" cy="123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138359"/>
              <a:ext cx="2562922" cy="106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124200" y="4585854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TMS320C6748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19800" y="4597005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TMS320C6678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76" y="3893055"/>
            <a:ext cx="2586039" cy="99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16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09732"/>
            <a:ext cx="8991600" cy="505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Partial List of .M Instructions</a:t>
            </a:r>
            <a:endParaRPr lang="en-US" dirty="0"/>
          </a:p>
        </p:txBody>
      </p:sp>
      <p:pic>
        <p:nvPicPr>
          <p:cNvPr id="6" name="Picture 5" descr="M_Instruc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67870"/>
            <a:ext cx="7315200" cy="61783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1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09732"/>
            <a:ext cx="8991600" cy="505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Partial List of .D Instructions</a:t>
            </a:r>
            <a:endParaRPr lang="en-US" dirty="0"/>
          </a:p>
        </p:txBody>
      </p:sp>
      <p:pic>
        <p:nvPicPr>
          <p:cNvPr id="5" name="Picture 4" descr="Projects.jpg">
            <a:hlinkClick r:id="rId4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62000" y="796028"/>
            <a:ext cx="7620000" cy="59840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4094"/>
          <a:stretch>
            <a:fillRect/>
          </a:stretch>
        </p:blipFill>
        <p:spPr bwMode="auto">
          <a:xfrm>
            <a:off x="533400" y="914400"/>
            <a:ext cx="8100757" cy="533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Partial List of .L Instructions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309732"/>
            <a:ext cx="8991600" cy="505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Partial List of .S Instructions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b="1765"/>
          <a:stretch>
            <a:fillRect/>
          </a:stretch>
        </p:blipFill>
        <p:spPr bwMode="auto">
          <a:xfrm>
            <a:off x="204787" y="838200"/>
            <a:ext cx="8024813" cy="591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PUBLISH" val="No"/>
  <p:tag name="ARTICULATE_TEMPLATE" val="Corporate Communications"/>
  <p:tag name="PRESENTER_PREVIEW_MODE" val="0"/>
  <p:tag name="ARTICULATE_AUDIO_TEMP" val="C:\Users\a0850458\AppData\Local\Temp\articulate\presenter\ae\audio\20120103111801\"/>
  <p:tag name="ARTICULATE_PRESENTER_VERSION" val="6"/>
  <p:tag name="PRESENTATION_PLAYLIST_COUNT" val="0"/>
  <p:tag name="PRESENTATION_PRESENTER_SLIDE_LEVEL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6.463"/>
  <p:tag name="ARTICULATE_SLIDE_PAUSE" val="0"/>
  <p:tag name="ARTICULATE_NAV_LEVEL" val="2"/>
  <p:tag name="ARTICULATE_PLAYLIST_ID" val="-1"/>
  <p:tag name="ARTICULATE_LOCK_SLID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8.656"/>
  <p:tag name="ARTICULATE_SLIDE_PAUSE" val="0"/>
  <p:tag name="ARTICULATE_NAV_LEVEL" val="2"/>
  <p:tag name="ARTICULATE_PLAYLIST_ID" val="-1"/>
  <p:tag name="ARTICULATE_LOCK_SLID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de3ef57-34fa-40fc-a2df-4249a84acb4f"/>
  <p:tag name="ARTICULATE_SLIDE_PAUSE" val="0"/>
  <p:tag name="ARTICULATE_NAV_LEVEL" val="2"/>
  <p:tag name="ARTICULATE_PLAYLIST_ID" val="-1"/>
  <p:tag name="ARTICULATE_LOCK_SLIDE" val="0"/>
  <p:tag name="TIMELINE" val="28.78/46.49/54.93/57.96/64.80/70.53/70.53/82.26/82.60/99.64/130.51"/>
  <p:tag name="ELAPSEDTIME" val="137.531"/>
  <p:tag name="ARTICULATE_SLIDE_NAV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587c2e-6aaf-4284-9ec1-99ce38bf20cc"/>
  <p:tag name="ARTICULATE_SLIDE_PAUSE" val="0"/>
  <p:tag name="ARTICULATE_NAV_LEVEL" val="2"/>
  <p:tag name="ARTICULATE_PLAYLIST_ID" val="-1"/>
  <p:tag name="ARTICULATE_LOCK_SLIDE" val="0"/>
  <p:tag name="TIMELINE" val="7.88/21.47/29.06/39.80"/>
  <p:tag name="ELAPSEDTIME" val="46.729"/>
  <p:tag name="ARTICULATE_SLIDE_NAV" val="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8a8f498-51e8-415f-bb9d-287c9666ec27"/>
  <p:tag name="ARTICULATE_TITLE_TAG" val="Pipeline Phases w/ Fetch"/>
  <p:tag name="ARTICULATE_SLIDE_PAUSE" val="0"/>
  <p:tag name="ARTICULATE_NAV_LEVEL" val="2"/>
  <p:tag name="ARTICULATE_PLAYLIST_ID" val="-1"/>
  <p:tag name="ARTICULATE_LOCK_SLIDE" val="0"/>
  <p:tag name="TIMELINE" val="2.37/46.73"/>
  <p:tag name="ELAPSEDTIME" val="56.369"/>
  <p:tag name="ARTICULATE_SLIDE_NAV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 LOGOS" val="true"/>
  <p:tag name="COLORSCHEMEINDEX" val="6"/>
  <p:tag name="ELAPSEDTIME" val="119.848"/>
  <p:tag name="ARTICULATE_SLIDE_PAUSE" val="0"/>
  <p:tag name="ARTICULATE_NAV_LEVEL" val="2"/>
  <p:tag name="ARTICULATE_PLAYLIST_ID" val="-1"/>
  <p:tag name="ARTICULATE_VIEW_MODE" val="1"/>
  <p:tag name="ARTICULATE_LOCK_SLID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e6f515b-b544-4c11-99f1-1dad6d9dee7f"/>
  <p:tag name="ARTICULATE_SLIDE_PAUSE" val="0"/>
  <p:tag name="ARTICULATE_NAV_LEVEL" val="2"/>
  <p:tag name="ARTICULATE_PLAYLIST_ID" val="-1"/>
  <p:tag name="ARTICULATE_LOCK_SLIDE" val="0"/>
  <p:tag name="TIMELINE" val="7.92/33.95"/>
  <p:tag name="ELAPSEDTIME" val="43.619"/>
  <p:tag name="ARTICULATE_SLIDE_NAV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6f04d38-8ea2-4c20-8ab0-3994611fb984"/>
  <p:tag name="ARTICULATE_TITLE_TAG" val="Pipeline Phases w/ Fetch &amp; Decode"/>
  <p:tag name="ARTICULATE_SLIDE_PAUSE" val="0"/>
  <p:tag name="ARTICULATE_NAV_LEVEL" val="2"/>
  <p:tag name="ARTICULATE_PLAYLIST_ID" val="-1"/>
  <p:tag name="ARTICULATE_LOCK_SLIDE" val="0"/>
  <p:tag name="TIMELINE" val="0.74/14.88/23.57"/>
  <p:tag name="ELAPSEDTIME" val="32.156"/>
  <p:tag name="ARTICULATE_SLIDE_NAV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32d7a5-8a30-4a8a-839f-7ac0cf332e69"/>
  <p:tag name="ARTICULATE_SLIDE_PAUSE" val="0"/>
  <p:tag name="ARTICULATE_NAV_LEVEL" val="2"/>
  <p:tag name="ARTICULATE_PLAYLIST_ID" val="-1"/>
  <p:tag name="ARTICULATE_LOCK_SLIDE" val="0"/>
  <p:tag name="TIMELINE" val="14.90/21.60/46.63/60.92/74.23"/>
  <p:tag name="ELAPSEDTIME" val="79.411"/>
  <p:tag name="ARTICULATE_SLIDE_NAV" val="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 LOGOS" val="true"/>
  <p:tag name="COLORSCHEMEINDEX" val="5"/>
  <p:tag name="ARTICULATE_SLIDE_GUID" val="3d07b721-0b8b-4d9e-a677-8ff26ffd06a0"/>
  <p:tag name="ARTICULATE_SLIDE_PAUSE" val="0"/>
  <p:tag name="ARTICULATE_NAV_LEVEL" val="2"/>
  <p:tag name="ARTICULATE_PLAYLIST_ID" val="-1"/>
  <p:tag name="ARTICULATE_LOCK_SLIDE" val="0"/>
  <p:tag name="ELAPSEDTIME" val="36.854"/>
  <p:tag name="ARTICULATE_SLIDE_NAV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5"/>
  <p:tag name="ARTICULATE_TITLE_TAG" val="Non-Pipelined Code Flow"/>
  <p:tag name="ARTICULATE_SLIDE_GUID" val="f16edc18-3a3b-4df7-84c2-948637927da7"/>
  <p:tag name="ARTICULATE_SLIDE_PAUSE" val="0"/>
  <p:tag name="ARTICULATE_NAV_LEVEL" val="2"/>
  <p:tag name="ARTICULATE_PLAYLIST_ID" val="-1"/>
  <p:tag name="ARTICULATE_VIEW_MODE" val="1"/>
  <p:tag name="ARTICULATE_LOCK_SLIDE" val="0"/>
  <p:tag name="TIMELINE" val="5.61/10.85/14.53/19.12/36.37"/>
  <p:tag name="ELAPSEDTIME" val="51.614"/>
  <p:tag name="ARTICULATE_SLIDE_NAV" val="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5"/>
  <p:tag name="ARTICULATE_TITLE_TAG" val="Non-Pipelined Code Flow"/>
  <p:tag name="ARTICULATE_SLIDE_GUID" val="f16edc18-3a3b-4df7-84c2-948637927da7"/>
  <p:tag name="ARTICULATE_SLIDE_PAUSE" val="0"/>
  <p:tag name="ARTICULATE_NAV_LEVEL" val="2"/>
  <p:tag name="ARTICULATE_PLAYLIST_ID" val="-1"/>
  <p:tag name="ARTICULATE_VIEW_MODE" val="1"/>
  <p:tag name="ARTICULATE_LOCK_SLIDE" val="0"/>
  <p:tag name="TIMELINE" val="5.61/10.85/14.53/19.12/36.37"/>
  <p:tag name="ELAPSEDTIME" val="51.614"/>
  <p:tag name="ARTICULATE_SLIDE_NAV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88.994"/>
  <p:tag name="ARTICULATE_SLIDE_GUID" val="643f2483-42f1-4978-b8b0-97afb08d078a"/>
  <p:tag name="TIMELINE" val="10.41/18.09/24.05/37.18/41.02/48.13/54.61/59.75/61.25"/>
  <p:tag name="ARTICULATE_SLIDE_PAUSE" val="0"/>
  <p:tag name="ARTICULATE_NAV_LEVEL" val="2"/>
  <p:tag name="ARTICULATE_PLAYLIST_ID" val="-1"/>
  <p:tag name="ARTICULATE_VIEW_MODE" val="1"/>
  <p:tag name="ARTICULATE_LOCK_SLIDE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5"/>
  <p:tag name="ARTICULATE_TITLE_TAG" val="Non-Pipelined Code Flow"/>
  <p:tag name="ARTICULATE_SLIDE_GUID" val="f16edc18-3a3b-4df7-84c2-948637927da7"/>
  <p:tag name="ARTICULATE_SLIDE_PAUSE" val="0"/>
  <p:tag name="ARTICULATE_NAV_LEVEL" val="2"/>
  <p:tag name="ARTICULATE_PLAYLIST_ID" val="-1"/>
  <p:tag name="ARTICULATE_VIEW_MODE" val="1"/>
  <p:tag name="ARTICULATE_LOCK_SLIDE" val="0"/>
  <p:tag name="TIMELINE" val="5.61/10.85/14.53/19.12/36.37"/>
  <p:tag name="ELAPSEDTIME" val="51.614"/>
  <p:tag name="ARTICULATE_SLIDE_NAV" val="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5"/>
  <p:tag name="ARTICULATE_TITLE_TAG" val="Non-Pipelined Code Flow"/>
  <p:tag name="ARTICULATE_SLIDE_GUID" val="f16edc18-3a3b-4df7-84c2-948637927da7"/>
  <p:tag name="ARTICULATE_SLIDE_PAUSE" val="0"/>
  <p:tag name="ARTICULATE_NAV_LEVEL" val="2"/>
  <p:tag name="ARTICULATE_PLAYLIST_ID" val="-1"/>
  <p:tag name="ARTICULATE_VIEW_MODE" val="1"/>
  <p:tag name="ARTICULATE_LOCK_SLIDE" val="0"/>
  <p:tag name="TIMELINE" val="5.61/10.85/14.53/19.12/36.37"/>
  <p:tag name="ELAPSEDTIME" val="51.614"/>
  <p:tag name="ARTICULATE_SLIDE_NAV" val="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5"/>
  <p:tag name="ARTICULATE_TITLE_TAG" val="Non-Pipelined Code Flow"/>
  <p:tag name="ARTICULATE_SLIDE_GUID" val="f16edc18-3a3b-4df7-84c2-948637927da7"/>
  <p:tag name="ARTICULATE_SLIDE_PAUSE" val="0"/>
  <p:tag name="ARTICULATE_NAV_LEVEL" val="2"/>
  <p:tag name="ARTICULATE_PLAYLIST_ID" val="-1"/>
  <p:tag name="ARTICULATE_VIEW_MODE" val="1"/>
  <p:tag name="ARTICULATE_LOCK_SLIDE" val="0"/>
  <p:tag name="TIMELINE" val="5.61/10.85/14.53/19.12/36.37"/>
  <p:tag name="ELAPSEDTIME" val="51.614"/>
  <p:tag name="ARTICULATE_SLIDE_NAV" val="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5"/>
  <p:tag name="ARTICULATE_TITLE_TAG" val="Non-Pipelined Code Flow"/>
  <p:tag name="ARTICULATE_SLIDE_GUID" val="f16edc18-3a3b-4df7-84c2-948637927da7"/>
  <p:tag name="ARTICULATE_SLIDE_PAUSE" val="0"/>
  <p:tag name="ARTICULATE_NAV_LEVEL" val="2"/>
  <p:tag name="ARTICULATE_PLAYLIST_ID" val="-1"/>
  <p:tag name="ARTICULATE_VIEW_MODE" val="1"/>
  <p:tag name="ARTICULATE_LOCK_SLIDE" val="0"/>
  <p:tag name="TIMELINE" val="5.61/10.85/14.53/19.12/36.37"/>
  <p:tag name="ELAPSEDTIME" val="51.614"/>
  <p:tag name="ARTICULATE_SLIDE_NAV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88.994"/>
  <p:tag name="ARTICULATE_SLIDE_GUID" val="643f2483-42f1-4978-b8b0-97afb08d078a"/>
  <p:tag name="TIMELINE" val="10.41/18.09/24.05/37.18/41.02/48.13/54.61/59.75/61.25"/>
  <p:tag name="ARTICULATE_SLIDE_PAUSE" val="0"/>
  <p:tag name="ARTICULATE_NAV_LEVEL" val="2"/>
  <p:tag name="ARTICULATE_PLAYLIST_ID" val="-1"/>
  <p:tag name="ARTICULATE_VIEW_MODE" val="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2.776"/>
  <p:tag name="ARTICULATE_SLIDE_PAUSE" val="0"/>
  <p:tag name="ARTICULATE_NAV_LEVEL" val="2"/>
  <p:tag name="ARTICULATE_PLAYLIST_ID" val="-1"/>
  <p:tag name="ARTICULATE_LOCK_SLID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0.552"/>
  <p:tag name="ARTICULATE_SLIDE_PAUSE" val="0"/>
  <p:tag name="ARTICULATE_NAV_LEVEL" val="2"/>
  <p:tag name="ARTICULATE_PLAYLIST_ID" val="-1"/>
  <p:tag name="ARTICULATE_LOCK_SLID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0850458\AppData\Local\Temp\imgtemp\s4hGic1j_files\slide0001_image001.jpg"/>
</p:tagLst>
</file>

<file path=ppt/theme/theme1.xml><?xml version="1.0" encoding="utf-8"?>
<a:theme xmlns:a="http://schemas.openxmlformats.org/drawingml/2006/main" name="77_KeyStoneOLT">
  <a:themeElements>
    <a:clrScheme name="KeyStoneOL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KeyStoneOL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eyStoneOL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10876</TotalTime>
  <Words>2191</Words>
  <Application>Microsoft Office PowerPoint</Application>
  <PresentationFormat>On-screen Show (4:3)</PresentationFormat>
  <Paragraphs>498</Paragraphs>
  <Slides>39</Slides>
  <Notes>23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77_KeyStoneOLT</vt:lpstr>
      <vt:lpstr>Visio</vt:lpstr>
      <vt:lpstr>TI DSP  </vt:lpstr>
      <vt:lpstr>Agenda</vt:lpstr>
      <vt:lpstr>C6000 DSP Core Architecture</vt:lpstr>
      <vt:lpstr>C6000 Cross-Path</vt:lpstr>
      <vt:lpstr>Some C6000 Family Members</vt:lpstr>
      <vt:lpstr>Partial List of .M Instructions</vt:lpstr>
      <vt:lpstr>Partial List of .D Instructions</vt:lpstr>
      <vt:lpstr>Partial List of .L Instructions</vt:lpstr>
      <vt:lpstr>Partial List of .S Instructions</vt:lpstr>
      <vt:lpstr>Agenda</vt:lpstr>
      <vt:lpstr>Non-Pipelined vs. Pipelined CPU</vt:lpstr>
      <vt:lpstr>Program Fetch Phases</vt:lpstr>
      <vt:lpstr>Pipeline Phases: Review</vt:lpstr>
      <vt:lpstr>Decode Phases</vt:lpstr>
      <vt:lpstr>Pipeline Phases</vt:lpstr>
      <vt:lpstr>Instruction Delays</vt:lpstr>
      <vt:lpstr>Agenda</vt:lpstr>
      <vt:lpstr>Software Pipeline Example</vt:lpstr>
      <vt:lpstr>PowerPoint Presentation</vt:lpstr>
      <vt:lpstr>PowerPoint Presentation</vt:lpstr>
      <vt:lpstr>Software Pipeline Support</vt:lpstr>
      <vt:lpstr>PowerPoint Presentation</vt:lpstr>
      <vt:lpstr>PowerPoint Presentation</vt:lpstr>
      <vt:lpstr>SPLOOP: Advantages &amp; Limitations</vt:lpstr>
      <vt:lpstr>Code Development</vt:lpstr>
      <vt:lpstr>Keep Generated Assembly file</vt:lpstr>
      <vt:lpstr>Build Options –  Optimization and Debug</vt:lpstr>
      <vt:lpstr> -S and -MW Setting</vt:lpstr>
      <vt:lpstr>And if You Don’t Find the GUI? </vt:lpstr>
      <vt:lpstr>PowerPoint Presentation</vt:lpstr>
      <vt:lpstr>Dependencies </vt:lpstr>
      <vt:lpstr>IF and Conditional execution</vt:lpstr>
      <vt:lpstr>PowerPoint Presentation</vt:lpstr>
      <vt:lpstr>Software Pipeline Example</vt:lpstr>
      <vt:lpstr>Software Pipeline Example - reminder</vt:lpstr>
      <vt:lpstr>Restrict Qualifiers</vt:lpstr>
      <vt:lpstr>PowerPoint Presentation</vt:lpstr>
      <vt:lpstr>Agenda</vt:lpstr>
      <vt:lpstr>DSP Lab Instructions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a0270985</dc:creator>
  <cp:lastModifiedBy>Katzur, Ran</cp:lastModifiedBy>
  <cp:revision>395</cp:revision>
  <dcterms:created xsi:type="dcterms:W3CDTF">2011-10-05T14:30:29Z</dcterms:created>
  <dcterms:modified xsi:type="dcterms:W3CDTF">2015-06-01T13:28:36Z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01 Introduction to Corepac</vt:lpwstr>
  </property>
  <property fmtid="{D5CDD505-2E9C-101B-9397-08002B2CF9AE}" pid="4" name="ArticulateGUID">
    <vt:lpwstr>7827E646-B1C1-4499-BF7D-BF220E8D2998</vt:lpwstr>
  </property>
  <property fmtid="{D5CDD505-2E9C-101B-9397-08002B2CF9AE}" pid="5" name="ArticulateProjectFull">
    <vt:lpwstr>C:\TEMP\TEMPLATE CONVERSION\KeyStone C66x CorePac.ppta</vt:lpwstr>
  </property>
</Properties>
</file>