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399" r:id="rId2"/>
    <p:sldId id="11985" r:id="rId3"/>
    <p:sldId id="2147469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45A02-156E-4384-BBFF-7705999E4B6F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F19AF-95EC-4D4C-8C11-B77CA75B4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53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303713" y="2889250"/>
            <a:ext cx="25690513" cy="14451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3873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410E72-369D-4A5E-A551-30884E2AA344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3873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6924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AM64x: USB 3.0/PCIe share SerDes Lanes, </a:t>
            </a:r>
          </a:p>
          <a:p>
            <a:r>
              <a:rPr lang="en-US" sz="800" dirty="0"/>
              <a:t>Device: SuperSpeed Gen1 (5Gbps), HS (480Mbps), FS(12Mbps)</a:t>
            </a:r>
          </a:p>
          <a:p>
            <a:r>
              <a:rPr lang="en-US" sz="800" dirty="0"/>
              <a:t>Host:  SuperSpeed Gen1 (5Gbps), HS (480Mbps), FS(12Mbps), LS (1.5 Mbps)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D2394B-E06C-4DC9-BCC2-551C3DED9AA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91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D2394B-E06C-4DC9-BCC2-551C3DED9AA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310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6274421" y="637354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460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544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1936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ection Title,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10D5-2BDB-2D40-A38A-23B7C762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261D5-DCA1-314D-9036-BBF8903CB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>
              <a:lnSpc>
                <a:spcPct val="100000"/>
              </a:lnSpc>
              <a:spcBef>
                <a:spcPts val="1200"/>
              </a:spcBef>
              <a:defRPr sz="24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>
              <a:lnSpc>
                <a:spcPct val="100000"/>
              </a:lnSpc>
              <a:spcBef>
                <a:spcPts val="1200"/>
              </a:spcBef>
              <a:defRPr sz="20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>
              <a:lnSpc>
                <a:spcPct val="100000"/>
              </a:lnSpc>
              <a:spcBef>
                <a:spcPts val="1200"/>
              </a:spcBef>
              <a:defRPr sz="20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>
              <a:lnSpc>
                <a:spcPct val="100000"/>
              </a:lnSpc>
              <a:spcBef>
                <a:spcPts val="1200"/>
              </a:spcBef>
              <a:defRPr sz="18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18FC0F3-6B85-4A10-933B-C2B273F52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3450" y="6400800"/>
            <a:ext cx="438221" cy="228600"/>
          </a:xfrm>
          <a:prstGeom prst="rect">
            <a:avLst/>
          </a:prstGeom>
        </p:spPr>
        <p:txBody>
          <a:bodyPr anchor="ctr"/>
          <a:lstStyle>
            <a:lvl1pPr algn="ctr">
              <a:defRPr sz="900" b="0" i="0">
                <a:solidFill>
                  <a:schemeClr val="tx1"/>
                </a:solidFill>
                <a:latin typeface="Montserrat" panose="00000500000000000000" pitchFamily="50" charset="0"/>
              </a:defRPr>
            </a:lvl1pPr>
          </a:lstStyle>
          <a:p>
            <a:fld id="{A99552BA-3E73-194F-836B-334DBE6623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50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10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44511" y="1048471"/>
            <a:ext cx="11290300" cy="4945932"/>
          </a:xfrm>
        </p:spPr>
        <p:txBody>
          <a:bodyPr/>
          <a:lstStyle>
            <a:lvl1pPr>
              <a:spcBef>
                <a:spcPts val="889"/>
              </a:spcBef>
              <a:defRPr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7704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033" y="252415"/>
            <a:ext cx="11277600" cy="8143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856133" y="6049963"/>
            <a:ext cx="2844800" cy="20637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06908-4681-417E-BEAF-08504F35DD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idx="1" hasCustomPrompt="1"/>
          </p:nvPr>
        </p:nvSpPr>
        <p:spPr>
          <a:xfrm>
            <a:off x="444504" y="1185335"/>
            <a:ext cx="11289771" cy="4693708"/>
          </a:xfrm>
        </p:spPr>
        <p:txBody>
          <a:bodyPr/>
          <a:lstStyle>
            <a:lvl1pPr>
              <a:defRPr sz="3333" baseline="0"/>
            </a:lvl1pPr>
            <a:lvl2pPr>
              <a:defRPr sz="2933" baseline="0"/>
            </a:lvl2pPr>
            <a:lvl3pPr>
              <a:defRPr sz="2533" baseline="0"/>
            </a:lvl3pPr>
          </a:lstStyle>
          <a:p>
            <a:r>
              <a:rPr lang="en-US" altLang="en-US" sz="2000" kern="0" dirty="0"/>
              <a:t>Level 1.</a:t>
            </a:r>
          </a:p>
          <a:p>
            <a:pPr lvl="1"/>
            <a:r>
              <a:rPr lang="en-US" altLang="en-US" sz="2000" kern="0" dirty="0"/>
              <a:t>Level 2.</a:t>
            </a:r>
          </a:p>
          <a:p>
            <a:pPr lvl="2"/>
            <a:r>
              <a:rPr lang="en-US" altLang="en-US" sz="2000" kern="0" dirty="0"/>
              <a:t>Level 3.</a:t>
            </a:r>
          </a:p>
          <a:p>
            <a:pPr lvl="2"/>
            <a:r>
              <a:rPr lang="en-US" altLang="en-US" sz="2000" kern="0" dirty="0"/>
              <a:t>Level 4.</a:t>
            </a:r>
          </a:p>
          <a:p>
            <a:pPr lvl="0"/>
            <a:r>
              <a:rPr lang="en-US" altLang="en-US" sz="2000" kern="0" dirty="0"/>
              <a:t>Level 1.</a:t>
            </a:r>
          </a:p>
          <a:p>
            <a:pPr lvl="1"/>
            <a:r>
              <a:rPr lang="en-US" altLang="en-US" sz="2000" kern="0" dirty="0"/>
              <a:t>Level 2.</a:t>
            </a:r>
          </a:p>
          <a:p>
            <a:pPr lvl="1"/>
            <a:endParaRPr lang="en-US" altLang="en-US" sz="2000" kern="0" dirty="0"/>
          </a:p>
          <a:p>
            <a:pPr lvl="0"/>
            <a:r>
              <a:rPr lang="en-US" altLang="en-US" sz="2000" kern="0" dirty="0"/>
              <a:t>Level 1.</a:t>
            </a:r>
          </a:p>
          <a:p>
            <a:pPr lvl="1"/>
            <a:r>
              <a:rPr lang="en-US" altLang="en-US" sz="2000" kern="0" dirty="0"/>
              <a:t>Level 2.</a:t>
            </a:r>
          </a:p>
        </p:txBody>
      </p:sp>
    </p:spTree>
    <p:extLst>
      <p:ext uri="{BB962C8B-B14F-4D97-AF65-F5344CB8AC3E}">
        <p14:creationId xmlns:p14="http://schemas.microsoft.com/office/powerpoint/2010/main" val="413704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517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636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158" y="6376901"/>
            <a:ext cx="2084796" cy="25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62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5" y="1048477"/>
            <a:ext cx="11290300" cy="4945932"/>
          </a:xfrm>
        </p:spPr>
        <p:txBody>
          <a:bodyPr/>
          <a:lstStyle>
            <a:lvl1pPr>
              <a:spcBef>
                <a:spcPts val="889"/>
              </a:spcBef>
              <a:defRPr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83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1" y="1185864"/>
            <a:ext cx="5543551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185864"/>
            <a:ext cx="5543549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687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6"/>
            <a:ext cx="5389033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009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066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1"/>
            <a:ext cx="4011084" cy="1162051"/>
          </a:xfrm>
        </p:spPr>
        <p:txBody>
          <a:bodyPr anchor="b"/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4"/>
          </a:xfrm>
        </p:spPr>
        <p:txBody>
          <a:bodyPr/>
          <a:lstStyle>
            <a:lvl1pPr marL="0" indent="0">
              <a:buNone/>
              <a:defRPr sz="2267"/>
            </a:lvl1pPr>
            <a:lvl2pPr marL="507847" indent="0">
              <a:buNone/>
              <a:defRPr sz="1333"/>
            </a:lvl2pPr>
            <a:lvl3pPr marL="1015695" indent="0">
              <a:buNone/>
              <a:defRPr sz="1067"/>
            </a:lvl3pPr>
            <a:lvl4pPr marL="1523539" indent="0">
              <a:buNone/>
              <a:defRPr sz="933"/>
            </a:lvl4pPr>
            <a:lvl5pPr marL="2031380" indent="0">
              <a:buNone/>
              <a:defRPr sz="933"/>
            </a:lvl5pPr>
            <a:lvl6pPr marL="2539226" indent="0">
              <a:buNone/>
              <a:defRPr sz="933"/>
            </a:lvl6pPr>
            <a:lvl7pPr marL="3047073" indent="0">
              <a:buNone/>
              <a:defRPr sz="933"/>
            </a:lvl7pPr>
            <a:lvl8pPr marL="3554915" indent="0">
              <a:buNone/>
              <a:defRPr sz="933"/>
            </a:lvl8pPr>
            <a:lvl9pPr marL="4062760" indent="0">
              <a:buNone/>
              <a:defRPr sz="9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8321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033" y="142885"/>
            <a:ext cx="112776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5" y="1058866"/>
            <a:ext cx="11290300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6209263"/>
            <a:ext cx="119051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31">
            <a:extLst>
              <a:ext uri="{FF2B5EF4-FFF2-40B4-BE49-F238E27FC236}">
                <a16:creationId xmlns:a16="http://schemas.microsoft.com/office/drawing/2014/main" id="{FF6A51BE-7086-434C-B856-CCCD6322DEA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9093" y="6239462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  <p:extLst>
      <p:ext uri="{BB962C8B-B14F-4D97-AF65-F5344CB8AC3E}">
        <p14:creationId xmlns:p14="http://schemas.microsoft.com/office/powerpoint/2010/main" val="176004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6" r:id="rId14"/>
    <p:sldLayoutId id="2147483692" r:id="rId15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507847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10156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523539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203138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252159" indent="-252159" algn="l" rtl="0" eaLnBrk="1" fontAlgn="base" hangingPunct="1">
        <a:spcBef>
          <a:spcPts val="889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8335" indent="-259215" algn="l" rtl="0" eaLnBrk="1" fontAlgn="base" hangingPunct="1">
        <a:spcBef>
          <a:spcPct val="20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2pPr>
      <a:lvl3pPr marL="948683" indent="-183393" algn="l" rtl="0" eaLnBrk="1" fontAlgn="base" hangingPunct="1">
        <a:spcBef>
          <a:spcPct val="15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334857" indent="-259215" algn="l" rtl="0" eaLnBrk="1" fontAlgn="base" hangingPunct="1">
        <a:spcBef>
          <a:spcPct val="5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4pPr>
      <a:lvl5pPr marL="1654020" indent="-192213" algn="l" rtl="0" eaLnBrk="1" fontAlgn="base" hangingPunct="1">
        <a:spcBef>
          <a:spcPct val="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</a:defRPr>
      </a:lvl5pPr>
      <a:lvl6pPr marL="216186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6pPr>
      <a:lvl7pPr marL="2669715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7pPr>
      <a:lvl8pPr marL="3177561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8pPr>
      <a:lvl9pPr marL="368540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847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69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539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38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226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073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491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276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19" y="149355"/>
            <a:ext cx="11277600" cy="532989"/>
          </a:xfrm>
        </p:spPr>
        <p:txBody>
          <a:bodyPr/>
          <a:lstStyle/>
          <a:p>
            <a:r>
              <a:rPr lang="en-US" sz="3067" dirty="0"/>
              <a:t>AM62x – Differentiation vs AM335x</a:t>
            </a:r>
            <a:endParaRPr lang="en-US" sz="3067" i="1" dirty="0"/>
          </a:p>
        </p:txBody>
      </p:sp>
      <p:sp>
        <p:nvSpPr>
          <p:cNvPr id="18" name="AutoShape 6" descr="Image result for lock symbol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08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AutoShape 8" descr="Image result for lock symbol"/>
          <p:cNvSpPr>
            <a:spLocks noChangeAspect="1" noChangeArrowheads="1"/>
          </p:cNvSpPr>
          <p:nvPr/>
        </p:nvSpPr>
        <p:spPr bwMode="auto">
          <a:xfrm>
            <a:off x="410633" y="10588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08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AutoShape 11" descr="Image result for lock symbol"/>
          <p:cNvSpPr>
            <a:spLocks noChangeAspect="1" noChangeArrowheads="1"/>
          </p:cNvSpPr>
          <p:nvPr/>
        </p:nvSpPr>
        <p:spPr bwMode="auto">
          <a:xfrm>
            <a:off x="613833" y="213788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08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AutoShape 13" descr="Image result for lock symbol"/>
          <p:cNvSpPr>
            <a:spLocks noChangeAspect="1" noChangeArrowheads="1"/>
          </p:cNvSpPr>
          <p:nvPr/>
        </p:nvSpPr>
        <p:spPr bwMode="auto">
          <a:xfrm>
            <a:off x="817033" y="417040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08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1" name="Rounded Rectangle 100">
            <a:extLst>
              <a:ext uri="{FF2B5EF4-FFF2-40B4-BE49-F238E27FC236}">
                <a16:creationId xmlns:a16="http://schemas.microsoft.com/office/drawing/2014/main" id="{34EA7276-9666-A949-9FBC-D5323CF12221}"/>
              </a:ext>
            </a:extLst>
          </p:cNvPr>
          <p:cNvSpPr/>
          <p:nvPr/>
        </p:nvSpPr>
        <p:spPr>
          <a:xfrm>
            <a:off x="2651203" y="718676"/>
            <a:ext cx="6877236" cy="5383840"/>
          </a:xfrm>
          <a:prstGeom prst="roundRect">
            <a:avLst>
              <a:gd name="adj" fmla="val 168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6486">
              <a:defRPr/>
            </a:pPr>
            <a:endParaRPr lang="en-US" sz="14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F5C66B24-862C-DB4A-AB1E-E7D328824073}"/>
              </a:ext>
            </a:extLst>
          </p:cNvPr>
          <p:cNvSpPr/>
          <p:nvPr/>
        </p:nvSpPr>
        <p:spPr>
          <a:xfrm>
            <a:off x="2786193" y="763524"/>
            <a:ext cx="6607251" cy="291365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/>
          <a:p>
            <a:pPr algn="ctr" defTabSz="108648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AM62x</a:t>
            </a:r>
          </a:p>
        </p:txBody>
      </p:sp>
      <p:pic>
        <p:nvPicPr>
          <p:cNvPr id="117" name="Picture 61" descr="TI bug white copy 3">
            <a:extLst>
              <a:ext uri="{FF2B5EF4-FFF2-40B4-BE49-F238E27FC236}">
                <a16:creationId xmlns:a16="http://schemas.microsoft.com/office/drawing/2014/main" id="{B2B9EB56-8633-9C42-B745-2F6DCDD21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24873" y="797545"/>
            <a:ext cx="285859" cy="22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6E19846C-9364-3D4F-A7D7-6F814E5453E3}"/>
              </a:ext>
            </a:extLst>
          </p:cNvPr>
          <p:cNvSpPr txBox="1"/>
          <p:nvPr/>
        </p:nvSpPr>
        <p:spPr>
          <a:xfrm>
            <a:off x="8571837" y="762014"/>
            <a:ext cx="808688" cy="273943"/>
          </a:xfrm>
          <a:prstGeom prst="rect">
            <a:avLst/>
          </a:prstGeom>
          <a:noFill/>
        </p:spPr>
        <p:txBody>
          <a:bodyPr wrap="square" lIns="108667" tIns="54335" rIns="108667" bIns="54335" rtlCol="0">
            <a:spAutoFit/>
          </a:bodyPr>
          <a:lstStyle/>
          <a:p>
            <a:pPr defTabSz="108648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67" b="1" dirty="0">
                <a:solidFill>
                  <a:prstClr val="white"/>
                </a:solidFill>
                <a:latin typeface="Arial"/>
                <a:cs typeface="Arial" charset="0"/>
              </a:rPr>
              <a:t>16nmFF</a:t>
            </a:r>
          </a:p>
        </p:txBody>
      </p:sp>
      <p:sp>
        <p:nvSpPr>
          <p:cNvPr id="127" name="Rounded Rectangle 126">
            <a:extLst>
              <a:ext uri="{FF2B5EF4-FFF2-40B4-BE49-F238E27FC236}">
                <a16:creationId xmlns:a16="http://schemas.microsoft.com/office/drawing/2014/main" id="{4CF95D45-BEAB-5B4C-94D4-B1A1659E2F8F}"/>
              </a:ext>
            </a:extLst>
          </p:cNvPr>
          <p:cNvSpPr/>
          <p:nvPr/>
        </p:nvSpPr>
        <p:spPr>
          <a:xfrm>
            <a:off x="4961877" y="1125008"/>
            <a:ext cx="631631" cy="2937369"/>
          </a:xfrm>
          <a:prstGeom prst="roundRect">
            <a:avLst>
              <a:gd name="adj" fmla="val 9047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  <a:effectLst>
            <a:glow>
              <a:schemeClr val="bg1"/>
            </a:glow>
            <a:outerShdw blurRad="88900" dist="63500" dir="66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/>
          <a:p>
            <a:pPr algn="ctr" defTabSz="1086486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64KB</a:t>
            </a:r>
            <a:r>
              <a:rPr lang="en-US" sz="800" b="1" kern="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800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 Shared SRAM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EC03D6AA-D058-4A4E-954A-214571B90934}"/>
              </a:ext>
            </a:extLst>
          </p:cNvPr>
          <p:cNvGrpSpPr/>
          <p:nvPr/>
        </p:nvGrpSpPr>
        <p:grpSpPr>
          <a:xfrm>
            <a:off x="2766235" y="4073747"/>
            <a:ext cx="6681916" cy="554585"/>
            <a:chOff x="3896274" y="3107583"/>
            <a:chExt cx="5011437" cy="415939"/>
          </a:xfrm>
        </p:grpSpPr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3479EAB5-C467-6749-BA60-6CC021B2224C}"/>
                </a:ext>
              </a:extLst>
            </p:cNvPr>
            <p:cNvSpPr/>
            <p:nvPr/>
          </p:nvSpPr>
          <p:spPr>
            <a:xfrm>
              <a:off x="3896274" y="3158214"/>
              <a:ext cx="5011437" cy="365308"/>
            </a:xfrm>
            <a:prstGeom prst="roundRect">
              <a:avLst>
                <a:gd name="adj" fmla="val 7884"/>
              </a:avLst>
            </a:prstGeom>
            <a:ln w="19050"/>
            <a:effectLst>
              <a:glow>
                <a:schemeClr val="bg1"/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162468" tIns="81236" rIns="162468" bIns="81236" rtlCol="0" anchor="ctr"/>
            <a:lstStyle/>
            <a:p>
              <a:pPr defTabSz="1086486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600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25239EB-BE86-5E41-8E41-7B1A51D6E811}"/>
                </a:ext>
              </a:extLst>
            </p:cNvPr>
            <p:cNvSpPr txBox="1"/>
            <p:nvPr/>
          </p:nvSpPr>
          <p:spPr>
            <a:xfrm>
              <a:off x="4022336" y="3208110"/>
              <a:ext cx="553945" cy="278039"/>
            </a:xfrm>
            <a:prstGeom prst="rect">
              <a:avLst/>
            </a:prstGeom>
            <a:noFill/>
          </p:spPr>
          <p:txBody>
            <a:bodyPr wrap="square" lIns="162468" tIns="81236" rIns="162468" bIns="81236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Power</a:t>
              </a:r>
            </a:p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Manager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769CA455-88D1-9842-8B76-0EC74FD5B2B3}"/>
                </a:ext>
              </a:extLst>
            </p:cNvPr>
            <p:cNvSpPr txBox="1"/>
            <p:nvPr/>
          </p:nvSpPr>
          <p:spPr>
            <a:xfrm>
              <a:off x="5573721" y="3285057"/>
              <a:ext cx="454665" cy="201095"/>
            </a:xfrm>
            <a:prstGeom prst="rect">
              <a:avLst/>
            </a:prstGeom>
            <a:noFill/>
          </p:spPr>
          <p:txBody>
            <a:bodyPr wrap="square" lIns="162468" tIns="81236" rIns="162468" bIns="81236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Debug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D37B7D9B-9DFC-D643-993C-387BA172D396}"/>
                </a:ext>
              </a:extLst>
            </p:cNvPr>
            <p:cNvSpPr txBox="1"/>
            <p:nvPr/>
          </p:nvSpPr>
          <p:spPr>
            <a:xfrm>
              <a:off x="6071417" y="3298368"/>
              <a:ext cx="481485" cy="187784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Firewall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F298F45-7688-0747-885C-CD80190B3134}"/>
                </a:ext>
              </a:extLst>
            </p:cNvPr>
            <p:cNvSpPr txBox="1"/>
            <p:nvPr/>
          </p:nvSpPr>
          <p:spPr>
            <a:xfrm>
              <a:off x="5038865" y="3221422"/>
              <a:ext cx="490843" cy="264728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System </a:t>
              </a:r>
            </a:p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Monitor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32B477EA-87E8-FF41-A71F-FCE27E2416A0}"/>
                </a:ext>
              </a:extLst>
            </p:cNvPr>
            <p:cNvSpPr txBox="1"/>
            <p:nvPr/>
          </p:nvSpPr>
          <p:spPr>
            <a:xfrm>
              <a:off x="4633840" y="3298368"/>
              <a:ext cx="444192" cy="187784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DMA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EC7F555-F69A-0F41-A1E1-32DBBA88970A}"/>
                </a:ext>
              </a:extLst>
            </p:cNvPr>
            <p:cNvSpPr txBox="1"/>
            <p:nvPr/>
          </p:nvSpPr>
          <p:spPr>
            <a:xfrm>
              <a:off x="6879474" y="3298368"/>
              <a:ext cx="452123" cy="187784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/>
            <a:p>
              <a:pPr algn="ctr"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i="1" dirty="0">
                  <a:solidFill>
                    <a:prstClr val="white"/>
                  </a:solidFill>
                  <a:latin typeface="Calibri" pitchFamily="34" charset="0"/>
                  <a:cs typeface="Arial" charset="0"/>
                </a:rPr>
                <a:t>Timers</a:t>
              </a: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0C8F599D-A7CA-AA45-B7DD-8595357A00A5}"/>
                </a:ext>
              </a:extLst>
            </p:cNvPr>
            <p:cNvSpPr txBox="1"/>
            <p:nvPr/>
          </p:nvSpPr>
          <p:spPr>
            <a:xfrm>
              <a:off x="5866176" y="3107583"/>
              <a:ext cx="1071632" cy="261580"/>
            </a:xfrm>
            <a:prstGeom prst="rect">
              <a:avLst/>
            </a:prstGeom>
            <a:noFill/>
          </p:spPr>
          <p:txBody>
            <a:bodyPr wrap="square" lIns="162521" tIns="81260" rIns="162521" bIns="81260" rtlCol="0" anchor="ctr">
              <a:spAutoFit/>
            </a:bodyPr>
            <a:lstStyle/>
            <a:p>
              <a:pPr algn="ctr" defTabSz="12190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>
                  <a:solidFill>
                    <a:srgbClr val="FFFFFF"/>
                  </a:solidFill>
                  <a:latin typeface="Calibri" panose="020F0502020204030204" pitchFamily="34" charset="0"/>
                  <a:cs typeface="Arial" charset="0"/>
                </a:rPr>
                <a:t>System Services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FB0911B3-42E6-E84D-B11C-5B42FE142487}"/>
                </a:ext>
              </a:extLst>
            </p:cNvPr>
            <p:cNvSpPr txBox="1"/>
            <p:nvPr/>
          </p:nvSpPr>
          <p:spPr>
            <a:xfrm>
              <a:off x="6569686" y="3298368"/>
              <a:ext cx="368121" cy="187784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dirty="0"/>
                <a:t>IPC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55E0BC4-D8BB-594E-BCFE-528638D40240}"/>
                </a:ext>
              </a:extLst>
            </p:cNvPr>
            <p:cNvSpPr txBox="1"/>
            <p:nvPr/>
          </p:nvSpPr>
          <p:spPr>
            <a:xfrm>
              <a:off x="7433084" y="3221422"/>
              <a:ext cx="448105" cy="264728"/>
            </a:xfrm>
            <a:prstGeom prst="rect">
              <a:avLst/>
            </a:prstGeom>
            <a:noFill/>
          </p:spPr>
          <p:txBody>
            <a:bodyPr wrap="square" lIns="144892" tIns="72448" rIns="144892" bIns="72448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dirty="0"/>
                <a:t>Secure Boot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0626D437-A4BD-ED4A-8E0B-6C814CC8EB22}"/>
                </a:ext>
              </a:extLst>
            </p:cNvPr>
            <p:cNvSpPr txBox="1"/>
            <p:nvPr/>
          </p:nvSpPr>
          <p:spPr>
            <a:xfrm>
              <a:off x="7935205" y="3298367"/>
              <a:ext cx="806123" cy="18778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lIns="147200" tIns="72448" rIns="144892" bIns="72448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defTabSz="1086486" fontAlgn="base">
                <a:lnSpc>
                  <a:spcPts val="833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dirty="0"/>
                <a:t>DCC  ESM  ECC CRC</a:t>
              </a:r>
            </a:p>
          </p:txBody>
        </p:sp>
      </p:grp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3E2FB70E-2C4D-0B40-ADB1-A82522AC8257}"/>
              </a:ext>
            </a:extLst>
          </p:cNvPr>
          <p:cNvSpPr/>
          <p:nvPr/>
        </p:nvSpPr>
        <p:spPr>
          <a:xfrm>
            <a:off x="5679280" y="3156119"/>
            <a:ext cx="1798301" cy="336940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1086486">
              <a:defRPr/>
            </a:pPr>
            <a:r>
              <a:rPr lang="en-US" sz="933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Security Acceleration</a:t>
            </a:r>
          </a:p>
          <a:p>
            <a:pPr algn="r" defTabSz="1086486">
              <a:defRPr/>
            </a:pPr>
            <a:r>
              <a:rPr lang="en-US" sz="667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Crypto: AES, SHA, PKA, RNG, SM2, SM3, SM4</a:t>
            </a:r>
          </a:p>
        </p:txBody>
      </p:sp>
      <p:sp>
        <p:nvSpPr>
          <p:cNvPr id="166" name="Rounded Rectangle 165">
            <a:extLst>
              <a:ext uri="{FF2B5EF4-FFF2-40B4-BE49-F238E27FC236}">
                <a16:creationId xmlns:a16="http://schemas.microsoft.com/office/drawing/2014/main" id="{0CF74859-0D12-F04A-B9A1-8075790FF22B}"/>
              </a:ext>
            </a:extLst>
          </p:cNvPr>
          <p:cNvSpPr/>
          <p:nvPr/>
        </p:nvSpPr>
        <p:spPr>
          <a:xfrm>
            <a:off x="7561188" y="1125005"/>
            <a:ext cx="1886960" cy="502208"/>
          </a:xfrm>
          <a:prstGeom prst="roundRect">
            <a:avLst>
              <a:gd name="adj" fmla="val 4483"/>
            </a:avLst>
          </a:prstGeom>
          <a:ln w="25400">
            <a:solidFill>
              <a:schemeClr val="bg1"/>
            </a:solidFill>
            <a:prstDash val="solid"/>
          </a:ln>
          <a:effectLst>
            <a:glow rad="101600">
              <a:srgbClr val="00B05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6486">
              <a:defRPr/>
            </a:pPr>
            <a:r>
              <a:rPr lang="en-US" sz="933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3D Graphics Engine</a:t>
            </a:r>
          </a:p>
          <a:p>
            <a:pPr algn="ctr" defTabSz="1086486">
              <a:defRPr/>
            </a:pPr>
            <a:r>
              <a:rPr lang="en-US" sz="800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Open GL3.x</a:t>
            </a:r>
          </a:p>
          <a:p>
            <a:pPr algn="ctr" defTabSz="1086486">
              <a:defRPr/>
            </a:pPr>
            <a:r>
              <a:rPr lang="en-US" sz="800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Vulkan 1/x</a:t>
            </a:r>
          </a:p>
        </p:txBody>
      </p:sp>
      <p:sp>
        <p:nvSpPr>
          <p:cNvPr id="173" name="Rounded Rectangle 172">
            <a:extLst>
              <a:ext uri="{FF2B5EF4-FFF2-40B4-BE49-F238E27FC236}">
                <a16:creationId xmlns:a16="http://schemas.microsoft.com/office/drawing/2014/main" id="{C8DE2B23-9171-0645-B7F6-F2D6044F28AB}"/>
              </a:ext>
            </a:extLst>
          </p:cNvPr>
          <p:cNvSpPr/>
          <p:nvPr/>
        </p:nvSpPr>
        <p:spPr>
          <a:xfrm>
            <a:off x="7561488" y="2790113"/>
            <a:ext cx="1886661" cy="1272259"/>
          </a:xfrm>
          <a:prstGeom prst="roundRect">
            <a:avLst>
              <a:gd name="adj" fmla="val 4483"/>
            </a:avLst>
          </a:prstGeom>
          <a:solidFill>
            <a:schemeClr val="accent3"/>
          </a:solidFill>
          <a:ln w="25400"/>
          <a:effectLst>
            <a:glow rad="101600">
              <a:srgbClr val="00B05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6486">
              <a:defRPr/>
            </a:pPr>
            <a:r>
              <a:rPr lang="en-US" sz="933" b="1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MCU with FFI</a:t>
            </a:r>
          </a:p>
        </p:txBody>
      </p:sp>
      <p:sp>
        <p:nvSpPr>
          <p:cNvPr id="174" name="Rounded Rectangle 173">
            <a:extLst>
              <a:ext uri="{FF2B5EF4-FFF2-40B4-BE49-F238E27FC236}">
                <a16:creationId xmlns:a16="http://schemas.microsoft.com/office/drawing/2014/main" id="{B6356789-016F-D541-B50A-E56323B8E8E4}"/>
              </a:ext>
            </a:extLst>
          </p:cNvPr>
          <p:cNvSpPr/>
          <p:nvPr/>
        </p:nvSpPr>
        <p:spPr>
          <a:xfrm flipH="1">
            <a:off x="7638959" y="3017414"/>
            <a:ext cx="1731720" cy="26048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Cortex M4F</a:t>
            </a:r>
          </a:p>
        </p:txBody>
      </p:sp>
      <p:sp>
        <p:nvSpPr>
          <p:cNvPr id="178" name="Rounded Rectangle 177">
            <a:extLst>
              <a:ext uri="{FF2B5EF4-FFF2-40B4-BE49-F238E27FC236}">
                <a16:creationId xmlns:a16="http://schemas.microsoft.com/office/drawing/2014/main" id="{95D30AB4-FEBD-EE40-80D1-010AEE36FDB0}"/>
              </a:ext>
            </a:extLst>
          </p:cNvPr>
          <p:cNvSpPr/>
          <p:nvPr/>
        </p:nvSpPr>
        <p:spPr>
          <a:xfrm>
            <a:off x="2770131" y="3576310"/>
            <a:ext cx="2113564" cy="444487"/>
          </a:xfrm>
          <a:prstGeom prst="roundRect">
            <a:avLst>
              <a:gd name="adj" fmla="val 4483"/>
            </a:avLst>
          </a:prstGeom>
          <a:solidFill>
            <a:schemeClr val="tx1">
              <a:lumMod val="75000"/>
              <a:lumOff val="25000"/>
            </a:schemeClr>
          </a:solidFill>
          <a:ln w="25400"/>
          <a:effectLst>
            <a:glow rad="101600">
              <a:srgbClr val="00B05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6486">
              <a:defRPr/>
            </a:pPr>
            <a:r>
              <a:rPr lang="en-US" sz="1067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16b DDR4/LPDDR4</a:t>
            </a:r>
          </a:p>
          <a:p>
            <a:pPr algn="ctr" defTabSz="1086486">
              <a:defRPr/>
            </a:pPr>
            <a:r>
              <a:rPr lang="en-US" sz="1067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 w/ ECC</a:t>
            </a:r>
          </a:p>
        </p:txBody>
      </p:sp>
      <p:sp>
        <p:nvSpPr>
          <p:cNvPr id="198" name="Rounded Rectangle 197">
            <a:extLst>
              <a:ext uri="{FF2B5EF4-FFF2-40B4-BE49-F238E27FC236}">
                <a16:creationId xmlns:a16="http://schemas.microsoft.com/office/drawing/2014/main" id="{236C0E87-B01C-0041-BFC9-F4F2B7A0DB1C}"/>
              </a:ext>
            </a:extLst>
          </p:cNvPr>
          <p:cNvSpPr/>
          <p:nvPr/>
        </p:nvSpPr>
        <p:spPr>
          <a:xfrm>
            <a:off x="7565704" y="1717203"/>
            <a:ext cx="1886960" cy="564271"/>
          </a:xfrm>
          <a:prstGeom prst="roundRect">
            <a:avLst>
              <a:gd name="adj" fmla="val 4483"/>
            </a:avLst>
          </a:prstGeom>
          <a:ln w="25400">
            <a:solidFill>
              <a:schemeClr val="bg1"/>
            </a:solidFill>
            <a:prstDash val="solid"/>
          </a:ln>
          <a:effectLst>
            <a:glow rad="101600">
              <a:srgbClr val="00B05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24">
              <a:lnSpc>
                <a:spcPts val="833"/>
              </a:lnSpc>
              <a:defRPr/>
            </a:pPr>
            <a:r>
              <a:rPr lang="sv-SE" sz="933" b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Display Subsystem </a:t>
            </a:r>
          </a:p>
          <a:p>
            <a:pPr algn="ctr" defTabSz="913724">
              <a:lnSpc>
                <a:spcPts val="833"/>
              </a:lnSpc>
              <a:defRPr/>
            </a:pPr>
            <a:endParaRPr lang="sv-SE" sz="667" i="1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  <a:p>
            <a:pPr algn="ctr" defTabSz="913724">
              <a:lnSpc>
                <a:spcPts val="833"/>
              </a:lnSpc>
              <a:defRPr/>
            </a:pPr>
            <a:r>
              <a:rPr lang="sv-SE" sz="933" dirty="0" err="1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Up</a:t>
            </a:r>
            <a:r>
              <a:rPr lang="sv-SE" sz="933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 to 2K support</a:t>
            </a:r>
          </a:p>
          <a:p>
            <a:pPr algn="ctr" defTabSz="913724">
              <a:lnSpc>
                <a:spcPts val="833"/>
              </a:lnSpc>
              <a:defRPr/>
            </a:pPr>
            <a:r>
              <a:rPr lang="sv-SE" sz="933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DPI x1; OLDI/LVDS x1</a:t>
            </a:r>
          </a:p>
        </p:txBody>
      </p:sp>
      <p:sp>
        <p:nvSpPr>
          <p:cNvPr id="205" name="Rounded Rectangle 204">
            <a:extLst>
              <a:ext uri="{FF2B5EF4-FFF2-40B4-BE49-F238E27FC236}">
                <a16:creationId xmlns:a16="http://schemas.microsoft.com/office/drawing/2014/main" id="{03867865-DDDC-1149-A018-911D0615B91F}"/>
              </a:ext>
            </a:extLst>
          </p:cNvPr>
          <p:cNvSpPr/>
          <p:nvPr/>
        </p:nvSpPr>
        <p:spPr>
          <a:xfrm>
            <a:off x="7561189" y="2361958"/>
            <a:ext cx="1886963" cy="355695"/>
          </a:xfrm>
          <a:prstGeom prst="roundRect">
            <a:avLst>
              <a:gd name="adj" fmla="val 4483"/>
            </a:avLst>
          </a:prstGeom>
          <a:ln w="2540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86486">
              <a:defRPr/>
            </a:pPr>
            <a:r>
              <a:rPr lang="en-US" sz="933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System control</a:t>
            </a:r>
          </a:p>
          <a:p>
            <a:pPr defTabSz="1086486">
              <a:defRPr/>
            </a:pPr>
            <a:r>
              <a:rPr lang="en-US" sz="933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&amp; Low power</a:t>
            </a: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F4DDBCBE-3FEE-6B4D-9D88-BE697E379E3D}"/>
              </a:ext>
            </a:extLst>
          </p:cNvPr>
          <p:cNvSpPr/>
          <p:nvPr/>
        </p:nvSpPr>
        <p:spPr>
          <a:xfrm>
            <a:off x="2770131" y="1124121"/>
            <a:ext cx="2113564" cy="1593531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6486">
              <a:defRPr/>
            </a:pPr>
            <a:r>
              <a:rPr lang="en-US" sz="1067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Application Cores</a:t>
            </a:r>
            <a:endParaRPr lang="en-US" sz="667" i="1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A0A7771B-8C92-744B-A498-0CDAB76615DB}"/>
              </a:ext>
            </a:extLst>
          </p:cNvPr>
          <p:cNvSpPr/>
          <p:nvPr/>
        </p:nvSpPr>
        <p:spPr>
          <a:xfrm flipH="1">
            <a:off x="2816302" y="1434409"/>
            <a:ext cx="992951" cy="3908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Arm®</a:t>
            </a:r>
          </a:p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Cortex A53</a:t>
            </a: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30B41803-DF73-954B-A78A-6E7B22918B75}"/>
              </a:ext>
            </a:extLst>
          </p:cNvPr>
          <p:cNvSpPr/>
          <p:nvPr/>
        </p:nvSpPr>
        <p:spPr>
          <a:xfrm flipH="1">
            <a:off x="2811335" y="2314632"/>
            <a:ext cx="2037484" cy="21789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667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512KB L2$</a:t>
            </a:r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5F61C3E8-6267-114C-88F2-42728621E728}"/>
              </a:ext>
            </a:extLst>
          </p:cNvPr>
          <p:cNvSpPr/>
          <p:nvPr/>
        </p:nvSpPr>
        <p:spPr>
          <a:xfrm flipH="1">
            <a:off x="3839161" y="1434409"/>
            <a:ext cx="1014623" cy="3908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Arm®</a:t>
            </a:r>
          </a:p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Cortex A53</a:t>
            </a: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77238C53-1F25-8944-917D-F72315BD8919}"/>
              </a:ext>
            </a:extLst>
          </p:cNvPr>
          <p:cNvSpPr/>
          <p:nvPr/>
        </p:nvSpPr>
        <p:spPr>
          <a:xfrm>
            <a:off x="5631788" y="3116265"/>
            <a:ext cx="1886661" cy="952531"/>
          </a:xfrm>
          <a:prstGeom prst="roundRect">
            <a:avLst>
              <a:gd name="adj" fmla="val 4972"/>
            </a:avLst>
          </a:prstGeom>
          <a:noFill/>
          <a:ln w="12700">
            <a:solidFill>
              <a:schemeClr val="tx1"/>
            </a:solidFill>
            <a:prstDash val="dashDot"/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914332">
              <a:defRPr/>
            </a:pPr>
            <a:endParaRPr lang="en-US" sz="16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7625E859-79A6-C44B-9F21-7CBD540D8A33}"/>
              </a:ext>
            </a:extLst>
          </p:cNvPr>
          <p:cNvSpPr/>
          <p:nvPr/>
        </p:nvSpPr>
        <p:spPr>
          <a:xfrm>
            <a:off x="5677112" y="3568934"/>
            <a:ext cx="1798301" cy="448993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08671" tIns="54336" rIns="108671" bIns="54336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14885">
              <a:defRPr/>
            </a:pPr>
            <a:endParaRPr lang="en-US" sz="667" kern="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2429A07F-3108-414F-8370-DBEC0ABE41EE}"/>
              </a:ext>
            </a:extLst>
          </p:cNvPr>
          <p:cNvGrpSpPr/>
          <p:nvPr/>
        </p:nvGrpSpPr>
        <p:grpSpPr>
          <a:xfrm>
            <a:off x="5742984" y="3725436"/>
            <a:ext cx="1666561" cy="111816"/>
            <a:chOff x="8297634" y="3770729"/>
            <a:chExt cx="1666561" cy="148828"/>
          </a:xfrm>
        </p:grpSpPr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AA0BE267-7105-B643-988E-EC4EDA126AE6}"/>
                </a:ext>
              </a:extLst>
            </p:cNvPr>
            <p:cNvSpPr/>
            <p:nvPr/>
          </p:nvSpPr>
          <p:spPr>
            <a:xfrm flipH="1">
              <a:off x="8297634" y="3770729"/>
              <a:ext cx="807860" cy="14882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667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Cortex M4F</a:t>
              </a: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AAB318D9-3FE6-8042-8970-0BE2ABFD5A13}"/>
                </a:ext>
              </a:extLst>
            </p:cNvPr>
            <p:cNvSpPr/>
            <p:nvPr/>
          </p:nvSpPr>
          <p:spPr>
            <a:xfrm flipH="1">
              <a:off x="9156335" y="3770729"/>
              <a:ext cx="807860" cy="1488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667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Cortex M4F</a:t>
              </a:r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42225F5F-5572-D64E-9410-54EC08287DB0}"/>
              </a:ext>
            </a:extLst>
          </p:cNvPr>
          <p:cNvSpPr/>
          <p:nvPr/>
        </p:nvSpPr>
        <p:spPr>
          <a:xfrm>
            <a:off x="5815480" y="3526168"/>
            <a:ext cx="1521570" cy="2358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14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33" b="1" kern="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Hardware Security Module</a:t>
            </a:r>
            <a:endParaRPr lang="en-US" sz="533" kern="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9270042D-9572-0F48-9C4D-33938226AFFF}"/>
              </a:ext>
            </a:extLst>
          </p:cNvPr>
          <p:cNvGrpSpPr/>
          <p:nvPr/>
        </p:nvGrpSpPr>
        <p:grpSpPr>
          <a:xfrm>
            <a:off x="8556563" y="2343751"/>
            <a:ext cx="807860" cy="348032"/>
            <a:chOff x="10985363" y="2665498"/>
            <a:chExt cx="807860" cy="348032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E71815E3-C54B-D14A-B45D-E3457CC12715}"/>
                </a:ext>
              </a:extLst>
            </p:cNvPr>
            <p:cNvGrpSpPr/>
            <p:nvPr/>
          </p:nvGrpSpPr>
          <p:grpSpPr>
            <a:xfrm>
              <a:off x="10985363" y="2709748"/>
              <a:ext cx="807860" cy="303782"/>
              <a:chOff x="10967492" y="3084325"/>
              <a:chExt cx="807860" cy="303782"/>
            </a:xfrm>
          </p:grpSpPr>
          <p:sp>
            <p:nvSpPr>
              <p:cNvPr id="107" name="Rounded Rectangle 106">
                <a:extLst>
                  <a:ext uri="{FF2B5EF4-FFF2-40B4-BE49-F238E27FC236}">
                    <a16:creationId xmlns:a16="http://schemas.microsoft.com/office/drawing/2014/main" id="{764BBE4C-96A3-C64D-AF8A-C0D3179FCD1A}"/>
                  </a:ext>
                </a:extLst>
              </p:cNvPr>
              <p:cNvSpPr/>
              <p:nvPr/>
            </p:nvSpPr>
            <p:spPr>
              <a:xfrm flipH="1">
                <a:off x="10967492" y="3084325"/>
                <a:ext cx="807860" cy="3037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80895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76179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142683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523573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904467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285362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666253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047146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3701">
                  <a:defRPr/>
                </a:pPr>
                <a:endParaRPr lang="en-US" sz="4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08" name="Rounded Rectangle 107">
                <a:extLst>
                  <a:ext uri="{FF2B5EF4-FFF2-40B4-BE49-F238E27FC236}">
                    <a16:creationId xmlns:a16="http://schemas.microsoft.com/office/drawing/2014/main" id="{3E24B929-9F90-2141-A93F-9113E8F18AE4}"/>
                  </a:ext>
                </a:extLst>
              </p:cNvPr>
              <p:cNvSpPr/>
              <p:nvPr/>
            </p:nvSpPr>
            <p:spPr>
              <a:xfrm flipH="1">
                <a:off x="11037596" y="3198947"/>
                <a:ext cx="667653" cy="148827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80895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76179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142683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523573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904467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285362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666253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047146" algn="l" defTabSz="76179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3701">
                  <a:defRPr/>
                </a:pPr>
                <a:r>
                  <a:rPr lang="en-US" sz="400" b="1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32K I$ / 32K D$</a:t>
                </a:r>
              </a:p>
              <a:p>
                <a:pPr algn="ctr" defTabSz="913701">
                  <a:defRPr/>
                </a:pPr>
                <a:r>
                  <a:rPr lang="en-US" sz="400" b="1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64K TCM</a:t>
                </a:r>
              </a:p>
            </p:txBody>
          </p:sp>
        </p:grp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3EA44DE-5E8B-0E45-8A44-DEA992926DBF}"/>
                </a:ext>
              </a:extLst>
            </p:cNvPr>
            <p:cNvSpPr/>
            <p:nvPr/>
          </p:nvSpPr>
          <p:spPr>
            <a:xfrm>
              <a:off x="11105402" y="2665498"/>
              <a:ext cx="567783" cy="1949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3701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667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Cortex R5F</a:t>
              </a:r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7707749E-F847-2247-BCE6-C3DD201C7A4B}"/>
              </a:ext>
            </a:extLst>
          </p:cNvPr>
          <p:cNvSpPr/>
          <p:nvPr/>
        </p:nvSpPr>
        <p:spPr>
          <a:xfrm>
            <a:off x="4225810" y="6404164"/>
            <a:ext cx="1367697" cy="287125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993" tIns="81236" rIns="39993" bIns="81236" rtlCol="0" anchor="ctr"/>
          <a:lstStyle/>
          <a:p>
            <a:pPr algn="ctr" defTabSz="91370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AM62x Enhancement</a:t>
            </a:r>
          </a:p>
        </p:txBody>
      </p:sp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C3056EE7-F836-6847-8822-E023A23A56C1}"/>
              </a:ext>
            </a:extLst>
          </p:cNvPr>
          <p:cNvSpPr/>
          <p:nvPr/>
        </p:nvSpPr>
        <p:spPr>
          <a:xfrm flipH="1">
            <a:off x="2816302" y="1884890"/>
            <a:ext cx="992951" cy="3908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Arm®</a:t>
            </a:r>
          </a:p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Cortex A53</a:t>
            </a:r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8CD58419-459E-0942-916F-A311493BC259}"/>
              </a:ext>
            </a:extLst>
          </p:cNvPr>
          <p:cNvSpPr/>
          <p:nvPr/>
        </p:nvSpPr>
        <p:spPr>
          <a:xfrm flipH="1">
            <a:off x="3839161" y="1884890"/>
            <a:ext cx="1014623" cy="3908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Arm®</a:t>
            </a:r>
          </a:p>
          <a:p>
            <a:pPr algn="ctr" defTabSz="913701"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Cortex A53</a:t>
            </a:r>
          </a:p>
        </p:txBody>
      </p:sp>
      <p:sp>
        <p:nvSpPr>
          <p:cNvPr id="137" name="Rounded Rectangle 136">
            <a:extLst>
              <a:ext uri="{FF2B5EF4-FFF2-40B4-BE49-F238E27FC236}">
                <a16:creationId xmlns:a16="http://schemas.microsoft.com/office/drawing/2014/main" id="{C70412F6-B5D3-4F4A-BB04-0063EC7EB0BB}"/>
              </a:ext>
            </a:extLst>
          </p:cNvPr>
          <p:cNvSpPr/>
          <p:nvPr/>
        </p:nvSpPr>
        <p:spPr>
          <a:xfrm flipH="1">
            <a:off x="7638959" y="3323979"/>
            <a:ext cx="1731720" cy="12299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533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256KB RAM</a:t>
            </a: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342ACA3A-8C29-F545-A694-B6F63467DA7A}"/>
              </a:ext>
            </a:extLst>
          </p:cNvPr>
          <p:cNvSpPr/>
          <p:nvPr/>
        </p:nvSpPr>
        <p:spPr>
          <a:xfrm flipH="1">
            <a:off x="7641616" y="3493059"/>
            <a:ext cx="1726405" cy="151748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533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Diagnostic toolkit: ECC, ESM, BIST, DCC, CRC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95E82BB-D983-0D4F-82DF-5A428D7216CE}"/>
              </a:ext>
            </a:extLst>
          </p:cNvPr>
          <p:cNvGrpSpPr/>
          <p:nvPr/>
        </p:nvGrpSpPr>
        <p:grpSpPr>
          <a:xfrm>
            <a:off x="7641616" y="3723251"/>
            <a:ext cx="1726405" cy="122996"/>
            <a:chOff x="10070416" y="3774274"/>
            <a:chExt cx="1726405" cy="122996"/>
          </a:xfrm>
        </p:grpSpPr>
        <p:sp>
          <p:nvSpPr>
            <p:cNvPr id="141" name="Rounded Rectangle 140">
              <a:extLst>
                <a:ext uri="{FF2B5EF4-FFF2-40B4-BE49-F238E27FC236}">
                  <a16:creationId xmlns:a16="http://schemas.microsoft.com/office/drawing/2014/main" id="{697E5FDC-FAA0-6640-81F7-DF1057C4B9A8}"/>
                </a:ext>
              </a:extLst>
            </p:cNvPr>
            <p:cNvSpPr/>
            <p:nvPr/>
          </p:nvSpPr>
          <p:spPr>
            <a:xfrm flipH="1">
              <a:off x="10070416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533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GPIO</a:t>
              </a:r>
            </a:p>
          </p:txBody>
        </p:sp>
        <p:sp>
          <p:nvSpPr>
            <p:cNvPr id="145" name="Rounded Rectangle 144">
              <a:extLst>
                <a:ext uri="{FF2B5EF4-FFF2-40B4-BE49-F238E27FC236}">
                  <a16:creationId xmlns:a16="http://schemas.microsoft.com/office/drawing/2014/main" id="{5FFC141D-FC8E-3C4F-A0C0-2EBC40D72EA9}"/>
                </a:ext>
              </a:extLst>
            </p:cNvPr>
            <p:cNvSpPr/>
            <p:nvPr/>
          </p:nvSpPr>
          <p:spPr>
            <a:xfrm flipH="1">
              <a:off x="10681517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533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1x I2C</a:t>
              </a:r>
            </a:p>
          </p:txBody>
        </p:sp>
        <p:sp>
          <p:nvSpPr>
            <p:cNvPr id="147" name="Rounded Rectangle 146">
              <a:extLst>
                <a:ext uri="{FF2B5EF4-FFF2-40B4-BE49-F238E27FC236}">
                  <a16:creationId xmlns:a16="http://schemas.microsoft.com/office/drawing/2014/main" id="{A34B1F8B-5145-A643-BB39-209467B975C6}"/>
                </a:ext>
              </a:extLst>
            </p:cNvPr>
            <p:cNvSpPr/>
            <p:nvPr/>
          </p:nvSpPr>
          <p:spPr>
            <a:xfrm flipH="1">
              <a:off x="11292618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533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2x SPI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E220C01-D652-734A-B922-35B189DF95FD}"/>
              </a:ext>
            </a:extLst>
          </p:cNvPr>
          <p:cNvGrpSpPr/>
          <p:nvPr/>
        </p:nvGrpSpPr>
        <p:grpSpPr>
          <a:xfrm>
            <a:off x="7854070" y="3890647"/>
            <a:ext cx="1301503" cy="122996"/>
            <a:chOff x="10226951" y="3941669"/>
            <a:chExt cx="1301503" cy="122996"/>
          </a:xfrm>
        </p:grpSpPr>
        <p:sp>
          <p:nvSpPr>
            <p:cNvPr id="144" name="Rounded Rectangle 143">
              <a:extLst>
                <a:ext uri="{FF2B5EF4-FFF2-40B4-BE49-F238E27FC236}">
                  <a16:creationId xmlns:a16="http://schemas.microsoft.com/office/drawing/2014/main" id="{4BB74C55-1CD3-6941-A50D-21DA502D8667}"/>
                </a:ext>
              </a:extLst>
            </p:cNvPr>
            <p:cNvSpPr/>
            <p:nvPr/>
          </p:nvSpPr>
          <p:spPr>
            <a:xfrm flipH="1">
              <a:off x="10226951" y="3941669"/>
              <a:ext cx="601831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533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2x CAN-FD</a:t>
              </a:r>
            </a:p>
          </p:txBody>
        </p:sp>
        <p:sp>
          <p:nvSpPr>
            <p:cNvPr id="148" name="Rounded Rectangle 147">
              <a:extLst>
                <a:ext uri="{FF2B5EF4-FFF2-40B4-BE49-F238E27FC236}">
                  <a16:creationId xmlns:a16="http://schemas.microsoft.com/office/drawing/2014/main" id="{8EF96CE1-1E86-A444-937D-A2A634D035DB}"/>
                </a:ext>
              </a:extLst>
            </p:cNvPr>
            <p:cNvSpPr/>
            <p:nvPr/>
          </p:nvSpPr>
          <p:spPr>
            <a:xfrm flipH="1">
              <a:off x="10926623" y="3941669"/>
              <a:ext cx="601831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533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1x UART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765171" y="2907205"/>
            <a:ext cx="2113564" cy="504824"/>
            <a:chOff x="9514185" y="896018"/>
            <a:chExt cx="1585173" cy="378618"/>
          </a:xfrm>
          <a:effectLst>
            <a:glow rad="101600">
              <a:srgbClr val="16E1FF">
                <a:alpha val="40000"/>
              </a:srgbClr>
            </a:glow>
          </a:effectLst>
        </p:grpSpPr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F4DDBCBE-3FEE-6B4D-9D88-BE697E379E3D}"/>
                </a:ext>
              </a:extLst>
            </p:cNvPr>
            <p:cNvSpPr/>
            <p:nvPr/>
          </p:nvSpPr>
          <p:spPr>
            <a:xfrm>
              <a:off x="9514185" y="896018"/>
              <a:ext cx="1585173" cy="378618"/>
            </a:xfrm>
            <a:prstGeom prst="roundRect">
              <a:avLst>
                <a:gd name="adj" fmla="val 4483"/>
              </a:avLst>
            </a:prstGeom>
            <a:ln w="25400"/>
            <a:effectLst>
              <a:glow>
                <a:srgbClr val="C0F7FF"/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lIns="81503" tIns="40752" rIns="81503" bIns="40752" rtlCol="0" anchor="t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86486">
                <a:defRPr/>
              </a:pPr>
              <a:r>
                <a:rPr lang="en-US" sz="1067" b="1" kern="0" dirty="0">
                  <a:solidFill>
                    <a:prstClr val="white"/>
                  </a:solidFill>
                  <a:latin typeface="Calibri" pitchFamily="34" charset="0"/>
                  <a:cs typeface="Calibri" pitchFamily="34" charset="0"/>
                </a:rPr>
                <a:t>PRU SS</a:t>
              </a:r>
              <a:endParaRPr lang="en-US" sz="667" i="1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8" name="Rounded Rectangle 117">
              <a:extLst>
                <a:ext uri="{FF2B5EF4-FFF2-40B4-BE49-F238E27FC236}">
                  <a16:creationId xmlns:a16="http://schemas.microsoft.com/office/drawing/2014/main" id="{A0A7771B-8C92-744B-A498-0CDAB76615DB}"/>
                </a:ext>
              </a:extLst>
            </p:cNvPr>
            <p:cNvSpPr/>
            <p:nvPr/>
          </p:nvSpPr>
          <p:spPr>
            <a:xfrm flipH="1">
              <a:off x="9548810" y="1057287"/>
              <a:ext cx="744713" cy="10132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PRU Core 0</a:t>
              </a:r>
            </a:p>
          </p:txBody>
        </p:sp>
        <p:sp>
          <p:nvSpPr>
            <p:cNvPr id="119" name="Rounded Rectangle 118">
              <a:extLst>
                <a:ext uri="{FF2B5EF4-FFF2-40B4-BE49-F238E27FC236}">
                  <a16:creationId xmlns:a16="http://schemas.microsoft.com/office/drawing/2014/main" id="{30B41803-DF73-954B-A78A-6E7B22918B75}"/>
                </a:ext>
              </a:extLst>
            </p:cNvPr>
            <p:cNvSpPr/>
            <p:nvPr/>
          </p:nvSpPr>
          <p:spPr>
            <a:xfrm flipH="1">
              <a:off x="9551897" y="1159616"/>
              <a:ext cx="1528113" cy="10910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667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32KB SMEM</a:t>
              </a:r>
            </a:p>
          </p:txBody>
        </p:sp>
        <p:sp>
          <p:nvSpPr>
            <p:cNvPr id="120" name="Rounded Rectangle 119">
              <a:extLst>
                <a:ext uri="{FF2B5EF4-FFF2-40B4-BE49-F238E27FC236}">
                  <a16:creationId xmlns:a16="http://schemas.microsoft.com/office/drawing/2014/main" id="{5F61C3E8-6267-114C-88F2-42728621E728}"/>
                </a:ext>
              </a:extLst>
            </p:cNvPr>
            <p:cNvSpPr/>
            <p:nvPr/>
          </p:nvSpPr>
          <p:spPr>
            <a:xfrm flipH="1">
              <a:off x="10315954" y="1057287"/>
              <a:ext cx="760967" cy="101323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3701"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PRU Core 1</a:t>
              </a:r>
            </a:p>
          </p:txBody>
        </p:sp>
      </p:grpSp>
      <p:sp>
        <p:nvSpPr>
          <p:cNvPr id="241" name="Rounded Rectangle 240">
            <a:extLst>
              <a:ext uri="{FF2B5EF4-FFF2-40B4-BE49-F238E27FC236}">
                <a16:creationId xmlns:a16="http://schemas.microsoft.com/office/drawing/2014/main" id="{0B9050B9-35F2-D544-90D5-FDA305FEA6DF}"/>
              </a:ext>
            </a:extLst>
          </p:cNvPr>
          <p:cNvSpPr/>
          <p:nvPr/>
        </p:nvSpPr>
        <p:spPr>
          <a:xfrm>
            <a:off x="2766237" y="4730880"/>
            <a:ext cx="1640963" cy="1254245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1" tIns="60927" rIns="121851" bIns="60927" rtlCol="0" anchor="t"/>
          <a:lstStyle/>
          <a:p>
            <a:pPr algn="ctr" defTabSz="91370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Connectivity &amp; IO</a:t>
            </a:r>
          </a:p>
          <a:p>
            <a:pPr algn="ctr" defTabSz="913701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33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242" name="Group 223">
            <a:extLst>
              <a:ext uri="{FF2B5EF4-FFF2-40B4-BE49-F238E27FC236}">
                <a16:creationId xmlns:a16="http://schemas.microsoft.com/office/drawing/2014/main" id="{E713C952-AA44-F64D-A807-103B07F987F9}"/>
              </a:ext>
            </a:extLst>
          </p:cNvPr>
          <p:cNvGrpSpPr/>
          <p:nvPr/>
        </p:nvGrpSpPr>
        <p:grpSpPr>
          <a:xfrm>
            <a:off x="4151413" y="5780156"/>
            <a:ext cx="190499" cy="127000"/>
            <a:chOff x="6615486" y="1980537"/>
            <a:chExt cx="669234" cy="405516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43" name="Down Arrow 242">
              <a:extLst>
                <a:ext uri="{FF2B5EF4-FFF2-40B4-BE49-F238E27FC236}">
                  <a16:creationId xmlns:a16="http://schemas.microsoft.com/office/drawing/2014/main" id="{4D364C9E-D920-9D4B-B79E-26CCE7D266FE}"/>
                </a:ext>
              </a:extLst>
            </p:cNvPr>
            <p:cNvSpPr/>
            <p:nvPr/>
          </p:nvSpPr>
          <p:spPr>
            <a:xfrm>
              <a:off x="6615486" y="1980537"/>
              <a:ext cx="349858" cy="405516"/>
            </a:xfrm>
            <a:prstGeom prst="downArrow">
              <a:avLst/>
            </a:prstGeom>
            <a:grpFill/>
            <a:ln w="127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0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667" b="1">
                <a:solidFill>
                  <a:prstClr val="white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44" name="Down Arrow 243">
              <a:extLst>
                <a:ext uri="{FF2B5EF4-FFF2-40B4-BE49-F238E27FC236}">
                  <a16:creationId xmlns:a16="http://schemas.microsoft.com/office/drawing/2014/main" id="{97402CAF-B75F-6D40-BBD7-64B3C80C46DC}"/>
                </a:ext>
              </a:extLst>
            </p:cNvPr>
            <p:cNvSpPr/>
            <p:nvPr/>
          </p:nvSpPr>
          <p:spPr>
            <a:xfrm rot="10800000">
              <a:off x="6934862" y="1980537"/>
              <a:ext cx="349858" cy="405516"/>
            </a:xfrm>
            <a:prstGeom prst="downArrow">
              <a:avLst/>
            </a:prstGeom>
            <a:grpFill/>
            <a:ln w="127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0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667" b="1">
                <a:solidFill>
                  <a:prstClr val="white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45" name="Rounded Rectangle 244">
            <a:extLst>
              <a:ext uri="{FF2B5EF4-FFF2-40B4-BE49-F238E27FC236}">
                <a16:creationId xmlns:a16="http://schemas.microsoft.com/office/drawing/2014/main" id="{991FFC53-87BE-9A48-8758-CD06E6579332}"/>
              </a:ext>
            </a:extLst>
          </p:cNvPr>
          <p:cNvSpPr/>
          <p:nvPr/>
        </p:nvSpPr>
        <p:spPr>
          <a:xfrm>
            <a:off x="6959915" y="4730880"/>
            <a:ext cx="974447" cy="1254245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1" tIns="60927" rIns="121851" bIns="60927" rtlCol="0" anchor="t"/>
          <a:lstStyle/>
          <a:p>
            <a:pPr algn="ctr" defTabSz="91370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Memory/Flash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67A205CE-F558-C44B-B3F4-D52F92BE0A8A}"/>
              </a:ext>
            </a:extLst>
          </p:cNvPr>
          <p:cNvGrpSpPr/>
          <p:nvPr/>
        </p:nvGrpSpPr>
        <p:grpSpPr>
          <a:xfrm>
            <a:off x="7165578" y="4984916"/>
            <a:ext cx="563121" cy="939192"/>
            <a:chOff x="9551102" y="5054600"/>
            <a:chExt cx="563121" cy="939192"/>
          </a:xfrm>
        </p:grpSpPr>
        <p:sp>
          <p:nvSpPr>
            <p:cNvPr id="247" name="Rounded Rectangle 246">
              <a:extLst>
                <a:ext uri="{FF2B5EF4-FFF2-40B4-BE49-F238E27FC236}">
                  <a16:creationId xmlns:a16="http://schemas.microsoft.com/office/drawing/2014/main" id="{BBC7C800-142E-1447-9F20-CE426487218F}"/>
                </a:ext>
              </a:extLst>
            </p:cNvPr>
            <p:cNvSpPr/>
            <p:nvPr/>
          </p:nvSpPr>
          <p:spPr>
            <a:xfrm>
              <a:off x="9553837" y="5054600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GPMC</a:t>
              </a:r>
            </a:p>
          </p:txBody>
        </p:sp>
        <p:sp>
          <p:nvSpPr>
            <p:cNvPr id="248" name="Rounded Rectangle 247">
              <a:extLst>
                <a:ext uri="{FF2B5EF4-FFF2-40B4-BE49-F238E27FC236}">
                  <a16:creationId xmlns:a16="http://schemas.microsoft.com/office/drawing/2014/main" id="{E6A3665A-054C-3D4B-8E2B-4D07E9F6C6AD}"/>
                </a:ext>
              </a:extLst>
            </p:cNvPr>
            <p:cNvSpPr/>
            <p:nvPr/>
          </p:nvSpPr>
          <p:spPr>
            <a:xfrm>
              <a:off x="9553837" y="5383669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OSPI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x1</a:t>
              </a:r>
            </a:p>
          </p:txBody>
        </p:sp>
        <p:sp>
          <p:nvSpPr>
            <p:cNvPr id="249" name="Rounded Rectangle 248">
              <a:extLst>
                <a:ext uri="{FF2B5EF4-FFF2-40B4-BE49-F238E27FC236}">
                  <a16:creationId xmlns:a16="http://schemas.microsoft.com/office/drawing/2014/main" id="{C84C5DBF-6142-794C-A088-BBE1FEC5ACC7}"/>
                </a:ext>
              </a:extLst>
            </p:cNvPr>
            <p:cNvSpPr/>
            <p:nvPr/>
          </p:nvSpPr>
          <p:spPr>
            <a:xfrm>
              <a:off x="9551102" y="5706667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>
                <a:schemeClr val="bg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MMC/SD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x3</a:t>
              </a:r>
            </a:p>
          </p:txBody>
        </p:sp>
      </p:grpSp>
      <p:sp>
        <p:nvSpPr>
          <p:cNvPr id="250" name="Rounded Rectangle 249">
            <a:extLst>
              <a:ext uri="{FF2B5EF4-FFF2-40B4-BE49-F238E27FC236}">
                <a16:creationId xmlns:a16="http://schemas.microsoft.com/office/drawing/2014/main" id="{B229DCBE-134A-0941-B42E-D2E72529EABC}"/>
              </a:ext>
            </a:extLst>
          </p:cNvPr>
          <p:cNvSpPr/>
          <p:nvPr/>
        </p:nvSpPr>
        <p:spPr>
          <a:xfrm>
            <a:off x="8059065" y="4730880"/>
            <a:ext cx="1389083" cy="1254245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1" tIns="60927" rIns="121851" bIns="60927" rtlCol="0" anchor="t"/>
          <a:lstStyle/>
          <a:p>
            <a:pPr algn="ctr" defTabSz="91370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High-speed interfaces</a:t>
            </a:r>
          </a:p>
        </p:txBody>
      </p:sp>
      <p:sp>
        <p:nvSpPr>
          <p:cNvPr id="252" name="Rounded Rectangle 251">
            <a:extLst>
              <a:ext uri="{FF2B5EF4-FFF2-40B4-BE49-F238E27FC236}">
                <a16:creationId xmlns:a16="http://schemas.microsoft.com/office/drawing/2014/main" id="{E0B94DC8-F1F6-2B45-97D0-B92AB79A20FC}"/>
              </a:ext>
            </a:extLst>
          </p:cNvPr>
          <p:cNvSpPr/>
          <p:nvPr/>
        </p:nvSpPr>
        <p:spPr>
          <a:xfrm>
            <a:off x="8160665" y="4984916"/>
            <a:ext cx="1186979" cy="287125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rgbClr val="00B05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993" tIns="81236" rIns="39993" bIns="81236" rtlCol="0" anchor="ctr"/>
          <a:lstStyle/>
          <a:p>
            <a:pPr algn="ctr" defTabSz="91370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2-port Gb Ethernet</a:t>
            </a:r>
          </a:p>
          <a:p>
            <a:pPr algn="ctr" defTabSz="91370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w/1588 &amp; TSN</a:t>
            </a:r>
          </a:p>
        </p:txBody>
      </p:sp>
      <p:sp>
        <p:nvSpPr>
          <p:cNvPr id="253" name="Rounded Rectangle 252">
            <a:extLst>
              <a:ext uri="{FF2B5EF4-FFF2-40B4-BE49-F238E27FC236}">
                <a16:creationId xmlns:a16="http://schemas.microsoft.com/office/drawing/2014/main" id="{6DFD07D7-7AF8-B94C-A48B-286360D716F0}"/>
              </a:ext>
            </a:extLst>
          </p:cNvPr>
          <p:cNvSpPr/>
          <p:nvPr/>
        </p:nvSpPr>
        <p:spPr>
          <a:xfrm>
            <a:off x="8159573" y="5636984"/>
            <a:ext cx="1186979" cy="287125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993" tIns="81236" rIns="39993" bIns="81236" rtlCol="0" anchor="ctr"/>
          <a:lstStyle/>
          <a:p>
            <a:pPr algn="ctr" defTabSz="91370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2x USB 2.0</a:t>
            </a:r>
            <a:endParaRPr lang="en-US" sz="800" b="1" baseline="30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3C1F7737-EF8C-844D-B466-A44BA5B96590}"/>
              </a:ext>
            </a:extLst>
          </p:cNvPr>
          <p:cNvGrpSpPr/>
          <p:nvPr/>
        </p:nvGrpSpPr>
        <p:grpSpPr>
          <a:xfrm>
            <a:off x="2846577" y="4984916"/>
            <a:ext cx="1233259" cy="939192"/>
            <a:chOff x="5328820" y="5054600"/>
            <a:chExt cx="1233258" cy="939192"/>
          </a:xfrm>
        </p:grpSpPr>
        <p:sp>
          <p:nvSpPr>
            <p:cNvPr id="255" name="Rounded Rectangle 254">
              <a:extLst>
                <a:ext uri="{FF2B5EF4-FFF2-40B4-BE49-F238E27FC236}">
                  <a16:creationId xmlns:a16="http://schemas.microsoft.com/office/drawing/2014/main" id="{3354C7DB-9F7F-9544-8B03-45155E9E92DD}"/>
                </a:ext>
              </a:extLst>
            </p:cNvPr>
            <p:cNvSpPr/>
            <p:nvPr/>
          </p:nvSpPr>
          <p:spPr>
            <a:xfrm>
              <a:off x="6001691" y="5054600"/>
              <a:ext cx="560387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>
                <a:schemeClr val="bg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GPIO</a:t>
              </a:r>
            </a:p>
          </p:txBody>
        </p:sp>
        <p:sp>
          <p:nvSpPr>
            <p:cNvPr id="256" name="Rounded Rectangle 255">
              <a:extLst>
                <a:ext uri="{FF2B5EF4-FFF2-40B4-BE49-F238E27FC236}">
                  <a16:creationId xmlns:a16="http://schemas.microsoft.com/office/drawing/2014/main" id="{A32CBFE1-7B90-1E4E-854F-B652DCAC0233}"/>
                </a:ext>
              </a:extLst>
            </p:cNvPr>
            <p:cNvSpPr/>
            <p:nvPr/>
          </p:nvSpPr>
          <p:spPr>
            <a:xfrm>
              <a:off x="5328820" y="5054600"/>
              <a:ext cx="560387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SPI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x3</a:t>
              </a:r>
            </a:p>
          </p:txBody>
        </p:sp>
        <p:sp>
          <p:nvSpPr>
            <p:cNvPr id="257" name="Rounded Rectangle 256">
              <a:extLst>
                <a:ext uri="{FF2B5EF4-FFF2-40B4-BE49-F238E27FC236}">
                  <a16:creationId xmlns:a16="http://schemas.microsoft.com/office/drawing/2014/main" id="{5088595F-1724-D748-933A-9630FA30A680}"/>
                </a:ext>
              </a:extLst>
            </p:cNvPr>
            <p:cNvSpPr/>
            <p:nvPr/>
          </p:nvSpPr>
          <p:spPr>
            <a:xfrm>
              <a:off x="5328820" y="5383669"/>
              <a:ext cx="560387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UART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x8</a:t>
              </a:r>
            </a:p>
          </p:txBody>
        </p:sp>
        <p:sp>
          <p:nvSpPr>
            <p:cNvPr id="258" name="Rounded Rectangle 257">
              <a:extLst>
                <a:ext uri="{FF2B5EF4-FFF2-40B4-BE49-F238E27FC236}">
                  <a16:creationId xmlns:a16="http://schemas.microsoft.com/office/drawing/2014/main" id="{BCBB3EC9-4720-5A4B-875B-E34ACDA12DEC}"/>
                </a:ext>
              </a:extLst>
            </p:cNvPr>
            <p:cNvSpPr/>
            <p:nvPr/>
          </p:nvSpPr>
          <p:spPr>
            <a:xfrm>
              <a:off x="6001691" y="5383669"/>
              <a:ext cx="560387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I2C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x5</a:t>
              </a:r>
            </a:p>
          </p:txBody>
        </p:sp>
        <p:sp>
          <p:nvSpPr>
            <p:cNvPr id="259" name="Rounded Rectangle 258">
              <a:extLst>
                <a:ext uri="{FF2B5EF4-FFF2-40B4-BE49-F238E27FC236}">
                  <a16:creationId xmlns:a16="http://schemas.microsoft.com/office/drawing/2014/main" id="{39FCB75B-5121-414C-A187-579940DFAD8C}"/>
                </a:ext>
              </a:extLst>
            </p:cNvPr>
            <p:cNvSpPr/>
            <p:nvPr/>
          </p:nvSpPr>
          <p:spPr>
            <a:xfrm>
              <a:off x="5328821" y="5706667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CAN-FD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x1</a:t>
              </a:r>
            </a:p>
          </p:txBody>
        </p:sp>
      </p:grpSp>
      <p:sp>
        <p:nvSpPr>
          <p:cNvPr id="260" name="Rounded Rectangle 259">
            <a:extLst>
              <a:ext uri="{FF2B5EF4-FFF2-40B4-BE49-F238E27FC236}">
                <a16:creationId xmlns:a16="http://schemas.microsoft.com/office/drawing/2014/main" id="{B5E68E18-AD61-FA49-950D-D96E8CBC12DE}"/>
              </a:ext>
            </a:extLst>
          </p:cNvPr>
          <p:cNvSpPr/>
          <p:nvPr/>
        </p:nvSpPr>
        <p:spPr>
          <a:xfrm>
            <a:off x="5860761" y="4730880"/>
            <a:ext cx="974447" cy="1254245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1" tIns="60927" rIns="121851" bIns="60927" rtlCol="0" anchor="t"/>
          <a:lstStyle/>
          <a:p>
            <a:pPr algn="ctr" defTabSz="91370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Multimedia</a:t>
            </a:r>
          </a:p>
        </p:txBody>
      </p: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3FF65BFE-20D8-2743-9F12-1C3B6AEC3F48}"/>
              </a:ext>
            </a:extLst>
          </p:cNvPr>
          <p:cNvGrpSpPr/>
          <p:nvPr/>
        </p:nvGrpSpPr>
        <p:grpSpPr>
          <a:xfrm>
            <a:off x="6010609" y="4984917"/>
            <a:ext cx="678067" cy="616195"/>
            <a:chOff x="8498322" y="5054600"/>
            <a:chExt cx="560386" cy="616194"/>
          </a:xfrm>
        </p:grpSpPr>
        <p:sp>
          <p:nvSpPr>
            <p:cNvPr id="262" name="Rounded Rectangle 261">
              <a:extLst>
                <a:ext uri="{FF2B5EF4-FFF2-40B4-BE49-F238E27FC236}">
                  <a16:creationId xmlns:a16="http://schemas.microsoft.com/office/drawing/2014/main" id="{54AF781B-0714-944F-A0AD-FC2D4491BF99}"/>
                </a:ext>
              </a:extLst>
            </p:cNvPr>
            <p:cNvSpPr/>
            <p:nvPr/>
          </p:nvSpPr>
          <p:spPr>
            <a:xfrm>
              <a:off x="8498322" y="5054600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>
                <a:schemeClr val="bg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McASP</a:t>
              </a:r>
              <a:endPara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x3</a:t>
              </a:r>
            </a:p>
          </p:txBody>
        </p:sp>
        <p:sp>
          <p:nvSpPr>
            <p:cNvPr id="263" name="Rounded Rectangle 262">
              <a:extLst>
                <a:ext uri="{FF2B5EF4-FFF2-40B4-BE49-F238E27FC236}">
                  <a16:creationId xmlns:a16="http://schemas.microsoft.com/office/drawing/2014/main" id="{395D9549-9628-5C48-A7C1-963900F89D57}"/>
                </a:ext>
              </a:extLst>
            </p:cNvPr>
            <p:cNvSpPr/>
            <p:nvPr/>
          </p:nvSpPr>
          <p:spPr>
            <a:xfrm>
              <a:off x="8498322" y="5383669"/>
              <a:ext cx="560386" cy="287125"/>
            </a:xfrm>
            <a:prstGeom prst="roundRect">
              <a:avLst>
                <a:gd name="adj" fmla="val 1375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glow rad="101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993" tIns="81236" rIns="39993" bIns="81236" rtlCol="0" anchor="ctr"/>
            <a:lstStyle/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CSI-RX (4L)</a:t>
              </a:r>
            </a:p>
            <a:p>
              <a:pPr algn="ctr" defTabSz="913701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1x</a:t>
              </a: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DE2CCE90-A805-744A-AEFB-9C1C6E29818C}"/>
              </a:ext>
            </a:extLst>
          </p:cNvPr>
          <p:cNvGrpSpPr/>
          <p:nvPr/>
        </p:nvGrpSpPr>
        <p:grpSpPr>
          <a:xfrm>
            <a:off x="4531909" y="4730880"/>
            <a:ext cx="1204143" cy="1254245"/>
            <a:chOff x="6960706" y="4800563"/>
            <a:chExt cx="1204142" cy="1254245"/>
          </a:xfrm>
        </p:grpSpPr>
        <p:sp>
          <p:nvSpPr>
            <p:cNvPr id="265" name="Rounded Rectangle 264">
              <a:extLst>
                <a:ext uri="{FF2B5EF4-FFF2-40B4-BE49-F238E27FC236}">
                  <a16:creationId xmlns:a16="http://schemas.microsoft.com/office/drawing/2014/main" id="{38AE7751-ADD8-2F4C-866F-D42679FC4021}"/>
                </a:ext>
              </a:extLst>
            </p:cNvPr>
            <p:cNvSpPr/>
            <p:nvPr/>
          </p:nvSpPr>
          <p:spPr>
            <a:xfrm>
              <a:off x="6960706" y="4800563"/>
              <a:ext cx="1204142" cy="1254245"/>
            </a:xfrm>
            <a:prstGeom prst="roundRect">
              <a:avLst>
                <a:gd name="adj" fmla="val 3813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62468" tIns="81236" rIns="162468" bIns="81236" rtlCol="0" anchor="t"/>
            <a:lstStyle/>
            <a:p>
              <a:pPr algn="ctr" defTabSz="913701">
                <a:defRPr/>
              </a:pPr>
              <a:r>
                <a:rPr lang="en-US" sz="800" b="1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Control Peripherals</a:t>
              </a:r>
            </a:p>
          </p:txBody>
        </p:sp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id="{FE42424B-29C8-314C-8050-EB2551C6570B}"/>
                </a:ext>
              </a:extLst>
            </p:cNvPr>
            <p:cNvGrpSpPr/>
            <p:nvPr/>
          </p:nvGrpSpPr>
          <p:grpSpPr>
            <a:xfrm>
              <a:off x="7282583" y="5054600"/>
              <a:ext cx="560388" cy="939192"/>
              <a:chOff x="7290964" y="5054600"/>
              <a:chExt cx="560388" cy="939192"/>
            </a:xfrm>
          </p:grpSpPr>
          <p:sp>
            <p:nvSpPr>
              <p:cNvPr id="267" name="Rounded Rectangle 266">
                <a:extLst>
                  <a:ext uri="{FF2B5EF4-FFF2-40B4-BE49-F238E27FC236}">
                    <a16:creationId xmlns:a16="http://schemas.microsoft.com/office/drawing/2014/main" id="{E3768CF3-2887-DA4C-AB1F-7FC29498D4D8}"/>
                  </a:ext>
                </a:extLst>
              </p:cNvPr>
              <p:cNvSpPr/>
              <p:nvPr/>
            </p:nvSpPr>
            <p:spPr>
              <a:xfrm>
                <a:off x="7290965" y="5054600"/>
                <a:ext cx="560387" cy="287125"/>
              </a:xfrm>
              <a:prstGeom prst="roundRect">
                <a:avLst>
                  <a:gd name="adj" fmla="val 1375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glow>
                  <a:schemeClr val="bg1"/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9993" tIns="81236" rIns="39993" bIns="81236" rtlCol="0" anchor="ctr"/>
              <a:lstStyle/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kern="0" dirty="0" err="1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eQEP</a:t>
                </a:r>
                <a:endParaRPr lang="en-US" sz="800" b="1" kern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kern="0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x3</a:t>
                </a:r>
              </a:p>
            </p:txBody>
          </p:sp>
          <p:sp>
            <p:nvSpPr>
              <p:cNvPr id="268" name="Rounded Rectangle 267">
                <a:extLst>
                  <a:ext uri="{FF2B5EF4-FFF2-40B4-BE49-F238E27FC236}">
                    <a16:creationId xmlns:a16="http://schemas.microsoft.com/office/drawing/2014/main" id="{53592B8F-319B-984B-BAD3-01CFEED26BD6}"/>
                  </a:ext>
                </a:extLst>
              </p:cNvPr>
              <p:cNvSpPr/>
              <p:nvPr/>
            </p:nvSpPr>
            <p:spPr>
              <a:xfrm>
                <a:off x="7290964" y="5383667"/>
                <a:ext cx="560387" cy="287127"/>
              </a:xfrm>
              <a:prstGeom prst="roundRect">
                <a:avLst>
                  <a:gd name="adj" fmla="val 1375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glow>
                  <a:schemeClr val="bg1"/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9993" tIns="81236" rIns="39993" bIns="81236" rtlCol="0" anchor="ctr"/>
              <a:lstStyle/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dirty="0" err="1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eCAP</a:t>
                </a:r>
                <a:endParaRPr lang="en-US" sz="800" b="1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x3</a:t>
                </a:r>
              </a:p>
            </p:txBody>
          </p:sp>
          <p:sp>
            <p:nvSpPr>
              <p:cNvPr id="269" name="Rounded Rectangle 268">
                <a:extLst>
                  <a:ext uri="{FF2B5EF4-FFF2-40B4-BE49-F238E27FC236}">
                    <a16:creationId xmlns:a16="http://schemas.microsoft.com/office/drawing/2014/main" id="{BD075D11-7ADE-024D-981C-30BF02734DB5}"/>
                  </a:ext>
                </a:extLst>
              </p:cNvPr>
              <p:cNvSpPr/>
              <p:nvPr/>
            </p:nvSpPr>
            <p:spPr>
              <a:xfrm>
                <a:off x="7290964" y="5706667"/>
                <a:ext cx="560388" cy="287125"/>
              </a:xfrm>
              <a:prstGeom prst="roundRect">
                <a:avLst>
                  <a:gd name="adj" fmla="val 1375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glow>
                  <a:schemeClr val="bg1"/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9993" tIns="81236" rIns="39993" bIns="81236" rtlCol="0" anchor="ctr"/>
              <a:lstStyle/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kern="0" dirty="0" err="1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ePWM</a:t>
                </a:r>
                <a:endParaRPr lang="en-US" sz="800" b="1" kern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algn="ctr" defTabSz="913701">
                  <a:lnSpc>
                    <a:spcPct val="80000"/>
                  </a:lnSpc>
                  <a:defRPr/>
                </a:pPr>
                <a:r>
                  <a:rPr lang="en-US" sz="800" b="1" kern="0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x3</a:t>
                </a:r>
              </a:p>
            </p:txBody>
          </p:sp>
        </p:grpSp>
      </p:grp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AA0BE267-7105-B643-988E-EC4EDA126AE6}"/>
              </a:ext>
            </a:extLst>
          </p:cNvPr>
          <p:cNvSpPr/>
          <p:nvPr/>
        </p:nvSpPr>
        <p:spPr>
          <a:xfrm flipH="1">
            <a:off x="5742962" y="3858781"/>
            <a:ext cx="807860" cy="1118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667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176KB</a:t>
            </a: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AA0BE267-7105-B643-988E-EC4EDA126AE6}"/>
              </a:ext>
            </a:extLst>
          </p:cNvPr>
          <p:cNvSpPr/>
          <p:nvPr/>
        </p:nvSpPr>
        <p:spPr>
          <a:xfrm flipH="1">
            <a:off x="6606631" y="3865111"/>
            <a:ext cx="807860" cy="1118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3701">
              <a:defRPr/>
            </a:pPr>
            <a:r>
              <a:rPr lang="en-US" sz="667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256KB</a:t>
            </a:r>
          </a:p>
        </p:txBody>
      </p:sp>
      <p:sp>
        <p:nvSpPr>
          <p:cNvPr id="100" name="Rectangular Callout 239">
            <a:extLst>
              <a:ext uri="{FF2B5EF4-FFF2-40B4-BE49-F238E27FC236}">
                <a16:creationId xmlns:a16="http://schemas.microsoft.com/office/drawing/2014/main" id="{CFF68D9B-4224-441E-8D24-BC2B1FB11CD3}"/>
              </a:ext>
            </a:extLst>
          </p:cNvPr>
          <p:cNvSpPr/>
          <p:nvPr/>
        </p:nvSpPr>
        <p:spPr>
          <a:xfrm>
            <a:off x="81477" y="1102961"/>
            <a:ext cx="2345184" cy="1479441"/>
          </a:xfrm>
          <a:prstGeom prst="wedgeRectCallout">
            <a:avLst>
              <a:gd name="adj1" fmla="val 66560"/>
              <a:gd name="adj2" fmla="val 888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ARM Performance Enhancement: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90168CA-1A66-4B76-B7F2-451A217E4C6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1096" y="1472704"/>
          <a:ext cx="2262854" cy="10210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1x Cortex-A8 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1/2/4x</a:t>
                      </a:r>
                      <a:r>
                        <a:rPr lang="en-US" sz="800" dirty="0"/>
                        <a:t> Cortex-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A53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Up to 1GHz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Up to 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1.4</a:t>
                      </a:r>
                      <a:r>
                        <a:rPr lang="en-US" sz="800" dirty="0"/>
                        <a:t>GHz</a:t>
                      </a:r>
                      <a:endParaRPr lang="en-US" sz="800" b="1" dirty="0">
                        <a:solidFill>
                          <a:srgbClr val="00B05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Up to 2K DMIPS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Up to 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16.8K</a:t>
                      </a:r>
                      <a:r>
                        <a:rPr lang="en-US" sz="800" dirty="0"/>
                        <a:t>DMIPS</a:t>
                      </a:r>
                      <a:endParaRPr lang="en-US" sz="800" b="1" dirty="0">
                        <a:solidFill>
                          <a:srgbClr val="00B05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3132795"/>
                  </a:ext>
                </a:extLst>
              </a:tr>
            </a:tbl>
          </a:graphicData>
        </a:graphic>
      </p:graphicFrame>
      <p:sp>
        <p:nvSpPr>
          <p:cNvPr id="105" name="Rectangular Callout 239">
            <a:extLst>
              <a:ext uri="{FF2B5EF4-FFF2-40B4-BE49-F238E27FC236}">
                <a16:creationId xmlns:a16="http://schemas.microsoft.com/office/drawing/2014/main" id="{835605C5-9E84-49EE-B594-985A3CF5A949}"/>
              </a:ext>
            </a:extLst>
          </p:cNvPr>
          <p:cNvSpPr/>
          <p:nvPr/>
        </p:nvSpPr>
        <p:spPr>
          <a:xfrm>
            <a:off x="82296" y="2669653"/>
            <a:ext cx="2345184" cy="1479441"/>
          </a:xfrm>
          <a:prstGeom prst="wedgeRectCallout">
            <a:avLst>
              <a:gd name="adj1" fmla="val 63285"/>
              <a:gd name="adj2" fmla="val 23599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DDR Enhancement: </a:t>
            </a:r>
          </a:p>
        </p:txBody>
      </p:sp>
      <p:graphicFrame>
        <p:nvGraphicFramePr>
          <p:cNvPr id="122" name="Table 121">
            <a:extLst>
              <a:ext uri="{FF2B5EF4-FFF2-40B4-BE49-F238E27FC236}">
                <a16:creationId xmlns:a16="http://schemas.microsoft.com/office/drawing/2014/main" id="{4AB46073-346C-49D1-B06D-4504B197B77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771" y="2952145"/>
          <a:ext cx="2262854" cy="10210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DDR3/DDR3L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DDR4/LPDDR4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191MB/S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596 MB/S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Throughput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&gt; 3 times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3132795"/>
                  </a:ext>
                </a:extLst>
              </a:tr>
            </a:tbl>
          </a:graphicData>
        </a:graphic>
      </p:graphicFrame>
      <p:sp>
        <p:nvSpPr>
          <p:cNvPr id="131" name="Rectangular Callout 239">
            <a:extLst>
              <a:ext uri="{FF2B5EF4-FFF2-40B4-BE49-F238E27FC236}">
                <a16:creationId xmlns:a16="http://schemas.microsoft.com/office/drawing/2014/main" id="{9830015A-50FA-498F-B173-E5C2B2B56BDD}"/>
              </a:ext>
            </a:extLst>
          </p:cNvPr>
          <p:cNvSpPr/>
          <p:nvPr/>
        </p:nvSpPr>
        <p:spPr>
          <a:xfrm>
            <a:off x="9740504" y="1102957"/>
            <a:ext cx="2345184" cy="1540571"/>
          </a:xfrm>
          <a:prstGeom prst="wedgeRectCallout">
            <a:avLst>
              <a:gd name="adj1" fmla="val -63613"/>
              <a:gd name="adj2" fmla="val -27664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GPU Enhancement: </a:t>
            </a:r>
          </a:p>
        </p:txBody>
      </p:sp>
      <p:graphicFrame>
        <p:nvGraphicFramePr>
          <p:cNvPr id="134" name="Table 133">
            <a:extLst>
              <a:ext uri="{FF2B5EF4-FFF2-40B4-BE49-F238E27FC236}">
                <a16:creationId xmlns:a16="http://schemas.microsoft.com/office/drawing/2014/main" id="{FB8A763E-E987-4E9D-B874-A62DE7F4B2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803291" y="1352897"/>
          <a:ext cx="2262854" cy="12649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SGX530</a:t>
                      </a:r>
                    </a:p>
                    <a:p>
                      <a:pPr algn="ctr"/>
                      <a:r>
                        <a:rPr lang="en-US" sz="800" dirty="0"/>
                        <a:t>@200MHz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rgbClr val="00B050"/>
                          </a:solidFill>
                        </a:rPr>
                        <a:t>AXE1-16M</a:t>
                      </a:r>
                    </a:p>
                    <a:p>
                      <a:pPr algn="ctr"/>
                      <a:r>
                        <a:rPr lang="en-US" sz="800" b="1" kern="1200" dirty="0">
                          <a:solidFill>
                            <a:srgbClr val="00B050"/>
                          </a:solidFill>
                        </a:rPr>
                        <a:t>@500MHz</a:t>
                      </a:r>
                      <a:endParaRPr lang="en-US" sz="8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1.6G FLOPS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8G</a:t>
                      </a:r>
                      <a:r>
                        <a:rPr lang="en-US" sz="800" dirty="0"/>
                        <a:t> FLOPS</a:t>
                      </a:r>
                      <a:endParaRPr lang="en-US" sz="8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OpenGL ES 2.0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OpenGL ES 3.1</a:t>
                      </a:r>
                    </a:p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Vulkan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3132795"/>
                  </a:ext>
                </a:extLst>
              </a:tr>
            </a:tbl>
          </a:graphicData>
        </a:graphic>
      </p:graphicFrame>
      <p:sp>
        <p:nvSpPr>
          <p:cNvPr id="135" name="Rectangular Callout 239">
            <a:extLst>
              <a:ext uri="{FF2B5EF4-FFF2-40B4-BE49-F238E27FC236}">
                <a16:creationId xmlns:a16="http://schemas.microsoft.com/office/drawing/2014/main" id="{CB7B2703-B625-4CFB-BA64-13C8A2EF75AE}"/>
              </a:ext>
            </a:extLst>
          </p:cNvPr>
          <p:cNvSpPr/>
          <p:nvPr/>
        </p:nvSpPr>
        <p:spPr>
          <a:xfrm>
            <a:off x="9746139" y="2684211"/>
            <a:ext cx="2345184" cy="1365440"/>
          </a:xfrm>
          <a:prstGeom prst="wedgeRectCallout">
            <a:avLst>
              <a:gd name="adj1" fmla="val -77940"/>
              <a:gd name="adj2" fmla="val -76116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Display Feature Enhancement: </a:t>
            </a:r>
          </a:p>
        </p:txBody>
      </p:sp>
      <p:graphicFrame>
        <p:nvGraphicFramePr>
          <p:cNvPr id="136" name="Table 135">
            <a:extLst>
              <a:ext uri="{FF2B5EF4-FFF2-40B4-BE49-F238E27FC236}">
                <a16:creationId xmlns:a16="http://schemas.microsoft.com/office/drawing/2014/main" id="{16063083-1303-4CCB-8B75-549B1D784D9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94958" y="2977155"/>
          <a:ext cx="2262854" cy="10210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Single Display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rgbClr val="00B050"/>
                          </a:solidFill>
                        </a:rPr>
                        <a:t>Dual</a:t>
                      </a:r>
                      <a:r>
                        <a:rPr lang="en-US" sz="800" kern="1200" dirty="0"/>
                        <a:t> Display</a:t>
                      </a:r>
                      <a:endParaRPr lang="en-US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RGB 888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DPI</a:t>
                      </a:r>
                      <a:r>
                        <a:rPr lang="en-US" sz="800" dirty="0"/>
                        <a:t> + 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LVDS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1080P30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2K</a:t>
                      </a:r>
                      <a:r>
                        <a:rPr lang="en-US" sz="800" dirty="0"/>
                        <a:t> (1080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P60</a:t>
                      </a:r>
                      <a:r>
                        <a:rPr lang="en-US" sz="800" dirty="0"/>
                        <a:t>)</a:t>
                      </a:r>
                      <a:endParaRPr lang="en-US" sz="8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3132795"/>
                  </a:ext>
                </a:extLst>
              </a:tr>
            </a:tbl>
          </a:graphicData>
        </a:graphic>
      </p:graphicFrame>
      <p:sp>
        <p:nvSpPr>
          <p:cNvPr id="140" name="Rectangular Callout 239">
            <a:extLst>
              <a:ext uri="{FF2B5EF4-FFF2-40B4-BE49-F238E27FC236}">
                <a16:creationId xmlns:a16="http://schemas.microsoft.com/office/drawing/2014/main" id="{77A38EE3-37C5-4C49-AD5C-0A2DD5C6FED4}"/>
              </a:ext>
            </a:extLst>
          </p:cNvPr>
          <p:cNvSpPr/>
          <p:nvPr/>
        </p:nvSpPr>
        <p:spPr>
          <a:xfrm>
            <a:off x="9747513" y="4401310"/>
            <a:ext cx="2345184" cy="290015"/>
          </a:xfrm>
          <a:prstGeom prst="wedgeRectCallout">
            <a:avLst>
              <a:gd name="adj1" fmla="val -66069"/>
              <a:gd name="adj2" fmla="val -62055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Secure boot</a:t>
            </a:r>
          </a:p>
        </p:txBody>
      </p:sp>
      <p:sp>
        <p:nvSpPr>
          <p:cNvPr id="149" name="Rectangular Callout 239">
            <a:extLst>
              <a:ext uri="{FF2B5EF4-FFF2-40B4-BE49-F238E27FC236}">
                <a16:creationId xmlns:a16="http://schemas.microsoft.com/office/drawing/2014/main" id="{D71FD489-E251-4B77-993B-0B406F8F8EBF}"/>
              </a:ext>
            </a:extLst>
          </p:cNvPr>
          <p:cNvSpPr/>
          <p:nvPr/>
        </p:nvSpPr>
        <p:spPr>
          <a:xfrm>
            <a:off x="9745216" y="4070613"/>
            <a:ext cx="2345184" cy="290015"/>
          </a:xfrm>
          <a:prstGeom prst="wedgeRectCallout">
            <a:avLst>
              <a:gd name="adj1" fmla="val -65660"/>
              <a:gd name="adj2" fmla="val -52124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Functional safety</a:t>
            </a:r>
          </a:p>
        </p:txBody>
      </p:sp>
      <p:sp>
        <p:nvSpPr>
          <p:cNvPr id="150" name="Rectangular Callout 239">
            <a:extLst>
              <a:ext uri="{FF2B5EF4-FFF2-40B4-BE49-F238E27FC236}">
                <a16:creationId xmlns:a16="http://schemas.microsoft.com/office/drawing/2014/main" id="{D43E1466-1041-4B0E-ADCD-3FE52415DF52}"/>
              </a:ext>
            </a:extLst>
          </p:cNvPr>
          <p:cNvSpPr/>
          <p:nvPr/>
        </p:nvSpPr>
        <p:spPr>
          <a:xfrm>
            <a:off x="81477" y="4227012"/>
            <a:ext cx="2345184" cy="1873425"/>
          </a:xfrm>
          <a:prstGeom prst="wedgeRectCallout">
            <a:avLst>
              <a:gd name="adj1" fmla="val 60829"/>
              <a:gd name="adj2" fmla="val 27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Peripherals  Enhancement: </a:t>
            </a:r>
          </a:p>
        </p:txBody>
      </p:sp>
      <p:graphicFrame>
        <p:nvGraphicFramePr>
          <p:cNvPr id="152" name="Table 151">
            <a:extLst>
              <a:ext uri="{FF2B5EF4-FFF2-40B4-BE49-F238E27FC236}">
                <a16:creationId xmlns:a16="http://schemas.microsoft.com/office/drawing/2014/main" id="{D87248D7-4BE6-4FB7-856A-A62DA12107F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1096" y="4539155"/>
          <a:ext cx="2262854" cy="15087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UART x 6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UART </a:t>
                      </a:r>
                      <a:r>
                        <a:rPr lang="en-US" sz="800" b="1" u="sng" dirty="0">
                          <a:solidFill>
                            <a:srgbClr val="00B050"/>
                          </a:solidFill>
                        </a:rPr>
                        <a:t>x 9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CAN x 2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CAN-FD</a:t>
                      </a:r>
                      <a:r>
                        <a:rPr lang="en-US" sz="800" dirty="0"/>
                        <a:t> </a:t>
                      </a:r>
                      <a:r>
                        <a:rPr lang="en-US" sz="800" b="1" u="sng" dirty="0">
                          <a:solidFill>
                            <a:srgbClr val="00B050"/>
                          </a:solidFill>
                        </a:rPr>
                        <a:t>x 3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I2C x 3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I2C </a:t>
                      </a:r>
                      <a:r>
                        <a:rPr lang="en-US" sz="800" b="1" u="sng" dirty="0">
                          <a:solidFill>
                            <a:srgbClr val="00B050"/>
                          </a:solidFill>
                        </a:rPr>
                        <a:t>x 6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313279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SPI x 2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SPI </a:t>
                      </a:r>
                      <a:r>
                        <a:rPr lang="en-US" sz="800" b="1" u="sng" dirty="0">
                          <a:solidFill>
                            <a:srgbClr val="00B050"/>
                          </a:solidFill>
                        </a:rPr>
                        <a:t>x 5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38434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GPMC – 100MHz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GPMC – 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133MHz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3048024"/>
                  </a:ext>
                </a:extLst>
              </a:tr>
            </a:tbl>
          </a:graphicData>
        </a:graphic>
      </p:graphicFrame>
      <p:sp>
        <p:nvSpPr>
          <p:cNvPr id="153" name="Rectangular Callout 239">
            <a:extLst>
              <a:ext uri="{FF2B5EF4-FFF2-40B4-BE49-F238E27FC236}">
                <a16:creationId xmlns:a16="http://schemas.microsoft.com/office/drawing/2014/main" id="{C0650645-FBA0-4562-AE19-330646D1B144}"/>
              </a:ext>
            </a:extLst>
          </p:cNvPr>
          <p:cNvSpPr/>
          <p:nvPr/>
        </p:nvSpPr>
        <p:spPr>
          <a:xfrm>
            <a:off x="9745216" y="4741068"/>
            <a:ext cx="2345184" cy="1365440"/>
          </a:xfrm>
          <a:prstGeom prst="wedgeRectCallout">
            <a:avLst>
              <a:gd name="adj1" fmla="val -63613"/>
              <a:gd name="adj2" fmla="val -21277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40">
              <a:defRPr/>
            </a:pPr>
            <a:r>
              <a:rPr lang="en-US" sz="1067" kern="0" dirty="0">
                <a:solidFill>
                  <a:srgbClr val="FFFFFF"/>
                </a:solidFill>
                <a:latin typeface="Arial"/>
                <a:cs typeface="Arial" charset="0"/>
              </a:rPr>
              <a:t>New Features: </a:t>
            </a:r>
          </a:p>
        </p:txBody>
      </p:sp>
      <p:graphicFrame>
        <p:nvGraphicFramePr>
          <p:cNvPr id="158" name="Table 157">
            <a:extLst>
              <a:ext uri="{FF2B5EF4-FFF2-40B4-BE49-F238E27FC236}">
                <a16:creationId xmlns:a16="http://schemas.microsoft.com/office/drawing/2014/main" id="{09E6C514-8CDA-49F4-AFB6-303193B8A2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94035" y="5034012"/>
          <a:ext cx="2262854" cy="10210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31427">
                  <a:extLst>
                    <a:ext uri="{9D8B030D-6E8A-4147-A177-3AD203B41FA5}">
                      <a16:colId xmlns:a16="http://schemas.microsoft.com/office/drawing/2014/main" val="2580532650"/>
                    </a:ext>
                  </a:extLst>
                </a:gridCol>
                <a:gridCol w="1131427">
                  <a:extLst>
                    <a:ext uri="{9D8B030D-6E8A-4147-A177-3AD203B41FA5}">
                      <a16:colId xmlns:a16="http://schemas.microsoft.com/office/drawing/2014/main" val="2645268989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AM335x</a:t>
                      </a:r>
                      <a:endParaRPr lang="en-US" sz="11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AM62x</a:t>
                      </a:r>
                      <a:endParaRPr lang="en-US" sz="11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36325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-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rgbClr val="00B050"/>
                          </a:solidFill>
                        </a:rPr>
                        <a:t>CSI-RX (4L)</a:t>
                      </a:r>
                      <a:endParaRPr lang="en-US" sz="8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1076997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-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OSPI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66285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ETH x2 </a:t>
                      </a:r>
                      <a:endParaRPr lang="en-US" sz="800" b="1" dirty="0"/>
                    </a:p>
                  </a:txBody>
                  <a:tcPr marL="121920" marR="121920" marT="60960" marB="60960"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ETH x2 (</a:t>
                      </a:r>
                      <a:r>
                        <a:rPr lang="en-US" sz="800" b="1" dirty="0">
                          <a:solidFill>
                            <a:srgbClr val="00B050"/>
                          </a:solidFill>
                        </a:rPr>
                        <a:t>TSN</a:t>
                      </a:r>
                      <a:r>
                        <a:rPr lang="en-US" sz="800" dirty="0"/>
                        <a:t>)</a:t>
                      </a:r>
                      <a:endParaRPr lang="en-US" sz="800" b="1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360222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21A4903-F8EB-4650-A1AF-762EC73850FB}"/>
              </a:ext>
            </a:extLst>
          </p:cNvPr>
          <p:cNvSpPr txBox="1"/>
          <p:nvPr/>
        </p:nvSpPr>
        <p:spPr>
          <a:xfrm>
            <a:off x="533693" y="3945768"/>
            <a:ext cx="1960001" cy="194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fontAlgn="base">
              <a:spcBef>
                <a:spcPct val="0"/>
              </a:spcBef>
              <a:spcAft>
                <a:spcPct val="0"/>
              </a:spcAft>
            </a:pPr>
            <a:r>
              <a:rPr lang="en-US" sz="667" dirty="0">
                <a:solidFill>
                  <a:srgbClr val="FFFFFF"/>
                </a:solidFill>
                <a:latin typeface="Arial" charset="0"/>
              </a:rPr>
              <a:t>*LMBench bw_mem 8MB/s copy Test Result</a:t>
            </a:r>
          </a:p>
        </p:txBody>
      </p:sp>
      <p:sp>
        <p:nvSpPr>
          <p:cNvPr id="159" name="Rounded Rectangle 111">
            <a:extLst>
              <a:ext uri="{FF2B5EF4-FFF2-40B4-BE49-F238E27FC236}">
                <a16:creationId xmlns:a16="http://schemas.microsoft.com/office/drawing/2014/main" id="{53219A42-BF6E-4F70-9521-12C9F5564138}"/>
              </a:ext>
            </a:extLst>
          </p:cNvPr>
          <p:cNvSpPr/>
          <p:nvPr/>
        </p:nvSpPr>
        <p:spPr>
          <a:xfrm>
            <a:off x="5843278" y="6404164"/>
            <a:ext cx="1367697" cy="287125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rgbClr val="16E1FF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993" tIns="81236" rIns="39993" bIns="81236" rtlCol="0" anchor="ctr"/>
          <a:lstStyle/>
          <a:p>
            <a:pPr algn="ctr" defTabSz="913701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AM335x Simplification</a:t>
            </a:r>
          </a:p>
        </p:txBody>
      </p:sp>
    </p:spTree>
    <p:extLst>
      <p:ext uri="{BB962C8B-B14F-4D97-AF65-F5344CB8AC3E}">
        <p14:creationId xmlns:p14="http://schemas.microsoft.com/office/powerpoint/2010/main" val="109575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4A53-F823-4655-8C87-AF1E4F677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chemeClr val="tx1"/>
                </a:solidFill>
              </a:rPr>
              <a:t>AM62x vs AM64x: </a:t>
            </a:r>
            <a:r>
              <a:rPr lang="en-US" b="0" dirty="0">
                <a:solidFill>
                  <a:srgbClr val="DE0000"/>
                </a:solidFill>
              </a:rPr>
              <a:t>Spec comparison</a:t>
            </a:r>
            <a:endParaRPr lang="en-US" sz="2400" b="0" dirty="0">
              <a:solidFill>
                <a:srgbClr val="DE000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0E847C-122D-415C-90E8-0B177C64549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5537" y="782079"/>
          <a:ext cx="6929496" cy="6054406"/>
        </p:xfrm>
        <a:graphic>
          <a:graphicData uri="http://schemas.openxmlformats.org/drawingml/2006/table">
            <a:tbl>
              <a:tblPr/>
              <a:tblGrid>
                <a:gridCol w="1177017">
                  <a:extLst>
                    <a:ext uri="{9D8B030D-6E8A-4147-A177-3AD203B41FA5}">
                      <a16:colId xmlns:a16="http://schemas.microsoft.com/office/drawing/2014/main" val="2496754969"/>
                    </a:ext>
                  </a:extLst>
                </a:gridCol>
                <a:gridCol w="962821">
                  <a:extLst>
                    <a:ext uri="{9D8B030D-6E8A-4147-A177-3AD203B41FA5}">
                      <a16:colId xmlns:a16="http://schemas.microsoft.com/office/drawing/2014/main" val="145966094"/>
                    </a:ext>
                  </a:extLst>
                </a:gridCol>
                <a:gridCol w="2422251">
                  <a:extLst>
                    <a:ext uri="{9D8B030D-6E8A-4147-A177-3AD203B41FA5}">
                      <a16:colId xmlns:a16="http://schemas.microsoft.com/office/drawing/2014/main" val="2212338477"/>
                    </a:ext>
                  </a:extLst>
                </a:gridCol>
                <a:gridCol w="2367407">
                  <a:extLst>
                    <a:ext uri="{9D8B030D-6E8A-4147-A177-3AD203B41FA5}">
                      <a16:colId xmlns:a16="http://schemas.microsoft.com/office/drawing/2014/main" val="3703173068"/>
                    </a:ext>
                  </a:extLst>
                </a:gridCol>
              </a:tblGrid>
              <a:tr h="21171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Feature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3" marR="6383" marT="6383" marB="0" anchor="b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AM62x (Superset: AM6254)</a:t>
                      </a:r>
                    </a:p>
                  </a:txBody>
                  <a:tcPr marL="8511" marR="8511" marT="8511" marB="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AM64x (Superset: AM6442)</a:t>
                      </a:r>
                    </a:p>
                  </a:txBody>
                  <a:tcPr marL="8511" marR="8511" marT="8511" marB="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251112"/>
                  </a:ext>
                </a:extLst>
              </a:tr>
              <a:tr h="1710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Processors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 Cores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Cortex-A53 @ </a:t>
                      </a: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1.4GHz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512KB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L2 Cache)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Cortex-A53 @ </a:t>
                      </a: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1.0GHz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256KB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L2 Cache)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040386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Cortex-M4@400MHz </a:t>
                      </a:r>
                    </a:p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(Functional Safety or GP  processing)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4x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Cortex-R5F @ </a:t>
                      </a:r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800MHz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61559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3" marR="6383" marT="6383" marB="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Cortex-M4@400MHz for FuSa or GP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605507"/>
                  </a:ext>
                </a:extLst>
              </a:tr>
              <a:tr h="1710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Graphics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Display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Dual Display (24b RGB+ Open-LDI) up to 2K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Drive simple displays via SPI I/F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439702"/>
                  </a:ext>
                </a:extLst>
              </a:tr>
              <a:tr h="333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 GPU</a:t>
                      </a:r>
                      <a:endParaRPr lang="en-US" sz="2700" dirty="0"/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Imagination AXE-1-16 3D Graphics accelerator (up to 8 GFLOPS)</a:t>
                      </a:r>
                      <a:endParaRPr lang="en-US" sz="2700" dirty="0"/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14634"/>
                  </a:ext>
                </a:extLst>
              </a:tr>
              <a:tr h="1710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Memory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On-chip SRAM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64KB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2MB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576607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DDR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bit DDR4/LPDDR4 w inline ECC (8/4 GB)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bit DDR4/LPDDR4 w inline ECC (2GB)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45696"/>
                  </a:ext>
                </a:extLst>
              </a:tr>
              <a:tr h="1710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Security &amp; Safety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 2 Random / SIL 3 Systematic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 2 Random / SIL 3 Systematic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326807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Security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Secure boot &amp; HSM Support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Secure boot 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521821"/>
                  </a:ext>
                </a:extLst>
              </a:tr>
              <a:tr h="171071">
                <a:tc rowSpan="11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Peripherals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PCIe Rev 2.0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 1L - Gen 2 (Shared PCIe/USB SerDes)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350493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USB 3.0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3" marR="6383" marT="6383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 USB 3.0 (Shared PCIe/USB SerDes)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91147"/>
                  </a:ext>
                </a:extLst>
              </a:tr>
              <a:tr h="239907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USB 2.0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2x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USB 2.0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 USB 2.0 (Shared USB 3.1/USB2.0 port)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526355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Camera I/F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 CSI-Rx (4-Lane)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327607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CAN-FD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158009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SD/eMMC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459783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GPMC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bit @133MHz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bit @133MHz, 32 bit @ 100MHz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221311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OSPI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OSPI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OSPI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193652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UART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358892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SPI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973542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I2C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858022"/>
                  </a:ext>
                </a:extLst>
              </a:tr>
              <a:tr h="1710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Ethernet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Ethernet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Gb Ethernet w TSN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5x Gb Ethernet w TSN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046173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Industrial E-Net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Controller support only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Controller and Client support 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136668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PRU-SS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PRU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-SS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2x PRU-ICSS-G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563283"/>
                  </a:ext>
                </a:extLst>
              </a:tr>
              <a:tr h="171071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Motor Control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ADC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 12 bit ADC up to 4MSPS, 8-ch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600301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EPWM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270448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EQEP/ECAP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3/3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3/3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656512"/>
                  </a:ext>
                </a:extLst>
              </a:tr>
              <a:tr h="171071">
                <a:tc v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FSI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2TX + 6RX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76797"/>
                  </a:ext>
                </a:extLst>
              </a:tr>
              <a:tr h="1710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Power Modes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562750"/>
                  </a:ext>
                </a:extLst>
              </a:tr>
              <a:tr h="1710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Price </a:t>
                      </a:r>
                    </a:p>
                  </a:txBody>
                  <a:tcPr marL="36576" marR="0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" marR="0" marT="6383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5$ - 10$+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7$ - 18$</a:t>
                      </a:r>
                    </a:p>
                  </a:txBody>
                  <a:tcPr marL="8511" marR="8511" marT="8511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39695"/>
                  </a:ext>
                </a:extLst>
              </a:tr>
            </a:tbl>
          </a:graphicData>
        </a:graphic>
      </p:graphicFrame>
      <p:sp>
        <p:nvSpPr>
          <p:cNvPr id="10" name="Rectangular Callout 239">
            <a:extLst>
              <a:ext uri="{FF2B5EF4-FFF2-40B4-BE49-F238E27FC236}">
                <a16:creationId xmlns:a16="http://schemas.microsoft.com/office/drawing/2014/main" id="{83C1A40A-B89E-4C26-8B09-8FABC3A971C0}"/>
              </a:ext>
            </a:extLst>
          </p:cNvPr>
          <p:cNvSpPr/>
          <p:nvPr/>
        </p:nvSpPr>
        <p:spPr>
          <a:xfrm>
            <a:off x="7555201" y="880477"/>
            <a:ext cx="4521599" cy="814388"/>
          </a:xfrm>
          <a:prstGeom prst="wedgeRectCallout">
            <a:avLst>
              <a:gd name="adj1" fmla="val -61748"/>
              <a:gd name="adj2" fmla="val -2610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70">
              <a:defRPr/>
            </a:pPr>
            <a:r>
              <a:rPr lang="en-US" sz="933" b="1" u="sng" kern="0" dirty="0">
                <a:solidFill>
                  <a:srgbClr val="FFFFFF"/>
                </a:solidFill>
                <a:latin typeface="Arial"/>
                <a:cs typeface="Arial" charset="0"/>
              </a:rPr>
              <a:t>AM62x</a:t>
            </a: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 provides up to 4x A53 cores with higher frequencies, while </a:t>
            </a:r>
            <a:r>
              <a:rPr lang="en-US" sz="933" b="1" u="sng" kern="0" dirty="0">
                <a:solidFill>
                  <a:srgbClr val="FFFFFF"/>
                </a:solidFill>
                <a:latin typeface="Arial"/>
                <a:cs typeface="Arial" charset="0"/>
              </a:rPr>
              <a:t>AM64x</a:t>
            </a: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 offers multi-R5Fs to handle multiple parallel real time tasks on the Linux device.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6DFC8E4-2825-42ED-A186-4ABB5652027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94401" y="1290713"/>
          <a:ext cx="4202968" cy="309880"/>
        </p:xfrm>
        <a:graphic>
          <a:graphicData uri="http://schemas.openxmlformats.org/drawingml/2006/table">
            <a:tbl>
              <a:tblPr/>
              <a:tblGrid>
                <a:gridCol w="1991999">
                  <a:extLst>
                    <a:ext uri="{9D8B030D-6E8A-4147-A177-3AD203B41FA5}">
                      <a16:colId xmlns:a16="http://schemas.microsoft.com/office/drawing/2014/main" val="582249247"/>
                    </a:ext>
                  </a:extLst>
                </a:gridCol>
                <a:gridCol w="2210969">
                  <a:extLst>
                    <a:ext uri="{9D8B030D-6E8A-4147-A177-3AD203B41FA5}">
                      <a16:colId xmlns:a16="http://schemas.microsoft.com/office/drawing/2014/main" val="3439796134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AM62x Core Performance </a:t>
                      </a:r>
                    </a:p>
                  </a:txBody>
                  <a:tcPr marL="12700" marR="12700" marT="127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AM64x Core Performance </a:t>
                      </a:r>
                    </a:p>
                  </a:txBody>
                  <a:tcPr marL="12700" marR="12700" marT="1270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836457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4x A53: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16.8K DMIPS</a:t>
                      </a:r>
                    </a:p>
                  </a:txBody>
                  <a:tcPr marL="12700" marR="12700" marT="127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2x A53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: 6.0K DMIPS; </a:t>
                      </a:r>
                      <a:r>
                        <a:rPr lang="en-US" sz="900" b="0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4x R5F</a:t>
                      </a:r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: 6.7K DMIPS</a:t>
                      </a:r>
                    </a:p>
                  </a:txBody>
                  <a:tcPr marL="12700" marR="12700" marT="1270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8195194"/>
                  </a:ext>
                </a:extLst>
              </a:tr>
            </a:tbl>
          </a:graphicData>
        </a:graphic>
      </p:graphicFrame>
      <p:sp>
        <p:nvSpPr>
          <p:cNvPr id="14" name="Rectangular Callout 239">
            <a:extLst>
              <a:ext uri="{FF2B5EF4-FFF2-40B4-BE49-F238E27FC236}">
                <a16:creationId xmlns:a16="http://schemas.microsoft.com/office/drawing/2014/main" id="{000C79DA-CB46-4A6F-B44B-D904325D69BD}"/>
              </a:ext>
            </a:extLst>
          </p:cNvPr>
          <p:cNvSpPr/>
          <p:nvPr/>
        </p:nvSpPr>
        <p:spPr>
          <a:xfrm>
            <a:off x="7555201" y="1766892"/>
            <a:ext cx="4521599" cy="672361"/>
          </a:xfrm>
          <a:prstGeom prst="wedgeRectCallout">
            <a:avLst>
              <a:gd name="adj1" fmla="val -63458"/>
              <a:gd name="adj2" fmla="val -62890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70">
              <a:spcBef>
                <a:spcPts val="533"/>
              </a:spcBef>
              <a:defRPr/>
            </a:pPr>
            <a:r>
              <a:rPr lang="en-US" sz="933" b="1" u="sng" kern="0" dirty="0">
                <a:solidFill>
                  <a:srgbClr val="FFFFFF"/>
                </a:solidFill>
                <a:latin typeface="Arial"/>
                <a:cs typeface="Arial" charset="0"/>
              </a:rPr>
              <a:t>Display feature with 3D support is a key differentiation for AM62x</a:t>
            </a:r>
          </a:p>
          <a:p>
            <a:pPr defTabSz="1219170">
              <a:spcBef>
                <a:spcPts val="533"/>
              </a:spcBef>
              <a:defRPr/>
            </a:pP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Thought AM64x doesn’t have on-chip display interface, but it can talk to external display modules through UART/SPI. </a:t>
            </a:r>
          </a:p>
        </p:txBody>
      </p:sp>
      <p:sp>
        <p:nvSpPr>
          <p:cNvPr id="16" name="Rectangular Callout 239">
            <a:extLst>
              <a:ext uri="{FF2B5EF4-FFF2-40B4-BE49-F238E27FC236}">
                <a16:creationId xmlns:a16="http://schemas.microsoft.com/office/drawing/2014/main" id="{B13FC6A9-0798-4A3F-93F8-9D221DCD8135}"/>
              </a:ext>
            </a:extLst>
          </p:cNvPr>
          <p:cNvSpPr/>
          <p:nvPr/>
        </p:nvSpPr>
        <p:spPr>
          <a:xfrm>
            <a:off x="7555199" y="2641467"/>
            <a:ext cx="4521599" cy="591908"/>
          </a:xfrm>
          <a:prstGeom prst="wedgeRectCallout">
            <a:avLst>
              <a:gd name="adj1" fmla="val -63238"/>
              <a:gd name="adj2" fmla="val -25825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ctr"/>
          <a:lstStyle/>
          <a:p>
            <a:pPr defTabSz="1219170">
              <a:spcBef>
                <a:spcPts val="533"/>
              </a:spcBef>
              <a:defRPr/>
            </a:pPr>
            <a:r>
              <a:rPr lang="en-US" sz="933" b="1" kern="0" dirty="0">
                <a:solidFill>
                  <a:srgbClr val="FFFFFF"/>
                </a:solidFill>
                <a:latin typeface="Arial"/>
                <a:cs typeface="Arial" charset="0"/>
              </a:rPr>
              <a:t>AM64x supports high speed interfaces, such as PCIe, USB 3.0.</a:t>
            </a:r>
            <a:endParaRPr lang="en-US" sz="933" kern="0" dirty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17" name="Rectangular Callout 239">
            <a:extLst>
              <a:ext uri="{FF2B5EF4-FFF2-40B4-BE49-F238E27FC236}">
                <a16:creationId xmlns:a16="http://schemas.microsoft.com/office/drawing/2014/main" id="{7539B898-C938-4BD4-AE1E-875460614E04}"/>
              </a:ext>
            </a:extLst>
          </p:cNvPr>
          <p:cNvSpPr/>
          <p:nvPr/>
        </p:nvSpPr>
        <p:spPr>
          <a:xfrm>
            <a:off x="7555199" y="4351290"/>
            <a:ext cx="4521599" cy="1142981"/>
          </a:xfrm>
          <a:prstGeom prst="wedgeRectCallout">
            <a:avLst>
              <a:gd name="adj1" fmla="val -63495"/>
              <a:gd name="adj2" fmla="val -6022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70">
              <a:spcBef>
                <a:spcPts val="533"/>
              </a:spcBef>
              <a:defRPr/>
            </a:pPr>
            <a:r>
              <a:rPr lang="en-US" sz="933" b="1" u="sng" kern="0" dirty="0">
                <a:solidFill>
                  <a:srgbClr val="FFFFFF"/>
                </a:solidFill>
                <a:latin typeface="Arial"/>
                <a:cs typeface="Arial" charset="0"/>
              </a:rPr>
              <a:t>Industrial Ethernet and PRU-ICSS-G support on AM64x</a:t>
            </a:r>
          </a:p>
          <a:p>
            <a:pPr defTabSz="1219170">
              <a:spcBef>
                <a:spcPts val="533"/>
              </a:spcBef>
              <a:defRPr/>
            </a:pP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AM64x supports multiple industrial communication protocols w TI pre-integrated stack, </a:t>
            </a:r>
            <a:r>
              <a:rPr lang="en-US" sz="933" i="1" kern="0" dirty="0" err="1">
                <a:solidFill>
                  <a:srgbClr val="FFFFFF"/>
                </a:solidFill>
                <a:latin typeface="Arial"/>
                <a:cs typeface="Arial" charset="0"/>
              </a:rPr>
              <a:t>EtheCAT</a:t>
            </a:r>
            <a:r>
              <a:rPr lang="en-US" sz="933" i="1" kern="0" dirty="0">
                <a:solidFill>
                  <a:srgbClr val="FFFFFF"/>
                </a:solidFill>
                <a:latin typeface="Arial"/>
                <a:cs typeface="Arial" charset="0"/>
              </a:rPr>
              <a:t>/</a:t>
            </a:r>
            <a:r>
              <a:rPr lang="en-US" sz="933" i="1" kern="0" dirty="0" err="1">
                <a:solidFill>
                  <a:srgbClr val="FFFFFF"/>
                </a:solidFill>
                <a:latin typeface="Arial"/>
                <a:cs typeface="Arial" charset="0"/>
              </a:rPr>
              <a:t>ProfiNET</a:t>
            </a:r>
            <a:r>
              <a:rPr lang="en-US" sz="933" i="1" kern="0" dirty="0">
                <a:solidFill>
                  <a:srgbClr val="FFFFFF"/>
                </a:solidFill>
                <a:latin typeface="Arial"/>
                <a:cs typeface="Arial" charset="0"/>
              </a:rPr>
              <a:t>/Ethernet IP</a:t>
            </a: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/etc, as well as encoder interfaces, such as </a:t>
            </a:r>
            <a:r>
              <a:rPr lang="en-US" sz="933" i="1" kern="0" dirty="0" err="1">
                <a:solidFill>
                  <a:srgbClr val="FFFFFF"/>
                </a:solidFill>
                <a:latin typeface="Arial"/>
                <a:cs typeface="Arial" charset="0"/>
              </a:rPr>
              <a:t>enDAT</a:t>
            </a:r>
            <a:r>
              <a:rPr lang="en-US" sz="933" i="1" kern="0" dirty="0">
                <a:solidFill>
                  <a:srgbClr val="FFFFFF"/>
                </a:solidFill>
                <a:latin typeface="Arial"/>
                <a:cs typeface="Arial" charset="0"/>
              </a:rPr>
              <a:t>/</a:t>
            </a:r>
            <a:r>
              <a:rPr lang="en-US" sz="933" i="1" kern="0" dirty="0" err="1">
                <a:solidFill>
                  <a:srgbClr val="FFFFFF"/>
                </a:solidFill>
                <a:latin typeface="Arial"/>
                <a:cs typeface="Arial" charset="0"/>
              </a:rPr>
              <a:t>Biss</a:t>
            </a:r>
            <a:r>
              <a:rPr lang="en-US" sz="933" i="1" kern="0" dirty="0">
                <a:solidFill>
                  <a:srgbClr val="FFFFFF"/>
                </a:solidFill>
                <a:latin typeface="Arial"/>
                <a:cs typeface="Arial" charset="0"/>
              </a:rPr>
              <a:t>/</a:t>
            </a:r>
            <a:r>
              <a:rPr lang="en-US" sz="933" i="1" kern="0" dirty="0" err="1">
                <a:solidFill>
                  <a:srgbClr val="FFFFFF"/>
                </a:solidFill>
                <a:latin typeface="Arial"/>
                <a:cs typeface="Arial" charset="0"/>
              </a:rPr>
              <a:t>Tamagawa</a:t>
            </a: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/etc. Also sigma-delta filter is supported for motor drives. </a:t>
            </a:r>
          </a:p>
          <a:p>
            <a:pPr defTabSz="1219170">
              <a:spcBef>
                <a:spcPts val="533"/>
              </a:spcBef>
              <a:defRPr/>
            </a:pPr>
            <a:r>
              <a:rPr lang="en-US" sz="933" kern="0" dirty="0">
                <a:solidFill>
                  <a:srgbClr val="FFFFFF"/>
                </a:solidFill>
                <a:latin typeface="Arial"/>
                <a:cs typeface="Arial" charset="0"/>
              </a:rPr>
              <a:t>AM62x's PRU can only support serial interfaces and GPI/O for self-defined interfaces, without the industrial communication subsystem support.</a:t>
            </a:r>
          </a:p>
        </p:txBody>
      </p:sp>
      <p:sp>
        <p:nvSpPr>
          <p:cNvPr id="21" name="Rectangular Callout 239">
            <a:extLst>
              <a:ext uri="{FF2B5EF4-FFF2-40B4-BE49-F238E27FC236}">
                <a16:creationId xmlns:a16="http://schemas.microsoft.com/office/drawing/2014/main" id="{2C350C65-A2F9-445E-827D-324BB4FFEBC1}"/>
              </a:ext>
            </a:extLst>
          </p:cNvPr>
          <p:cNvSpPr/>
          <p:nvPr/>
        </p:nvSpPr>
        <p:spPr>
          <a:xfrm>
            <a:off x="7535086" y="5604083"/>
            <a:ext cx="4521599" cy="418311"/>
          </a:xfrm>
          <a:prstGeom prst="wedgeRectCallout">
            <a:avLst>
              <a:gd name="adj1" fmla="val -63495"/>
              <a:gd name="adj2" fmla="val -55742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t"/>
          <a:lstStyle/>
          <a:p>
            <a:pPr defTabSz="1219170">
              <a:spcBef>
                <a:spcPts val="533"/>
              </a:spcBef>
              <a:defRPr/>
            </a:pPr>
            <a:r>
              <a:rPr lang="en-US" sz="933" b="1" kern="0" dirty="0">
                <a:solidFill>
                  <a:srgbClr val="FFFFFF"/>
                </a:solidFill>
                <a:latin typeface="Arial"/>
                <a:cs typeface="Arial" charset="0"/>
              </a:rPr>
              <a:t>Lots of motor drives application associated interfaces are also supported by AM64x well, such as ADC, PWM, FSI. </a:t>
            </a:r>
            <a:endParaRPr lang="en-US" sz="933" kern="0" dirty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22" name="Rectangular Callout 239">
            <a:extLst>
              <a:ext uri="{FF2B5EF4-FFF2-40B4-BE49-F238E27FC236}">
                <a16:creationId xmlns:a16="http://schemas.microsoft.com/office/drawing/2014/main" id="{4736E00B-4751-4FA8-9611-6C85D8BABA6D}"/>
              </a:ext>
            </a:extLst>
          </p:cNvPr>
          <p:cNvSpPr/>
          <p:nvPr/>
        </p:nvSpPr>
        <p:spPr>
          <a:xfrm>
            <a:off x="7555199" y="3386133"/>
            <a:ext cx="4521599" cy="591908"/>
          </a:xfrm>
          <a:prstGeom prst="wedgeRectCallout">
            <a:avLst>
              <a:gd name="adj1" fmla="val -63808"/>
              <a:gd name="adj2" fmla="val -9890"/>
            </a:avLst>
          </a:prstGeom>
          <a:solidFill>
            <a:srgbClr val="15819B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121909" tIns="60955" rIns="121909" bIns="60955" rtlCol="0" anchor="ctr"/>
          <a:lstStyle/>
          <a:p>
            <a:pPr defTabSz="1219170">
              <a:spcBef>
                <a:spcPts val="533"/>
              </a:spcBef>
              <a:defRPr/>
            </a:pPr>
            <a:r>
              <a:rPr lang="en-US" sz="933" b="1" kern="0" dirty="0">
                <a:solidFill>
                  <a:srgbClr val="FFFFFF"/>
                </a:solidFill>
                <a:latin typeface="Arial"/>
                <a:cs typeface="Arial" charset="0"/>
              </a:rPr>
              <a:t>Abundant peripherals are provided by both AM62x and AM64x, check with customers’ requirement to see which part fits well.    </a:t>
            </a:r>
          </a:p>
        </p:txBody>
      </p:sp>
    </p:spTree>
    <p:extLst>
      <p:ext uri="{BB962C8B-B14F-4D97-AF65-F5344CB8AC3E}">
        <p14:creationId xmlns:p14="http://schemas.microsoft.com/office/powerpoint/2010/main" val="33462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6" grpId="0" animBg="1"/>
      <p:bldP spid="17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98D69-5D92-4EB4-8372-9A4BB5928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757" y="126702"/>
            <a:ext cx="11277600" cy="814388"/>
          </a:xfrm>
        </p:spPr>
        <p:txBody>
          <a:bodyPr/>
          <a:lstStyle/>
          <a:p>
            <a:r>
              <a:rPr lang="en-US" b="0" dirty="0">
                <a:solidFill>
                  <a:schemeClr val="tx1"/>
                </a:solidFill>
              </a:rPr>
              <a:t>AM62x vs AM64x: </a:t>
            </a:r>
            <a:r>
              <a:rPr lang="en-US" b="0" dirty="0">
                <a:solidFill>
                  <a:srgbClr val="DE0000"/>
                </a:solidFill>
              </a:rPr>
              <a:t>Spec comparison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5D2741C-E562-42E8-B9DB-24C47FB9FF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80017"/>
              </p:ext>
            </p:extLst>
          </p:nvPr>
        </p:nvGraphicFramePr>
        <p:xfrm>
          <a:off x="284757" y="941090"/>
          <a:ext cx="11171122" cy="501686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913968">
                  <a:extLst>
                    <a:ext uri="{9D8B030D-6E8A-4147-A177-3AD203B41FA5}">
                      <a16:colId xmlns:a16="http://schemas.microsoft.com/office/drawing/2014/main" val="635523738"/>
                    </a:ext>
                  </a:extLst>
                </a:gridCol>
                <a:gridCol w="1223621">
                  <a:extLst>
                    <a:ext uri="{9D8B030D-6E8A-4147-A177-3AD203B41FA5}">
                      <a16:colId xmlns:a16="http://schemas.microsoft.com/office/drawing/2014/main" val="889097268"/>
                    </a:ext>
                  </a:extLst>
                </a:gridCol>
                <a:gridCol w="1223621">
                  <a:extLst>
                    <a:ext uri="{9D8B030D-6E8A-4147-A177-3AD203B41FA5}">
                      <a16:colId xmlns:a16="http://schemas.microsoft.com/office/drawing/2014/main" val="2654357594"/>
                    </a:ext>
                  </a:extLst>
                </a:gridCol>
                <a:gridCol w="1223621">
                  <a:extLst>
                    <a:ext uri="{9D8B030D-6E8A-4147-A177-3AD203B41FA5}">
                      <a16:colId xmlns:a16="http://schemas.microsoft.com/office/drawing/2014/main" val="64259270"/>
                    </a:ext>
                  </a:extLst>
                </a:gridCol>
                <a:gridCol w="5586291">
                  <a:extLst>
                    <a:ext uri="{9D8B030D-6E8A-4147-A177-3AD203B41FA5}">
                      <a16:colId xmlns:a16="http://schemas.microsoft.com/office/drawing/2014/main" val="66917021"/>
                    </a:ext>
                  </a:extLst>
                </a:gridCol>
              </a:tblGrid>
              <a:tr h="2510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rgbClr val="DE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Feature</a:t>
                      </a:r>
                      <a:endParaRPr lang="en-US" sz="1600" b="1" i="0" u="none" strike="noStrike" dirty="0">
                        <a:solidFill>
                          <a:srgbClr val="DE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DE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Pick AM64x</a:t>
                      </a:r>
                      <a:endParaRPr lang="en-US" sz="1600" b="1" i="0" u="none" strike="noStrike" dirty="0">
                        <a:solidFill>
                          <a:srgbClr val="DE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DE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Pick AM62x</a:t>
                      </a:r>
                      <a:endParaRPr lang="en-US" sz="1600" b="1" i="0" u="none" strike="noStrike" dirty="0">
                        <a:solidFill>
                          <a:srgbClr val="DE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DE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Pick AM62P</a:t>
                      </a: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>
                          <a:solidFill>
                            <a:srgbClr val="DE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Comment</a:t>
                      </a:r>
                      <a:endParaRPr lang="en-US" sz="1600" b="1" i="0" u="none" strike="noStrike" dirty="0">
                        <a:solidFill>
                          <a:srgbClr val="DE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818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Quad A53 Core @ 1.4GHz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Dual @ 1.0GHz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AM64: P2P quad A53 @ 1.4GHz device on roadmap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363846"/>
                  </a:ext>
                </a:extLst>
              </a:tr>
              <a:tr h="5101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R5F control Loops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AM64: Up to 4x R5Fs @ 800MHz</a:t>
                      </a:r>
                    </a:p>
                    <a:p>
                      <a:pPr algn="l" fontAlgn="ctr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AM62P: 1x R5F @ 800MHz  (supoprts Functional Safety or real-time control loops)</a:t>
                      </a:r>
                    </a:p>
                    <a:p>
                      <a:pPr marL="0" marR="0" lvl="0" indent="0" algn="l" defTabSz="101569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Up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SIL 2 Safety Element out of Context; FFI = Freedom form Interference</a:t>
                      </a:r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4845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M4 FFI Core @ 400MHz</a:t>
                      </a: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Supports up to SIL 2 Safety Element out of Context; FFI = Freedom form Interference</a:t>
                      </a: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2971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ICSSG support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1x PRU-SS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ICSSG provides real-time I/O support for motor control, industrial comms, buss I/F, etc.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1976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PCIe or USB 3.0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AM64: Single SERDES so it’s PCIe 2.0 </a:t>
                      </a:r>
                      <a:r>
                        <a:rPr lang="en-US" sz="1100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USB 3.0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8605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2x USB 2.0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AM64: Single USB 2.0 </a:t>
                      </a:r>
                      <a:r>
                        <a:rPr lang="en-US" sz="1100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USB 3.0 on AM64x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50976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Industrial Comms support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&amp; Slave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Master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Master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i.e. Profinet, EtherCAT, EtherNet/IP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8794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 Ethernet ports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 to 5x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2x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10/100/1000 w/ TSN support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350606"/>
                  </a:ext>
                </a:extLst>
              </a:tr>
              <a:tr h="342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Display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2x</a:t>
                      </a:r>
                    </a:p>
                    <a:p>
                      <a:pPr marL="0" algn="ctr" defTabSz="761790" rtl="0" eaLnBrk="1" fontAlgn="ctr" latinLnBrk="0" hangingPunct="1"/>
                      <a:r>
                        <a:rPr lang="en-US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(Up to 2048 x 1080) 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3x</a:t>
                      </a:r>
                    </a:p>
                    <a:p>
                      <a:pPr marL="0" algn="ctr" defTabSz="761790" rtl="0" eaLnBrk="1" fontAlgn="ctr" latinLnBrk="0" hangingPunct="1"/>
                      <a:r>
                        <a:rPr lang="en-US" sz="9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(Up to 3840 x 1080) 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AM62: Open LDI &amp; DPI (24b RGB) video I/Fs</a:t>
                      </a:r>
                    </a:p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AM62P: Open LDI, DPI (24b RGB) &amp; DSI video I/Fs + H264/H265 video encode/decode</a:t>
                      </a: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21103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 Graphics</a:t>
                      </a: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Up to 8 GFLOPS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Up to 50 GFLOPS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323495"/>
                  </a:ext>
                </a:extLst>
              </a:tr>
              <a:tr h="342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Camera I/F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AM62: 1x CSI-Rx (4-Lane) @ 1.5Gbps-per-lane</a:t>
                      </a:r>
                    </a:p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AM62P: </a:t>
                      </a:r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1x CSI-Rx (4-Lane) @ 2.5Gbps-per-lane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745348"/>
                  </a:ext>
                </a:extLst>
              </a:tr>
              <a:tr h="3323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I/F</a:t>
                      </a: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DDR4/ LPDDR ECC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(16-bit/1600MT)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DDR4/ LPDDR ECC</a:t>
                      </a:r>
                    </a:p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(16-bit/1600MT)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DDR4/ LPDDR ECC</a:t>
                      </a:r>
                    </a:p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(32-bit/3733MT)</a:t>
                      </a:r>
                      <a:endParaRPr lang="en-US" sz="900" b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1352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 Power Modes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246443"/>
                  </a:ext>
                </a:extLst>
              </a:tr>
              <a:tr h="4949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Price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to $14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 to $11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761790" rtl="0" eaLnBrk="1" fontAlgn="ctr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 to $18</a:t>
                      </a:r>
                    </a:p>
                  </a:txBody>
                  <a:tcPr marL="7257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AM64x: 14 to $18 with TI provided industrial comms software stacks</a:t>
                      </a:r>
                    </a:p>
                  </a:txBody>
                  <a:tcPr marL="121920" marR="7257" marT="7257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50424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189734"/>
      </p:ext>
    </p:extLst>
  </p:cSld>
  <p:clrMapOvr>
    <a:masterClrMapping/>
  </p:clrMapOvr>
</p:sld>
</file>

<file path=ppt/theme/theme1.xml><?xml version="1.0" encoding="utf-8"?>
<a:theme xmlns:a="http://schemas.openxmlformats.org/drawingml/2006/main" name="12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1295</Words>
  <Application>Microsoft Office PowerPoint</Application>
  <PresentationFormat>Widescreen</PresentationFormat>
  <Paragraphs>354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 Neue</vt:lpstr>
      <vt:lpstr>Montserrat</vt:lpstr>
      <vt:lpstr>12_FinalPowerpoint</vt:lpstr>
      <vt:lpstr>AM62x – Differentiation vs AM335x</vt:lpstr>
      <vt:lpstr>AM62x vs AM64x: Spec comparison</vt:lpstr>
      <vt:lpstr>AM62x vs AM64x: Spec comparison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AM62x vs AM64x: Spec comparison</dc:title>
  <dc:creator>Firth, Michael</dc:creator>
  <cp:lastModifiedBy>Firth, Michael</cp:lastModifiedBy>
  <cp:revision>2</cp:revision>
  <dcterms:created xsi:type="dcterms:W3CDTF">2024-03-14T15:06:16Z</dcterms:created>
  <dcterms:modified xsi:type="dcterms:W3CDTF">2024-03-14T15:10:49Z</dcterms:modified>
</cp:coreProperties>
</file>