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72" y="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1727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870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502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445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70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862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360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22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16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247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761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6595A-E117-418A-81F9-3813B00E156A}" type="datetimeFigureOut">
              <a:rPr kumimoji="1" lang="ja-JP" altLang="en-US" smtClean="0"/>
              <a:t>2017/4/6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98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539552" y="476672"/>
            <a:ext cx="4013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 smtClean="0"/>
              <a:t>Packet flow for capturing data</a:t>
            </a:r>
            <a:endParaRPr kumimoji="1" lang="ja-JP" altLang="en-US" sz="2400" b="1" dirty="0"/>
          </a:p>
        </p:txBody>
      </p:sp>
      <p:sp>
        <p:nvSpPr>
          <p:cNvPr id="5" name="正方形/長方形 4"/>
          <p:cNvSpPr/>
          <p:nvPr/>
        </p:nvSpPr>
        <p:spPr>
          <a:xfrm>
            <a:off x="518596" y="1201116"/>
            <a:ext cx="3823611" cy="2677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400" dirty="0" smtClean="0"/>
              <a:t>LEADER ; 44 bytes</a:t>
            </a:r>
            <a:br>
              <a:rPr lang="en-US" altLang="ja-JP" sz="1400" dirty="0" smtClean="0"/>
            </a:br>
            <a:r>
              <a:rPr lang="en-US" altLang="ja-JP" sz="1400" dirty="0" smtClean="0">
                <a:sym typeface="Wingdings" panose="05000000000000000000" pitchFamily="2" charset="2"/>
              </a:rPr>
              <a:t></a:t>
            </a:r>
            <a:r>
              <a:rPr lang="en-US" altLang="ja-JP" sz="1400" dirty="0" smtClean="0"/>
              <a:t>First packet to indicate data format and size</a:t>
            </a:r>
            <a:br>
              <a:rPr lang="en-US" altLang="ja-JP" sz="1400" dirty="0" smtClean="0"/>
            </a:br>
            <a:endParaRPr lang="en-US" altLang="ja-JP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400" dirty="0" smtClean="0"/>
              <a:t>PAYLOAD(1-5067) ; 1372 bytes</a:t>
            </a:r>
            <a:br>
              <a:rPr lang="en-US" altLang="ja-JP" sz="1400" dirty="0" smtClean="0"/>
            </a:br>
            <a:r>
              <a:rPr lang="en-US" altLang="ja-JP" sz="1400" dirty="0" smtClean="0">
                <a:sym typeface="Wingdings" panose="05000000000000000000" pitchFamily="2" charset="2"/>
              </a:rPr>
              <a:t></a:t>
            </a:r>
            <a:r>
              <a:rPr lang="en-US" altLang="ja-JP" sz="1400" dirty="0" smtClean="0"/>
              <a:t>Capture data packet. </a:t>
            </a:r>
            <a:br>
              <a:rPr lang="en-US" altLang="ja-JP" sz="1400" dirty="0" smtClean="0"/>
            </a:br>
            <a:endParaRPr lang="en-US" altLang="ja-JP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400" dirty="0" smtClean="0"/>
              <a:t>PAYLOAD (5068); 620 bytes</a:t>
            </a:r>
            <a:br>
              <a:rPr lang="en-US" altLang="ja-JP" sz="1400" dirty="0" smtClean="0"/>
            </a:br>
            <a:r>
              <a:rPr lang="en-US" altLang="ja-JP" sz="1400" dirty="0" smtClean="0">
                <a:sym typeface="Wingdings" panose="05000000000000000000" pitchFamily="2" charset="2"/>
              </a:rPr>
              <a:t>Last Capture data packet</a:t>
            </a:r>
            <a:br>
              <a:rPr lang="en-US" altLang="ja-JP" sz="1400" dirty="0" smtClean="0">
                <a:sym typeface="Wingdings" panose="05000000000000000000" pitchFamily="2" charset="2"/>
              </a:rPr>
            </a:br>
            <a:endParaRPr lang="en-US" altLang="ja-JP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400" dirty="0" smtClean="0"/>
              <a:t>TAILER ; 24 bytes</a:t>
            </a:r>
            <a:br>
              <a:rPr lang="en-US" altLang="ja-JP" sz="1400" dirty="0" smtClean="0"/>
            </a:br>
            <a:r>
              <a:rPr lang="en-US" altLang="ja-JP" sz="1400" dirty="0" smtClean="0">
                <a:sym typeface="Wingdings" panose="05000000000000000000" pitchFamily="2" charset="2"/>
              </a:rPr>
              <a:t>Last packet to indicate end of stream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ja-JP" altLang="en-US" sz="1400" dirty="0"/>
          </a:p>
        </p:txBody>
      </p:sp>
      <p:sp>
        <p:nvSpPr>
          <p:cNvPr id="6" name="正方形/長方形 5"/>
          <p:cNvSpPr/>
          <p:nvPr/>
        </p:nvSpPr>
        <p:spPr>
          <a:xfrm>
            <a:off x="4644008" y="1196752"/>
            <a:ext cx="3456384" cy="3456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Capture Image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4642479" y="816020"/>
            <a:ext cx="648072" cy="3307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050" dirty="0"/>
              <a:t>LEADER</a:t>
            </a:r>
            <a:endParaRPr kumimoji="1" lang="ja-JP" altLang="en-US" sz="1050" dirty="0"/>
          </a:p>
        </p:txBody>
      </p:sp>
      <p:sp>
        <p:nvSpPr>
          <p:cNvPr id="8" name="正方形/長方形 7"/>
          <p:cNvSpPr/>
          <p:nvPr/>
        </p:nvSpPr>
        <p:spPr>
          <a:xfrm>
            <a:off x="4644008" y="4688738"/>
            <a:ext cx="648072" cy="3307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050" dirty="0"/>
              <a:t>TRAILER</a:t>
            </a:r>
            <a:endParaRPr kumimoji="1" lang="ja-JP" altLang="en-US" sz="1050" dirty="0"/>
          </a:p>
        </p:txBody>
      </p:sp>
      <p:sp>
        <p:nvSpPr>
          <p:cNvPr id="9" name="正方形/長方形 8"/>
          <p:cNvSpPr/>
          <p:nvPr/>
        </p:nvSpPr>
        <p:spPr>
          <a:xfrm>
            <a:off x="4644008" y="1196752"/>
            <a:ext cx="1152128" cy="3307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smtClean="0"/>
              <a:t>PAYLOAD 1</a:t>
            </a:r>
            <a:endParaRPr kumimoji="1" lang="ja-JP" altLang="en-US" sz="1000" dirty="0"/>
          </a:p>
        </p:txBody>
      </p:sp>
      <p:sp>
        <p:nvSpPr>
          <p:cNvPr id="10" name="正方形/長方形 9"/>
          <p:cNvSpPr/>
          <p:nvPr/>
        </p:nvSpPr>
        <p:spPr>
          <a:xfrm>
            <a:off x="5796136" y="1201116"/>
            <a:ext cx="1152128" cy="3307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000" dirty="0" smtClean="0"/>
              <a:t>PAYLOAD 2</a:t>
            </a:r>
            <a:endParaRPr kumimoji="1" lang="ja-JP" altLang="en-US" sz="10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970235" y="1158135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….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751445" y="4319208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….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7380312" y="4322420"/>
            <a:ext cx="720080" cy="3287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000" dirty="0" smtClean="0"/>
              <a:t>PAYLOAD 5068</a:t>
            </a:r>
            <a:r>
              <a:rPr lang="en-US" altLang="ja-JP" sz="1000" dirty="0"/>
              <a:t> </a:t>
            </a:r>
            <a:endParaRPr kumimoji="1" lang="ja-JP" altLang="en-US" sz="1000" dirty="0"/>
          </a:p>
        </p:txBody>
      </p:sp>
      <p:sp>
        <p:nvSpPr>
          <p:cNvPr id="14" name="正方形/長方形 13"/>
          <p:cNvSpPr/>
          <p:nvPr/>
        </p:nvSpPr>
        <p:spPr>
          <a:xfrm>
            <a:off x="6210917" y="4322419"/>
            <a:ext cx="1152128" cy="3307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000" dirty="0" smtClean="0"/>
              <a:t>PAYLOAD 5067</a:t>
            </a:r>
            <a:endParaRPr kumimoji="1"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850765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539552" y="476672"/>
            <a:ext cx="5002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 smtClean="0"/>
              <a:t>The beginning of capture in </a:t>
            </a:r>
            <a:r>
              <a:rPr lang="en-US" altLang="ja-JP" sz="2400" b="1" dirty="0" err="1" smtClean="0"/>
              <a:t>wireshark</a:t>
            </a:r>
            <a:endParaRPr kumimoji="1" lang="ja-JP" altLang="en-US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80727"/>
            <a:ext cx="7992888" cy="4685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右中かっこ 5"/>
          <p:cNvSpPr/>
          <p:nvPr/>
        </p:nvSpPr>
        <p:spPr>
          <a:xfrm>
            <a:off x="7416316" y="4377751"/>
            <a:ext cx="360040" cy="1288715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812360" y="4760498"/>
            <a:ext cx="1218603" cy="7386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A series of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Capture data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kern="12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(fragmented)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19548" y="4094744"/>
            <a:ext cx="3191899" cy="430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100" b="1" dirty="0" smtClean="0"/>
              <a:t>LEADER ; Length 86 </a:t>
            </a:r>
            <a:r>
              <a:rPr kumimoji="1" lang="en-US" altLang="ja-JP" sz="1100" b="1" dirty="0" smtClean="0">
                <a:sym typeface="Wingdings" panose="05000000000000000000" pitchFamily="2" charset="2"/>
              </a:rPr>
              <a:t> UDP data payload = 44 bytes</a:t>
            </a:r>
          </a:p>
          <a:p>
            <a:r>
              <a:rPr lang="en-US" altLang="ja-JP" sz="1100" dirty="0" err="1" smtClean="0">
                <a:sym typeface="Wingdings" panose="05000000000000000000" pitchFamily="2" charset="2"/>
              </a:rPr>
              <a:t>Recv</a:t>
            </a:r>
            <a:r>
              <a:rPr lang="en-US" altLang="ja-JP" sz="1100" dirty="0" smtClean="0">
                <a:sym typeface="Wingdings" panose="05000000000000000000" pitchFamily="2" charset="2"/>
              </a:rPr>
              <a:t>()`s return value is 44.</a:t>
            </a:r>
            <a:r>
              <a:rPr kumimoji="1" lang="en-US" altLang="ja-JP" sz="1100" dirty="0" smtClean="0">
                <a:sym typeface="Wingdings" panose="05000000000000000000" pitchFamily="2" charset="2"/>
              </a:rPr>
              <a:t> </a:t>
            </a:r>
            <a:r>
              <a:rPr lang="en-US" altLang="ja-JP" sz="1100" dirty="0" smtClean="0">
                <a:sym typeface="Wingdings" panose="05000000000000000000" pitchFamily="2" charset="2"/>
              </a:rPr>
              <a:t>This is expected.</a:t>
            </a:r>
            <a:endParaRPr lang="ja-JP" altLang="en-US" sz="1100" dirty="0" smtClean="0"/>
          </a:p>
        </p:txBody>
      </p:sp>
      <p:cxnSp>
        <p:nvCxnSpPr>
          <p:cNvPr id="9" name="直線矢印コネクタ 8"/>
          <p:cNvCxnSpPr>
            <a:stCxn id="5" idx="3"/>
            <a:endCxn id="10" idx="1"/>
          </p:cNvCxnSpPr>
          <p:nvPr/>
        </p:nvCxnSpPr>
        <p:spPr>
          <a:xfrm>
            <a:off x="5811447" y="4310188"/>
            <a:ext cx="1352841" cy="1154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角丸四角形 9"/>
          <p:cNvSpPr/>
          <p:nvPr/>
        </p:nvSpPr>
        <p:spPr>
          <a:xfrm>
            <a:off x="7164288" y="4360268"/>
            <a:ext cx="216024" cy="13080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角丸四角形 12"/>
          <p:cNvSpPr/>
          <p:nvPr/>
        </p:nvSpPr>
        <p:spPr>
          <a:xfrm>
            <a:off x="7108906" y="4496042"/>
            <a:ext cx="288032" cy="13080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617062" y="4652312"/>
            <a:ext cx="3664786" cy="430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100" b="1" dirty="0" smtClean="0"/>
              <a:t>PAYLOAD 1 ; Length 1414</a:t>
            </a:r>
            <a:r>
              <a:rPr kumimoji="1" lang="en-US" altLang="ja-JP" sz="1100" b="1" dirty="0" smtClean="0">
                <a:sym typeface="Wingdings" panose="05000000000000000000" pitchFamily="2" charset="2"/>
              </a:rPr>
              <a:t> UDP data payload = 1372 bytes</a:t>
            </a:r>
          </a:p>
          <a:p>
            <a:r>
              <a:rPr lang="en-US" altLang="ja-JP" sz="1100" dirty="0" err="1" smtClean="0">
                <a:sym typeface="Wingdings" panose="05000000000000000000" pitchFamily="2" charset="2"/>
              </a:rPr>
              <a:t>Resv</a:t>
            </a:r>
            <a:r>
              <a:rPr lang="en-US" altLang="ja-JP" sz="1100" dirty="0" smtClean="0">
                <a:sym typeface="Wingdings" panose="05000000000000000000" pitchFamily="2" charset="2"/>
              </a:rPr>
              <a:t>()`s return value is 1372. This is expected.</a:t>
            </a:r>
            <a:endParaRPr lang="ja-JP" altLang="en-US" sz="1100" dirty="0" smtClean="0"/>
          </a:p>
        </p:txBody>
      </p:sp>
      <p:cxnSp>
        <p:nvCxnSpPr>
          <p:cNvPr id="15" name="直線矢印コネクタ 14"/>
          <p:cNvCxnSpPr>
            <a:stCxn id="14" idx="3"/>
            <a:endCxn id="13" idx="1"/>
          </p:cNvCxnSpPr>
          <p:nvPr/>
        </p:nvCxnSpPr>
        <p:spPr>
          <a:xfrm flipV="1">
            <a:off x="6281848" y="4561445"/>
            <a:ext cx="827058" cy="3063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角丸四角形 17"/>
          <p:cNvSpPr/>
          <p:nvPr/>
        </p:nvSpPr>
        <p:spPr>
          <a:xfrm>
            <a:off x="7111672" y="4623503"/>
            <a:ext cx="288032" cy="13080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619548" y="5197591"/>
            <a:ext cx="3664786" cy="430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100" b="1" dirty="0" smtClean="0"/>
              <a:t>PAYLOAD 1 ; Length 1414</a:t>
            </a:r>
            <a:r>
              <a:rPr kumimoji="1" lang="en-US" altLang="ja-JP" sz="1100" b="1" dirty="0" smtClean="0">
                <a:sym typeface="Wingdings" panose="05000000000000000000" pitchFamily="2" charset="2"/>
              </a:rPr>
              <a:t> UDP data payload = 1372 bytes</a:t>
            </a:r>
          </a:p>
          <a:p>
            <a:r>
              <a:rPr lang="en-US" altLang="ja-JP" sz="1100" dirty="0" err="1" smtClean="0">
                <a:sym typeface="Wingdings" panose="05000000000000000000" pitchFamily="2" charset="2"/>
              </a:rPr>
              <a:t>Resv</a:t>
            </a:r>
            <a:r>
              <a:rPr lang="en-US" altLang="ja-JP" sz="1100" dirty="0" smtClean="0">
                <a:sym typeface="Wingdings" panose="05000000000000000000" pitchFamily="2" charset="2"/>
              </a:rPr>
              <a:t>()`s return value is 1372. This is expected.</a:t>
            </a:r>
            <a:endParaRPr lang="ja-JP" altLang="en-US" sz="1100" dirty="0" smtClean="0"/>
          </a:p>
        </p:txBody>
      </p:sp>
      <p:cxnSp>
        <p:nvCxnSpPr>
          <p:cNvPr id="20" name="直線矢印コネクタ 19"/>
          <p:cNvCxnSpPr>
            <a:stCxn id="19" idx="3"/>
            <a:endCxn id="18" idx="1"/>
          </p:cNvCxnSpPr>
          <p:nvPr/>
        </p:nvCxnSpPr>
        <p:spPr>
          <a:xfrm flipV="1">
            <a:off x="6284334" y="4688906"/>
            <a:ext cx="827338" cy="7241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138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78" y="1200500"/>
            <a:ext cx="8089629" cy="3513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右中かっこ 4"/>
          <p:cNvSpPr/>
          <p:nvPr/>
        </p:nvSpPr>
        <p:spPr>
          <a:xfrm>
            <a:off x="7250922" y="2136604"/>
            <a:ext cx="360040" cy="257743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矢印コネクタ 12"/>
          <p:cNvCxnSpPr>
            <a:stCxn id="14" idx="3"/>
            <a:endCxn id="37" idx="1"/>
          </p:cNvCxnSpPr>
          <p:nvPr/>
        </p:nvCxnSpPr>
        <p:spPr>
          <a:xfrm flipH="1" flipV="1">
            <a:off x="6970497" y="4669056"/>
            <a:ext cx="285502" cy="7572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2305605" y="4956946"/>
            <a:ext cx="4950394" cy="93871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TAILER ; Length 66</a:t>
            </a:r>
            <a:r>
              <a:rPr kumimoji="1" lang="en-US" altLang="ja-JP" sz="11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</a:t>
            </a:r>
            <a:r>
              <a:rPr kumimoji="1" lang="en-US" altLang="ja-JP" sz="11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 UDP data payload = 24bytes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 err="1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Recv</a:t>
            </a:r>
            <a:r>
              <a:rPr lang="en-US" altLang="ja-JP" sz="11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() </a:t>
            </a:r>
            <a:r>
              <a:rPr lang="en-US" altLang="ja-JP" sz="1100" dirty="0" err="1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ruturns</a:t>
            </a:r>
            <a:r>
              <a:rPr lang="en-US" altLang="ja-JP" sz="11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 nothing (blocking)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kern="12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If socket is configured as non-blocking</a:t>
            </a:r>
            <a:r>
              <a:rPr lang="ja-JP" altLang="en-US" sz="1100" dirty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en-US" altLang="ja-JP" sz="1100" kern="12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call, </a:t>
            </a:r>
            <a:r>
              <a:rPr kumimoji="1" lang="en-US" altLang="ja-JP" sz="1100" kern="1200" dirty="0" err="1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Recv</a:t>
            </a:r>
            <a:r>
              <a:rPr lang="en-US" altLang="ja-JP" sz="11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() always returns 0.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endParaRPr lang="en-US" altLang="ja-JP" sz="1100" dirty="0">
              <a:solidFill>
                <a:srgbClr val="000000"/>
              </a:solidFill>
              <a:latin typeface="Arial" panose="020B0604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 smtClean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Please note windows app using </a:t>
            </a:r>
            <a:r>
              <a:rPr lang="en-US" altLang="ja-JP" sz="1100" dirty="0" err="1" smtClean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winsock</a:t>
            </a:r>
            <a:r>
              <a:rPr lang="en-US" altLang="ja-JP" sz="1100" dirty="0" smtClean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 can capture all of data completely. 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39552" y="476672"/>
            <a:ext cx="4299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 smtClean="0"/>
              <a:t>The end  of capture in </a:t>
            </a:r>
            <a:r>
              <a:rPr lang="en-US" altLang="ja-JP" sz="2400" b="1" dirty="0" err="1" smtClean="0"/>
              <a:t>wireshark</a:t>
            </a:r>
            <a:endParaRPr kumimoji="1" lang="ja-JP" altLang="en-US" sz="2400" b="1" dirty="0"/>
          </a:p>
        </p:txBody>
      </p:sp>
      <p:sp>
        <p:nvSpPr>
          <p:cNvPr id="19" name="角丸四角形 18"/>
          <p:cNvSpPr/>
          <p:nvPr/>
        </p:nvSpPr>
        <p:spPr>
          <a:xfrm>
            <a:off x="6965180" y="4230642"/>
            <a:ext cx="288032" cy="13080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272650" y="3152701"/>
            <a:ext cx="3664786" cy="430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100" b="1" dirty="0" smtClean="0"/>
              <a:t>PAYLOAD 1 ; Length 1414</a:t>
            </a:r>
            <a:r>
              <a:rPr kumimoji="1" lang="en-US" altLang="ja-JP" sz="1100" b="1" dirty="0" smtClean="0">
                <a:sym typeface="Wingdings" panose="05000000000000000000" pitchFamily="2" charset="2"/>
              </a:rPr>
              <a:t> UDP data payload = 1372 bytes</a:t>
            </a:r>
          </a:p>
          <a:p>
            <a:r>
              <a:rPr lang="en-US" altLang="ja-JP" sz="1100" dirty="0" err="1" smtClean="0">
                <a:sym typeface="Wingdings" panose="05000000000000000000" pitchFamily="2" charset="2"/>
              </a:rPr>
              <a:t>Recv</a:t>
            </a:r>
            <a:r>
              <a:rPr lang="en-US" altLang="ja-JP" sz="1100" dirty="0" smtClean="0">
                <a:sym typeface="Wingdings" panose="05000000000000000000" pitchFamily="2" charset="2"/>
              </a:rPr>
              <a:t>()`s return value is 1372. This is expected.</a:t>
            </a:r>
            <a:endParaRPr lang="ja-JP" altLang="en-US" sz="1100" dirty="0"/>
          </a:p>
        </p:txBody>
      </p:sp>
      <p:cxnSp>
        <p:nvCxnSpPr>
          <p:cNvPr id="21" name="直線矢印コネクタ 20"/>
          <p:cNvCxnSpPr>
            <a:stCxn id="20" idx="3"/>
            <a:endCxn id="19" idx="1"/>
          </p:cNvCxnSpPr>
          <p:nvPr/>
        </p:nvCxnSpPr>
        <p:spPr>
          <a:xfrm>
            <a:off x="5937436" y="3368145"/>
            <a:ext cx="1027744" cy="927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" name="角丸四角形 21"/>
          <p:cNvSpPr/>
          <p:nvPr/>
        </p:nvSpPr>
        <p:spPr>
          <a:xfrm>
            <a:off x="6966366" y="4348731"/>
            <a:ext cx="288032" cy="13080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282807" y="3687027"/>
            <a:ext cx="3664786" cy="430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100" b="1" dirty="0" smtClean="0"/>
              <a:t>PAYLOAD 1 ; Length 1414</a:t>
            </a:r>
            <a:r>
              <a:rPr kumimoji="1" lang="en-US" altLang="ja-JP" sz="1100" b="1" dirty="0" smtClean="0">
                <a:sym typeface="Wingdings" panose="05000000000000000000" pitchFamily="2" charset="2"/>
              </a:rPr>
              <a:t> UDP data payload = 1372 bytes</a:t>
            </a:r>
          </a:p>
          <a:p>
            <a:r>
              <a:rPr lang="en-US" altLang="ja-JP" sz="1100" dirty="0" err="1" smtClean="0">
                <a:sym typeface="Wingdings" panose="05000000000000000000" pitchFamily="2" charset="2"/>
              </a:rPr>
              <a:t>Recv</a:t>
            </a:r>
            <a:r>
              <a:rPr lang="en-US" altLang="ja-JP" sz="1100" dirty="0" smtClean="0">
                <a:sym typeface="Wingdings" panose="05000000000000000000" pitchFamily="2" charset="2"/>
              </a:rPr>
              <a:t>()`s return value is 1372. This is expected.</a:t>
            </a:r>
            <a:endParaRPr lang="ja-JP" altLang="en-US" sz="1100" dirty="0" smtClean="0"/>
          </a:p>
        </p:txBody>
      </p:sp>
      <p:cxnSp>
        <p:nvCxnSpPr>
          <p:cNvPr id="24" name="直線矢印コネクタ 23"/>
          <p:cNvCxnSpPr>
            <a:stCxn id="23" idx="3"/>
            <a:endCxn id="22" idx="1"/>
          </p:cNvCxnSpPr>
          <p:nvPr/>
        </p:nvCxnSpPr>
        <p:spPr>
          <a:xfrm>
            <a:off x="5947593" y="3902471"/>
            <a:ext cx="1018773" cy="5116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280321" y="4266788"/>
            <a:ext cx="3488455" cy="430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100" b="1" dirty="0" smtClean="0"/>
              <a:t>PAYLOAD 1 ; Length 662</a:t>
            </a:r>
            <a:r>
              <a:rPr kumimoji="1" lang="en-US" altLang="ja-JP" sz="1100" b="1" dirty="0" smtClean="0">
                <a:sym typeface="Wingdings" panose="05000000000000000000" pitchFamily="2" charset="2"/>
              </a:rPr>
              <a:t> UDP data payload = 620bytes</a:t>
            </a:r>
          </a:p>
          <a:p>
            <a:r>
              <a:rPr lang="en-US" altLang="ja-JP" sz="1100" dirty="0" err="1" smtClean="0">
                <a:sym typeface="Wingdings" panose="05000000000000000000" pitchFamily="2" charset="2"/>
              </a:rPr>
              <a:t>Recv</a:t>
            </a:r>
            <a:r>
              <a:rPr lang="en-US" altLang="ja-JP" sz="1100" dirty="0" smtClean="0">
                <a:sym typeface="Wingdings" panose="05000000000000000000" pitchFamily="2" charset="2"/>
              </a:rPr>
              <a:t>()`s return value is 620. This is expected.</a:t>
            </a:r>
            <a:endParaRPr lang="ja-JP" altLang="en-US" sz="1100" dirty="0" smtClean="0"/>
          </a:p>
        </p:txBody>
      </p:sp>
      <p:cxnSp>
        <p:nvCxnSpPr>
          <p:cNvPr id="30" name="直線矢印コネクタ 29"/>
          <p:cNvCxnSpPr>
            <a:stCxn id="29" idx="3"/>
            <a:endCxn id="33" idx="1"/>
          </p:cNvCxnSpPr>
          <p:nvPr/>
        </p:nvCxnSpPr>
        <p:spPr>
          <a:xfrm>
            <a:off x="5768776" y="4482232"/>
            <a:ext cx="1200356" cy="593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3" name="角丸四角形 32"/>
          <p:cNvSpPr/>
          <p:nvPr/>
        </p:nvSpPr>
        <p:spPr>
          <a:xfrm>
            <a:off x="6969132" y="4476192"/>
            <a:ext cx="288032" cy="13080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角丸四角形 36"/>
          <p:cNvSpPr/>
          <p:nvPr/>
        </p:nvSpPr>
        <p:spPr>
          <a:xfrm>
            <a:off x="6970497" y="4603653"/>
            <a:ext cx="261847" cy="130805"/>
          </a:xfrm>
          <a:prstGeom prst="roundRect">
            <a:avLst/>
          </a:prstGeom>
          <a:solidFill>
            <a:srgbClr val="FF0000">
              <a:alpha val="2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664392" y="3044979"/>
            <a:ext cx="1218603" cy="7386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A series of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Capture data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kern="12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(fragmented)</a:t>
            </a:r>
          </a:p>
        </p:txBody>
      </p:sp>
    </p:spTree>
    <p:extLst>
      <p:ext uri="{BB962C8B-B14F-4D97-AF65-F5344CB8AC3E}">
        <p14:creationId xmlns:p14="http://schemas.microsoft.com/office/powerpoint/2010/main" val="3957156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192907"/>
              </p:ext>
            </p:extLst>
          </p:nvPr>
        </p:nvGraphicFramePr>
        <p:xfrm>
          <a:off x="557167" y="1268760"/>
          <a:ext cx="8051950" cy="49901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51956"/>
                <a:gridCol w="610270"/>
                <a:gridCol w="610270"/>
                <a:gridCol w="610270"/>
                <a:gridCol w="168627"/>
                <a:gridCol w="1005741"/>
                <a:gridCol w="1294816"/>
              </a:tblGrid>
              <a:tr h="114947"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rowSpan="44">
                  <a:txBody>
                    <a:bodyPr/>
                    <a:lstStyle/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ja-JP" altLang="en-US" sz="700" u="none" strike="noStrike" dirty="0">
                          <a:effectLst/>
                        </a:rPr>
                        <a:t>　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Comment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2504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u="none" strike="noStrike" dirty="0">
                          <a:effectLst/>
                        </a:rPr>
                        <a:t>packet sequence id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5066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5067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5068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5069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2504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u="none" strike="noStrike" dirty="0" err="1">
                          <a:effectLst/>
                        </a:rPr>
                        <a:t>udp</a:t>
                      </a:r>
                      <a:r>
                        <a:rPr lang="en-US" sz="700" b="1" u="none" strike="noStrike" dirty="0">
                          <a:effectLst/>
                        </a:rPr>
                        <a:t> packet size in bytes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1372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1372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620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24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2504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700" b="1" u="none" strike="noStrike" dirty="0">
                          <a:effectLst/>
                        </a:rPr>
                        <a:t>response of </a:t>
                      </a:r>
                      <a:r>
                        <a:rPr lang="en-US" sz="700" b="1" u="none" strike="noStrike" dirty="0" err="1">
                          <a:effectLst/>
                        </a:rPr>
                        <a:t>recv</a:t>
                      </a:r>
                      <a:r>
                        <a:rPr lang="en-US" sz="700" b="1" u="none" strike="noStrike" dirty="0">
                          <a:effectLst/>
                        </a:rPr>
                        <a:t>() in bytes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1372</a:t>
                      </a:r>
                      <a:endParaRPr lang="en-US" altLang="ja-JP" sz="700" b="0" i="0" u="none" strike="noStrike">
                        <a:solidFill>
                          <a:srgbClr val="4F81BD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1372</a:t>
                      </a:r>
                      <a:endParaRPr lang="en-US" altLang="ja-JP" sz="700" b="0" i="0" u="none" strike="noStrike">
                        <a:solidFill>
                          <a:srgbClr val="4F81BD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620</a:t>
                      </a:r>
                      <a:endParaRPr lang="en-US" altLang="ja-JP" sz="700" b="0" i="0" u="none" strike="noStrike">
                        <a:solidFill>
                          <a:srgbClr val="4F81BD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Lost</a:t>
                      </a:r>
                      <a:endParaRPr lang="en-US" sz="700" b="0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ctr"/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CPU halt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u="none" strike="noStrike" dirty="0" err="1">
                          <a:effectLst/>
                        </a:rPr>
                        <a:t>udps</a:t>
                      </a:r>
                      <a:r>
                        <a:rPr lang="en-US" sz="700" b="1" u="none" strike="noStrike" dirty="0">
                          <a:effectLst/>
                        </a:rPr>
                        <a:t> status after …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recv()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recv()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recv()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 dirty="0">
                          <a:effectLst/>
                        </a:rPr>
                        <a:t>UINT32  </a:t>
                      </a:r>
                      <a:r>
                        <a:rPr lang="en-US" sz="700" u="none" strike="noStrike" dirty="0" err="1">
                          <a:effectLst/>
                        </a:rPr>
                        <a:t>RcvTotal</a:t>
                      </a:r>
                      <a:r>
                        <a:rPr lang="en-US" sz="700" u="none" strike="noStrike" dirty="0">
                          <a:effectLst/>
                        </a:rPr>
                        <a:t>;      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00008AB1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00008AB1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00008AB1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00008AB1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RcvShort;      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RcvBadLen;     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RcvBadSum;     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 dirty="0">
                          <a:effectLst/>
                        </a:rPr>
                        <a:t>00000000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 dirty="0">
                          <a:effectLst/>
                        </a:rPr>
                        <a:t>UINT32  </a:t>
                      </a:r>
                      <a:r>
                        <a:rPr lang="en-US" sz="700" u="none" strike="noStrike" dirty="0" err="1">
                          <a:effectLst/>
                        </a:rPr>
                        <a:t>RcvFull</a:t>
                      </a:r>
                      <a:r>
                        <a:rPr lang="en-US" sz="700" u="none" strike="noStrike" dirty="0">
                          <a:effectLst/>
                        </a:rPr>
                        <a:t>;       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 dirty="0">
                          <a:effectLst/>
                        </a:rPr>
                        <a:t>00000000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RcvNoPort;     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 dirty="0">
                          <a:effectLst/>
                        </a:rPr>
                        <a:t>00000000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RcvNoPortB;    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 dirty="0">
                          <a:effectLst/>
                        </a:rPr>
                        <a:t>00000000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SndTotal;      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0000000F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0000000F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 dirty="0">
                          <a:effectLst/>
                        </a:rPr>
                        <a:t>0000000F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0000000F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SndNoPacket;   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u="none" strike="noStrike" dirty="0" err="1">
                          <a:effectLst/>
                        </a:rPr>
                        <a:t>ips</a:t>
                      </a:r>
                      <a:r>
                        <a:rPr lang="en-US" sz="700" b="1" u="none" strike="noStrike" dirty="0">
                          <a:effectLst/>
                        </a:rPr>
                        <a:t> status after … 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recv()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recv()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recv()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CPU halt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Total;          /* total packets received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00008AB1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00008AB1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00008AB1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00008AB1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Odropped;       /* lost packets due to nobufs, etc.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Badsum;         /* checksum bad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Badhlen;        /* ip header length &lt; data size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Badlen;         /* ip length &lt; ip header length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Badoptions;     /* error in option processing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Badvers;        /* ip version != 4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Forward;        /* packets forwarded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 dirty="0">
                          <a:effectLst/>
                        </a:rPr>
                        <a:t>00000000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Noproto;        /* unknown or unsupported protocol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 dirty="0">
                          <a:effectLst/>
                        </a:rPr>
                        <a:t>00000000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Delivered;      /* datagrams delivered to upper level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00008AB1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 dirty="0">
                          <a:effectLst/>
                        </a:rPr>
                        <a:t>00008AB1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00008AB1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 dirty="0">
                          <a:effectLst/>
                        </a:rPr>
                        <a:t>00008AB1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Cantforward;    /* packets rcvd for unreachable dest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 dirty="0">
                          <a:effectLst/>
                        </a:rPr>
                        <a:t>00000000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CantforwardBA;  /* packets rcvd with illegal addressing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 dirty="0">
                          <a:effectLst/>
                        </a:rPr>
                        <a:t>00000000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Expired;        /* Packets not forwards becaused expired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 dirty="0">
                          <a:effectLst/>
                        </a:rPr>
                        <a:t>00000000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Redirectsent;   /* packets forwarded on same net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 dirty="0">
                          <a:effectLst/>
                        </a:rPr>
                        <a:t>00000000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Localout;       /* total ip packets generated here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0000000F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0000000F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0000000F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 dirty="0">
                          <a:effectLst/>
                        </a:rPr>
                        <a:t>0000000F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Localnoroute;   /* Local packets discarded due to no route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 dirty="0">
                          <a:effectLst/>
                        </a:rPr>
                        <a:t>00000000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Reassembled;    /* total packets reassembled ok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 dirty="0">
                          <a:effectLst/>
                        </a:rPr>
                        <a:t>00000000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Fragments;      /* fragments received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 dirty="0">
                          <a:effectLst/>
                        </a:rPr>
                        <a:t>00000000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Fragdropped;    /* frags dropped (dups, out of space)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 dirty="0">
                          <a:effectLst/>
                        </a:rPr>
                        <a:t>00000000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Fragtimeout;    /* fragments timed out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 dirty="0">
                          <a:effectLst/>
                        </a:rPr>
                        <a:t>00000000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Fragmented;     /* datagrams successfully fragmented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Ofragments;     /* output fragments created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 dirty="0">
                          <a:effectLst/>
                        </a:rPr>
                        <a:t>00000000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Cantfrag;       /* don't fragment flag was set, etc.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CacheHit;       /* Route cache hit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0000000E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0000000E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0000000E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0000000E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CacheMiss;      /* Route cache miss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UINT32  Filtered;       /* packets filtered by firewall */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>
                          <a:effectLst/>
                        </a:rPr>
                        <a:t>00000000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>
                          <a:effectLst/>
                        </a:rPr>
                        <a:t>no change during the packets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  <a:tr h="114947"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8" name="テキスト ボックス 1"/>
          <p:cNvSpPr txBox="1"/>
          <p:nvPr/>
        </p:nvSpPr>
        <p:spPr>
          <a:xfrm rot="5400000">
            <a:off x="5879530" y="2355106"/>
            <a:ext cx="709613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b="1" dirty="0">
                <a:solidFill>
                  <a:schemeClr val="bg1"/>
                </a:solidFill>
              </a:rPr>
              <a:t>Blocking </a:t>
            </a:r>
            <a:endParaRPr kumimoji="1" lang="ja-JP" altLang="en-US" sz="1100" b="1" dirty="0">
              <a:solidFill>
                <a:schemeClr val="bg1"/>
              </a:solidFill>
            </a:endParaRPr>
          </a:p>
        </p:txBody>
      </p:sp>
      <p:sp>
        <p:nvSpPr>
          <p:cNvPr id="9" name="テキスト ボックス 2"/>
          <p:cNvSpPr txBox="1"/>
          <p:nvPr/>
        </p:nvSpPr>
        <p:spPr>
          <a:xfrm rot="5400000">
            <a:off x="5879530" y="4371329"/>
            <a:ext cx="709613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b="1" dirty="0">
                <a:solidFill>
                  <a:schemeClr val="bg1"/>
                </a:solidFill>
              </a:rPr>
              <a:t>Blocking </a:t>
            </a:r>
            <a:endParaRPr kumimoji="1" lang="ja-JP" altLang="en-US" sz="1100" b="1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39552" y="476672"/>
            <a:ext cx="57143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 err="1"/>
              <a:t>u</a:t>
            </a:r>
            <a:r>
              <a:rPr lang="en-US" altLang="ja-JP" sz="2400" b="1" dirty="0" err="1" smtClean="0"/>
              <a:t>dps</a:t>
            </a:r>
            <a:r>
              <a:rPr lang="en-US" altLang="ja-JP" sz="2400" b="1" dirty="0" smtClean="0"/>
              <a:t> and </a:t>
            </a:r>
            <a:r>
              <a:rPr lang="en-US" altLang="ja-JP" sz="2400" b="1" dirty="0" err="1" smtClean="0"/>
              <a:t>ips</a:t>
            </a:r>
            <a:r>
              <a:rPr lang="en-US" altLang="ja-JP" sz="2400" b="1" dirty="0" smtClean="0"/>
              <a:t> status during the later packets</a:t>
            </a:r>
            <a:endParaRPr kumimoji="1" lang="ja-JP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88121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893</Words>
  <Application>Microsoft Office PowerPoint</Application>
  <PresentationFormat>画面に合わせる (4:3)</PresentationFormat>
  <Paragraphs>310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Kawada Naoki</dc:creator>
  <cp:lastModifiedBy>Kawada Naoki</cp:lastModifiedBy>
  <cp:revision>6</cp:revision>
  <dcterms:created xsi:type="dcterms:W3CDTF">2017-04-04T06:16:52Z</dcterms:created>
  <dcterms:modified xsi:type="dcterms:W3CDTF">2017-04-06T10:03:24Z</dcterms:modified>
</cp:coreProperties>
</file>