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4"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75" d="100"/>
          <a:sy n="75" d="100"/>
        </p:scale>
        <p:origin x="33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9F6C5B-C4A4-437C-AEEA-50E7EE151A19}" type="datetimeFigureOut">
              <a:rPr lang="en-IN" smtClean="0"/>
              <a:t>10-07-2020</a:t>
            </a:fld>
            <a:endParaRPr lang="en-IN"/>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IN"/>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1B4A52DC-0560-4799-B20D-58C3ADB07324}" type="slidenum">
              <a:rPr lang="en-IN" smtClean="0"/>
              <a:t>‹#›</a:t>
            </a:fld>
            <a:endParaRPr lang="en-IN"/>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17379458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9F6C5B-C4A4-437C-AEEA-50E7EE151A19}" type="datetimeFigureOut">
              <a:rPr lang="en-IN" smtClean="0"/>
              <a:t>10-07-2020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B4A52DC-0560-4799-B20D-58C3ADB07324}" type="slidenum">
              <a:rPr lang="en-IN" smtClean="0"/>
              <a:t>‹#›</a:t>
            </a:fld>
            <a:endParaRPr lang="en-IN"/>
          </a:p>
        </p:txBody>
      </p:sp>
    </p:spTree>
    <p:extLst>
      <p:ext uri="{BB962C8B-B14F-4D97-AF65-F5344CB8AC3E}">
        <p14:creationId xmlns:p14="http://schemas.microsoft.com/office/powerpoint/2010/main" val="1132697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9F6C5B-C4A4-437C-AEEA-50E7EE151A19}" type="datetimeFigureOut">
              <a:rPr lang="en-IN" smtClean="0"/>
              <a:t>10-07-2020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B4A52DC-0560-4799-B20D-58C3ADB07324}" type="slidenum">
              <a:rPr lang="en-IN" smtClean="0"/>
              <a:t>‹#›</a:t>
            </a:fld>
            <a:endParaRPr lang="en-IN"/>
          </a:p>
        </p:txBody>
      </p:sp>
    </p:spTree>
    <p:extLst>
      <p:ext uri="{BB962C8B-B14F-4D97-AF65-F5344CB8AC3E}">
        <p14:creationId xmlns:p14="http://schemas.microsoft.com/office/powerpoint/2010/main" val="331882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9F6C5B-C4A4-437C-AEEA-50E7EE151A19}" type="datetimeFigureOut">
              <a:rPr lang="en-IN" smtClean="0"/>
              <a:t>10-07-2020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B4A52DC-0560-4799-B20D-58C3ADB07324}" type="slidenum">
              <a:rPr lang="en-IN" smtClean="0"/>
              <a:t>‹#›</a:t>
            </a:fld>
            <a:endParaRPr lang="en-IN"/>
          </a:p>
        </p:txBody>
      </p:sp>
    </p:spTree>
    <p:extLst>
      <p:ext uri="{BB962C8B-B14F-4D97-AF65-F5344CB8AC3E}">
        <p14:creationId xmlns:p14="http://schemas.microsoft.com/office/powerpoint/2010/main" val="457169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9F6C5B-C4A4-437C-AEEA-50E7EE151A19}" type="datetimeFigureOut">
              <a:rPr lang="en-IN" smtClean="0"/>
              <a:t>10-07-2020</a:t>
            </a:fld>
            <a:endParaRPr lang="en-IN"/>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IN"/>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1B4A52DC-0560-4799-B20D-58C3ADB07324}" type="slidenum">
              <a:rPr lang="en-IN" smtClean="0"/>
              <a:t>‹#›</a:t>
            </a:fld>
            <a:endParaRPr lang="en-IN"/>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427602563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9F6C5B-C4A4-437C-AEEA-50E7EE151A19}" type="datetimeFigureOut">
              <a:rPr lang="en-IN" smtClean="0"/>
              <a:t>10-07-2020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B4A52DC-0560-4799-B20D-58C3ADB07324}" type="slidenum">
              <a:rPr lang="en-IN" smtClean="0"/>
              <a:t>‹#›</a:t>
            </a:fld>
            <a:endParaRPr lang="en-IN"/>
          </a:p>
        </p:txBody>
      </p:sp>
    </p:spTree>
    <p:extLst>
      <p:ext uri="{BB962C8B-B14F-4D97-AF65-F5344CB8AC3E}">
        <p14:creationId xmlns:p14="http://schemas.microsoft.com/office/powerpoint/2010/main" val="365653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9F6C5B-C4A4-437C-AEEA-50E7EE151A19}" type="datetimeFigureOut">
              <a:rPr lang="en-IN" smtClean="0"/>
              <a:t>10-07-2020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B4A52DC-0560-4799-B20D-58C3ADB07324}" type="slidenum">
              <a:rPr lang="en-IN" smtClean="0"/>
              <a:t>‹#›</a:t>
            </a:fld>
            <a:endParaRPr lang="en-IN"/>
          </a:p>
        </p:txBody>
      </p:sp>
    </p:spTree>
    <p:extLst>
      <p:ext uri="{BB962C8B-B14F-4D97-AF65-F5344CB8AC3E}">
        <p14:creationId xmlns:p14="http://schemas.microsoft.com/office/powerpoint/2010/main" val="2494437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9F6C5B-C4A4-437C-AEEA-50E7EE151A19}" type="datetimeFigureOut">
              <a:rPr lang="en-IN" smtClean="0"/>
              <a:t>10-07-2020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B4A52DC-0560-4799-B20D-58C3ADB07324}" type="slidenum">
              <a:rPr lang="en-IN" smtClean="0"/>
              <a:t>‹#›</a:t>
            </a:fld>
            <a:endParaRPr lang="en-IN"/>
          </a:p>
        </p:txBody>
      </p:sp>
    </p:spTree>
    <p:extLst>
      <p:ext uri="{BB962C8B-B14F-4D97-AF65-F5344CB8AC3E}">
        <p14:creationId xmlns:p14="http://schemas.microsoft.com/office/powerpoint/2010/main" val="2391403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9F6C5B-C4A4-437C-AEEA-50E7EE151A19}" type="datetimeFigureOut">
              <a:rPr lang="en-IN" smtClean="0"/>
              <a:t>10-07-2020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B4A52DC-0560-4799-B20D-58C3ADB07324}" type="slidenum">
              <a:rPr lang="en-IN" smtClean="0"/>
              <a:t>‹#›</a:t>
            </a:fld>
            <a:endParaRPr lang="en-IN"/>
          </a:p>
        </p:txBody>
      </p:sp>
    </p:spTree>
    <p:extLst>
      <p:ext uri="{BB962C8B-B14F-4D97-AF65-F5344CB8AC3E}">
        <p14:creationId xmlns:p14="http://schemas.microsoft.com/office/powerpoint/2010/main" val="144717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9F6C5B-C4A4-437C-AEEA-50E7EE151A19}" type="datetimeFigureOut">
              <a:rPr lang="en-IN" smtClean="0"/>
              <a:t>10-07-2020</a:t>
            </a:fld>
            <a:endParaRPr lang="en-IN"/>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IN"/>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B4A52DC-0560-4799-B20D-58C3ADB07324}" type="slidenum">
              <a:rPr lang="en-IN" smtClean="0"/>
              <a:t>‹#›</a:t>
            </a:fld>
            <a:endParaRPr lang="en-IN"/>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9051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9F6C5B-C4A4-437C-AEEA-50E7EE151A19}" type="datetimeFigureOut">
              <a:rPr lang="en-IN" smtClean="0"/>
              <a:t>10-07-2020</a:t>
            </a:fld>
            <a:endParaRPr lang="en-IN"/>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IN"/>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B4A52DC-0560-4799-B20D-58C3ADB07324}" type="slidenum">
              <a:rPr lang="en-IN" smtClean="0"/>
              <a:t>‹#›</a:t>
            </a:fld>
            <a:endParaRPr lang="en-IN"/>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13513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9F6C5B-C4A4-437C-AEEA-50E7EE151A19}" type="datetimeFigureOut">
              <a:rPr lang="en-IN" smtClean="0"/>
              <a:t>10-07-2020</a:t>
            </a:fld>
            <a:endParaRPr lang="en-IN"/>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IN"/>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1B4A52DC-0560-4799-B20D-58C3ADB07324}" type="slidenum">
              <a:rPr lang="en-IN" smtClean="0"/>
              <a:t>‹#›</a:t>
            </a:fld>
            <a:endParaRPr lang="en-IN"/>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2418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6649" y="2372496"/>
            <a:ext cx="9358184" cy="723349"/>
          </a:xfrm>
        </p:spPr>
        <p:txBody>
          <a:bodyPr/>
          <a:lstStyle/>
          <a:p>
            <a:r>
              <a:rPr lang="en-US" sz="3600" dirty="0" smtClean="0"/>
              <a:t>HSDC Pro - ADC Auto Re-arm Trigger</a:t>
            </a:r>
            <a:endParaRPr lang="en-IN" sz="3600" dirty="0"/>
          </a:p>
        </p:txBody>
      </p:sp>
      <p:sp>
        <p:nvSpPr>
          <p:cNvPr id="3" name="Subtitle 2"/>
          <p:cNvSpPr>
            <a:spLocks noGrp="1"/>
          </p:cNvSpPr>
          <p:nvPr>
            <p:ph type="subTitle" idx="1"/>
          </p:nvPr>
        </p:nvSpPr>
        <p:spPr>
          <a:xfrm>
            <a:off x="2679905" y="3190160"/>
            <a:ext cx="6831673" cy="1086237"/>
          </a:xfrm>
        </p:spPr>
        <p:txBody>
          <a:bodyPr>
            <a:normAutofit/>
          </a:bodyPr>
          <a:lstStyle/>
          <a:p>
            <a:r>
              <a:rPr lang="en-US" sz="2800" dirty="0" smtClean="0"/>
              <a:t>User Flow</a:t>
            </a:r>
            <a:endParaRPr lang="en-IN" sz="2800" dirty="0"/>
          </a:p>
        </p:txBody>
      </p:sp>
    </p:spTree>
    <p:extLst>
      <p:ext uri="{BB962C8B-B14F-4D97-AF65-F5344CB8AC3E}">
        <p14:creationId xmlns:p14="http://schemas.microsoft.com/office/powerpoint/2010/main" val="3490556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72762"/>
            <a:ext cx="9601200" cy="698157"/>
          </a:xfrm>
        </p:spPr>
        <p:txBody>
          <a:bodyPr/>
          <a:lstStyle/>
          <a:p>
            <a:r>
              <a:rPr lang="en-US" dirty="0" smtClean="0"/>
              <a:t>HSDC Pro - ADC Auto Re-Arm </a:t>
            </a:r>
            <a:r>
              <a:rPr lang="en-US" dirty="0"/>
              <a:t>Trigger</a:t>
            </a:r>
            <a:endParaRPr lang="en-IN" dirty="0"/>
          </a:p>
        </p:txBody>
      </p:sp>
      <p:sp>
        <p:nvSpPr>
          <p:cNvPr id="3" name="Content Placeholder 2"/>
          <p:cNvSpPr>
            <a:spLocks noGrp="1"/>
          </p:cNvSpPr>
          <p:nvPr>
            <p:ph idx="1"/>
          </p:nvPr>
        </p:nvSpPr>
        <p:spPr>
          <a:xfrm>
            <a:off x="1371601" y="1276865"/>
            <a:ext cx="5408140" cy="4590535"/>
          </a:xfrm>
        </p:spPr>
        <p:txBody>
          <a:bodyPr>
            <a:normAutofit fontScale="92500" lnSpcReduction="10000"/>
          </a:bodyPr>
          <a:lstStyle/>
          <a:p>
            <a:r>
              <a:rPr lang="en-US" dirty="0" smtClean="0"/>
              <a:t>Connect to Board </a:t>
            </a:r>
          </a:p>
          <a:p>
            <a:r>
              <a:rPr lang="en-US" dirty="0" smtClean="0"/>
              <a:t>Select an ADC INI file </a:t>
            </a:r>
            <a:r>
              <a:rPr lang="en-US" dirty="0"/>
              <a:t>as ADS54J40_LMF_8224_Auto_ReArm</a:t>
            </a:r>
            <a:endParaRPr lang="en-US" dirty="0" smtClean="0"/>
          </a:p>
          <a:p>
            <a:r>
              <a:rPr lang="en-US" dirty="0" smtClean="0"/>
              <a:t>Set </a:t>
            </a:r>
            <a:r>
              <a:rPr lang="en-US" dirty="0" smtClean="0"/>
              <a:t>required ADC Output Data rate</a:t>
            </a:r>
          </a:p>
          <a:p>
            <a:r>
              <a:rPr lang="en-US" dirty="0" smtClean="0"/>
              <a:t>Select “Data Capture Options -&gt; Capture Option” from menu</a:t>
            </a:r>
          </a:p>
          <a:p>
            <a:r>
              <a:rPr lang="en-US" dirty="0" smtClean="0"/>
              <a:t>In the Capture Option dialog that appears, enter the Number of samples to be captured per channel per Trigger in “</a:t>
            </a:r>
            <a:r>
              <a:rPr lang="en-US" b="1" dirty="0" smtClean="0"/>
              <a:t># Samples (per Channel)” </a:t>
            </a:r>
            <a:r>
              <a:rPr lang="en-US" dirty="0" smtClean="0"/>
              <a:t>control</a:t>
            </a:r>
          </a:p>
          <a:p>
            <a:pPr marL="0" indent="0">
              <a:buNone/>
            </a:pPr>
            <a:r>
              <a:rPr lang="en-US" sz="1500" b="1" dirty="0" smtClean="0"/>
              <a:t>Note: </a:t>
            </a:r>
            <a:r>
              <a:rPr lang="en-US" sz="1500" dirty="0" smtClean="0"/>
              <a:t>Value in “# samples </a:t>
            </a:r>
            <a:r>
              <a:rPr lang="en-US" sz="1500" dirty="0"/>
              <a:t>(per Channel)” </a:t>
            </a:r>
            <a:r>
              <a:rPr lang="en-US" sz="1500" dirty="0" smtClean="0"/>
              <a:t>is number of samples per channel that has to captured when a single trigger occurs. When multiple triggers occur those corresponding captured data per trigger will be accumulated in the DDR. If the trigger is generated when the Board is capturing the data, the trigger is ignored. So </a:t>
            </a:r>
            <a:r>
              <a:rPr lang="en-US" sz="1500" dirty="0"/>
              <a:t>the “# samples (per Channel)” </a:t>
            </a:r>
            <a:r>
              <a:rPr lang="en-US" sz="1500" dirty="0" smtClean="0"/>
              <a:t> has to be updated based on the Trigger Period.</a:t>
            </a:r>
          </a:p>
          <a:p>
            <a:pPr marL="0" indent="0">
              <a:buNone/>
            </a:pPr>
            <a:endParaRPr lang="en-US" sz="1500" dirty="0" smtClean="0"/>
          </a:p>
        </p:txBody>
      </p:sp>
      <p:pic>
        <p:nvPicPr>
          <p:cNvPr id="7" name="Picture 6"/>
          <p:cNvPicPr>
            <a:picLocks noChangeAspect="1"/>
          </p:cNvPicPr>
          <p:nvPr/>
        </p:nvPicPr>
        <p:blipFill>
          <a:blip r:embed="rId2"/>
          <a:stretch>
            <a:fillRect/>
          </a:stretch>
        </p:blipFill>
        <p:spPr>
          <a:xfrm>
            <a:off x="7908324" y="2124332"/>
            <a:ext cx="2990850" cy="2895600"/>
          </a:xfrm>
          <a:prstGeom prst="rect">
            <a:avLst/>
          </a:prstGeom>
        </p:spPr>
      </p:pic>
    </p:spTree>
    <p:extLst>
      <p:ext uri="{BB962C8B-B14F-4D97-AF65-F5344CB8AC3E}">
        <p14:creationId xmlns:p14="http://schemas.microsoft.com/office/powerpoint/2010/main" val="3784954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72762"/>
            <a:ext cx="9601200" cy="698157"/>
          </a:xfrm>
        </p:spPr>
        <p:txBody>
          <a:bodyPr>
            <a:normAutofit fontScale="90000"/>
          </a:bodyPr>
          <a:lstStyle/>
          <a:p>
            <a:r>
              <a:rPr lang="en-US" dirty="0" smtClean="0"/>
              <a:t>HSDC Pro - ADC Auto Re-Arm Trigger </a:t>
            </a:r>
            <a:r>
              <a:rPr lang="en-US" dirty="0" err="1" smtClean="0"/>
              <a:t>Cont</a:t>
            </a:r>
            <a:r>
              <a:rPr lang="en-US" dirty="0" smtClean="0"/>
              <a:t>…</a:t>
            </a:r>
            <a:endParaRPr lang="en-IN"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371601" y="1276865"/>
                <a:ext cx="6709718" cy="5231027"/>
              </a:xfrm>
            </p:spPr>
            <p:txBody>
              <a:bodyPr>
                <a:normAutofit fontScale="92500" lnSpcReduction="10000"/>
              </a:bodyPr>
              <a:lstStyle/>
              <a:p>
                <a:r>
                  <a:rPr lang="en-US" dirty="0" smtClean="0"/>
                  <a:t>Select “Data </a:t>
                </a:r>
                <a:r>
                  <a:rPr lang="en-US" dirty="0"/>
                  <a:t>Capture Options -&gt; </a:t>
                </a:r>
                <a:r>
                  <a:rPr lang="en-US" dirty="0" smtClean="0"/>
                  <a:t>Trigger Option</a:t>
                </a:r>
                <a:r>
                  <a:rPr lang="en-US" dirty="0"/>
                  <a:t>” from </a:t>
                </a:r>
                <a:r>
                  <a:rPr lang="en-US" dirty="0" smtClean="0"/>
                  <a:t>menu</a:t>
                </a:r>
              </a:p>
              <a:p>
                <a:r>
                  <a:rPr lang="en-US" dirty="0"/>
                  <a:t>In the </a:t>
                </a:r>
                <a:r>
                  <a:rPr lang="en-US" dirty="0" smtClean="0"/>
                  <a:t>Trigger </a:t>
                </a:r>
                <a:r>
                  <a:rPr lang="en-US" dirty="0"/>
                  <a:t>Option dialog that </a:t>
                </a:r>
                <a:r>
                  <a:rPr lang="en-US" dirty="0" smtClean="0"/>
                  <a:t>appears, enable “Trigger mode enable” and “Auto Re-Arm Trigger” check boxes</a:t>
                </a:r>
              </a:p>
              <a:p>
                <a:r>
                  <a:rPr lang="en-US" dirty="0" smtClean="0"/>
                  <a:t>The Trigger Delay can be mentioned in terms of Clocks or micro-seconds</a:t>
                </a:r>
              </a:p>
              <a:p>
                <a:r>
                  <a:rPr lang="en-US" dirty="0" smtClean="0"/>
                  <a:t>Enter the Number of Triggers for which firmware should perform capture</a:t>
                </a:r>
              </a:p>
              <a:p>
                <a:pPr lvl="1"/>
                <a:r>
                  <a:rPr lang="en-US" dirty="0" smtClean="0"/>
                  <a:t>By default, the Maximum number of possible triggers will be considered</a:t>
                </a:r>
              </a:p>
              <a:p>
                <a:r>
                  <a:rPr lang="en-US" dirty="0">
                    <a:solidFill>
                      <a:srgbClr val="191B0E"/>
                    </a:solidFill>
                  </a:rPr>
                  <a:t>Click </a:t>
                </a:r>
                <a:r>
                  <a:rPr lang="en-US" dirty="0" smtClean="0">
                    <a:solidFill>
                      <a:srgbClr val="191B0E"/>
                    </a:solidFill>
                  </a:rPr>
                  <a:t>OK</a:t>
                </a:r>
              </a:p>
              <a:p>
                <a:pPr marL="0" indent="0">
                  <a:buNone/>
                </a:pPr>
                <a:endParaRPr lang="en-US" i="1" dirty="0" smtClean="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en-IN" sz="1400" b="0" i="1">
                          <a:latin typeface="Cambria Math" panose="02040503050406030204" pitchFamily="18" charset="0"/>
                        </a:rPr>
                        <m:t>𝑀𝑎𝑥𝑖𝑚𝑢𝑚</m:t>
                      </m:r>
                      <m:r>
                        <a:rPr lang="en-IN" sz="1400" b="0" i="1">
                          <a:latin typeface="Cambria Math" panose="02040503050406030204" pitchFamily="18" charset="0"/>
                        </a:rPr>
                        <m:t> </m:t>
                      </m:r>
                      <m:r>
                        <a:rPr lang="en-IN" sz="1400" b="0" i="1">
                          <a:latin typeface="Cambria Math" panose="02040503050406030204" pitchFamily="18" charset="0"/>
                        </a:rPr>
                        <m:t>𝑁𝑢𝑚𝑏𝑒𝑟</m:t>
                      </m:r>
                      <m:r>
                        <a:rPr lang="en-IN" sz="1400" b="0" i="1">
                          <a:latin typeface="Cambria Math" panose="02040503050406030204" pitchFamily="18" charset="0"/>
                        </a:rPr>
                        <m:t> </m:t>
                      </m:r>
                      <m:r>
                        <a:rPr lang="en-IN" sz="1400" b="0" i="1">
                          <a:latin typeface="Cambria Math" panose="02040503050406030204" pitchFamily="18" charset="0"/>
                        </a:rPr>
                        <m:t>𝑜𝑓</m:t>
                      </m:r>
                      <m:r>
                        <a:rPr lang="en-US" sz="1400" b="0" i="1" smtClean="0">
                          <a:latin typeface="Cambria Math" panose="02040503050406030204" pitchFamily="18" charset="0"/>
                        </a:rPr>
                        <m:t> </m:t>
                      </m:r>
                      <m:r>
                        <a:rPr lang="en-US" sz="1400" b="0" i="1" smtClean="0">
                          <a:latin typeface="Cambria Math" panose="02040503050406030204" pitchFamily="18" charset="0"/>
                        </a:rPr>
                        <m:t>𝑝𝑜𝑠𝑠𝑖𝑏𝑙𝑒</m:t>
                      </m:r>
                      <m:r>
                        <a:rPr lang="en-IN" sz="1400" b="0" i="1">
                          <a:latin typeface="Cambria Math" panose="02040503050406030204" pitchFamily="18" charset="0"/>
                        </a:rPr>
                        <m:t> </m:t>
                      </m:r>
                      <m:r>
                        <a:rPr lang="en-IN" sz="1400" b="0" i="1">
                          <a:latin typeface="Cambria Math" panose="02040503050406030204" pitchFamily="18" charset="0"/>
                        </a:rPr>
                        <m:t>𝑇𝑟𝑖𝑔𝑔𝑒𝑟𝑠</m:t>
                      </m:r>
                      <m:r>
                        <a:rPr lang="en-IN" sz="1400" b="0" i="1">
                          <a:latin typeface="Cambria Math" panose="02040503050406030204" pitchFamily="18" charset="0"/>
                        </a:rPr>
                        <m:t>=</m:t>
                      </m:r>
                      <m:f>
                        <m:fPr>
                          <m:ctrlPr>
                            <a:rPr lang="en-IN" sz="1400" i="1">
                              <a:latin typeface="Cambria Math" panose="02040503050406030204" pitchFamily="18" charset="0"/>
                            </a:rPr>
                          </m:ctrlPr>
                        </m:fPr>
                        <m:num>
                          <m:r>
                            <a:rPr lang="en-IN" sz="1400" b="0" i="1">
                              <a:latin typeface="Cambria Math" panose="02040503050406030204" pitchFamily="18" charset="0"/>
                            </a:rPr>
                            <m:t>𝑀𝑎𝑥𝑖𝑚𝑢𝑚</m:t>
                          </m:r>
                          <m:r>
                            <a:rPr lang="en-IN" sz="1400" b="0" i="1">
                              <a:latin typeface="Cambria Math" panose="02040503050406030204" pitchFamily="18" charset="0"/>
                            </a:rPr>
                            <m:t> </m:t>
                          </m:r>
                          <m:r>
                            <a:rPr lang="en-IN" sz="1400" b="0" i="1">
                              <a:latin typeface="Cambria Math" panose="02040503050406030204" pitchFamily="18" charset="0"/>
                            </a:rPr>
                            <m:t>𝑛𝑢𝑚𝑏𝑒𝑟</m:t>
                          </m:r>
                          <m:r>
                            <a:rPr lang="en-IN" sz="1400" b="0" i="1">
                              <a:latin typeface="Cambria Math" panose="02040503050406030204" pitchFamily="18" charset="0"/>
                            </a:rPr>
                            <m:t> </m:t>
                          </m:r>
                          <m:r>
                            <a:rPr lang="en-IN" sz="1400" b="0" i="1">
                              <a:latin typeface="Cambria Math" panose="02040503050406030204" pitchFamily="18" charset="0"/>
                            </a:rPr>
                            <m:t>𝑜𝑓</m:t>
                          </m:r>
                          <m:r>
                            <a:rPr lang="en-IN" sz="1400" b="0" i="1">
                              <a:latin typeface="Cambria Math" panose="02040503050406030204" pitchFamily="18" charset="0"/>
                            </a:rPr>
                            <m:t> </m:t>
                          </m:r>
                          <m:r>
                            <a:rPr lang="en-IN" sz="1400" b="0" i="1">
                              <a:latin typeface="Cambria Math" panose="02040503050406030204" pitchFamily="18" charset="0"/>
                            </a:rPr>
                            <m:t>𝑆𝑎𝑚𝑝𝑙𝑒𝑠</m:t>
                          </m:r>
                        </m:num>
                        <m:den>
                          <m:r>
                            <a:rPr lang="en-US" sz="1400" b="0" i="1" smtClean="0">
                              <a:latin typeface="Cambria Math" panose="02040503050406030204" pitchFamily="18" charset="0"/>
                            </a:rPr>
                            <m:t>𝑇𝑜𝑡𝑎𝑙</m:t>
                          </m:r>
                          <m:r>
                            <a:rPr lang="en-US" sz="1400" b="0" i="1" smtClean="0">
                              <a:latin typeface="Cambria Math" panose="02040503050406030204" pitchFamily="18" charset="0"/>
                            </a:rPr>
                            <m:t> </m:t>
                          </m:r>
                          <m:r>
                            <a:rPr lang="en-IN" sz="1400" b="0" i="1">
                              <a:latin typeface="Cambria Math" panose="02040503050406030204" pitchFamily="18" charset="0"/>
                            </a:rPr>
                            <m:t>𝑆𝑎𝑚𝑝𝑙𝑒𝑠</m:t>
                          </m:r>
                          <m:r>
                            <a:rPr lang="en-IN" sz="1400" b="0" i="1">
                              <a:latin typeface="Cambria Math" panose="02040503050406030204" pitchFamily="18" charset="0"/>
                            </a:rPr>
                            <m:t> </m:t>
                          </m:r>
                          <m:r>
                            <a:rPr lang="en-IN" sz="1400" b="0" i="1">
                              <a:latin typeface="Cambria Math" panose="02040503050406030204" pitchFamily="18" charset="0"/>
                            </a:rPr>
                            <m:t>𝑝𝑒𝑟</m:t>
                          </m:r>
                          <m:r>
                            <a:rPr lang="en-IN" sz="1400" b="0" i="1">
                              <a:latin typeface="Cambria Math" panose="02040503050406030204" pitchFamily="18" charset="0"/>
                            </a:rPr>
                            <m:t> </m:t>
                          </m:r>
                          <m:r>
                            <a:rPr lang="en-IN" sz="1400" b="0" i="1">
                              <a:latin typeface="Cambria Math" panose="02040503050406030204" pitchFamily="18" charset="0"/>
                            </a:rPr>
                            <m:t>𝑇𝑟𝑖𝑔𝑔𝑒𝑟</m:t>
                          </m:r>
                        </m:den>
                      </m:f>
                    </m:oMath>
                  </m:oMathPara>
                </a14:m>
                <a:endParaRPr lang="en-US" sz="1400" dirty="0" smtClean="0"/>
              </a:p>
              <a:p>
                <a:pPr marL="0" indent="0">
                  <a:buNone/>
                </a:pPr>
                <a:r>
                  <a:rPr lang="en-US" sz="1400" dirty="0" smtClean="0"/>
                  <a:t>where</a:t>
                </a:r>
                <a:r>
                  <a:rPr lang="en-US" sz="1400" dirty="0"/>
                  <a:t>, </a:t>
                </a:r>
                <a:endParaRPr lang="en-US" sz="1400" dirty="0" smtClean="0"/>
              </a:p>
              <a:p>
                <a:pPr marL="0" indent="0">
                  <a:buNone/>
                </a:pPr>
                <a:r>
                  <a:rPr lang="en-US" sz="1400" dirty="0" smtClean="0"/>
                  <a:t>𝑀𝑎𝑥𝑖𝑚𝑢𝑚 </a:t>
                </a:r>
                <a:r>
                  <a:rPr lang="en-US" sz="1400" dirty="0"/>
                  <a:t>𝑛𝑢𝑚𝑏𝑒𝑟 𝑜𝑓 </a:t>
                </a:r>
                <a:r>
                  <a:rPr lang="en-US" sz="1400" dirty="0" smtClean="0"/>
                  <a:t>𝑆𝑎𝑚𝑝𝑙𝑒𝑠    – Max samples that can be stored in DDR</a:t>
                </a:r>
              </a:p>
              <a:p>
                <a:pPr marL="0" indent="0">
                  <a:buNone/>
                </a:pPr>
                <a14:m>
                  <m:oMath xmlns:m="http://schemas.openxmlformats.org/officeDocument/2006/math">
                    <m:r>
                      <a:rPr lang="en-US" sz="1400" b="0" i="1" smtClean="0">
                        <a:latin typeface="Cambria Math" panose="02040503050406030204" pitchFamily="18" charset="0"/>
                      </a:rPr>
                      <m:t>𝑇𝑜𝑡𝑎𝑙</m:t>
                    </m:r>
                    <m:r>
                      <a:rPr lang="en-US" sz="1400" b="0" i="1" smtClean="0">
                        <a:latin typeface="Cambria Math" panose="02040503050406030204" pitchFamily="18" charset="0"/>
                      </a:rPr>
                      <m:t> </m:t>
                    </m:r>
                    <m:r>
                      <a:rPr lang="en-IN" sz="1400" i="1">
                        <a:latin typeface="Cambria Math" panose="02040503050406030204" pitchFamily="18" charset="0"/>
                      </a:rPr>
                      <m:t>𝑆𝑎𝑚𝑝𝑙𝑒𝑠</m:t>
                    </m:r>
                    <m:r>
                      <a:rPr lang="en-IN" sz="1400" i="1">
                        <a:latin typeface="Cambria Math" panose="02040503050406030204" pitchFamily="18" charset="0"/>
                      </a:rPr>
                      <m:t> </m:t>
                    </m:r>
                    <m:r>
                      <a:rPr lang="en-IN" sz="1400" i="1">
                        <a:latin typeface="Cambria Math" panose="02040503050406030204" pitchFamily="18" charset="0"/>
                      </a:rPr>
                      <m:t>𝑝𝑒𝑟</m:t>
                    </m:r>
                    <m:r>
                      <a:rPr lang="en-IN" sz="1400" i="1">
                        <a:latin typeface="Cambria Math" panose="02040503050406030204" pitchFamily="18" charset="0"/>
                      </a:rPr>
                      <m:t> </m:t>
                    </m:r>
                    <m:r>
                      <a:rPr lang="en-IN" sz="1400" i="1">
                        <a:latin typeface="Cambria Math" panose="02040503050406030204" pitchFamily="18" charset="0"/>
                      </a:rPr>
                      <m:t>𝑇𝑟𝑖𝑔𝑔𝑒𝑟</m:t>
                    </m:r>
                    <m:r>
                      <a:rPr lang="en-US" sz="1400" b="0" i="1" smtClean="0">
                        <a:latin typeface="Cambria Math" panose="02040503050406030204" pitchFamily="18" charset="0"/>
                      </a:rPr>
                      <m:t>            </m:t>
                    </m:r>
                  </m:oMath>
                </a14:m>
                <a:r>
                  <a:rPr lang="en-US" sz="1400" dirty="0" smtClean="0"/>
                  <a:t>– </a:t>
                </a:r>
                <a:r>
                  <a:rPr lang="en-US" sz="1400" dirty="0" smtClean="0"/>
                  <a:t># </a:t>
                </a:r>
                <a:r>
                  <a:rPr lang="en-US" sz="1400" dirty="0"/>
                  <a:t>Samples (per Channel</a:t>
                </a:r>
                <a:r>
                  <a:rPr lang="en-US" sz="1400" dirty="0" smtClean="0"/>
                  <a:t>) * Number of Channels</a:t>
                </a:r>
              </a:p>
              <a:p>
                <a:pPr marL="0" indent="0">
                  <a:buNone/>
                </a:pPr>
                <a:endParaRPr lang="en-US" sz="1600" dirty="0" smtClean="0"/>
              </a:p>
              <a:p>
                <a:pPr marL="0" indent="0">
                  <a:buNone/>
                </a:pPr>
                <a:endParaRPr lang="en-US" sz="16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371601" y="1276865"/>
                <a:ext cx="6709718" cy="5231027"/>
              </a:xfrm>
              <a:blipFill rotWithShape="0">
                <a:blip r:embed="rId2"/>
                <a:stretch>
                  <a:fillRect l="-727" t="-1513"/>
                </a:stretch>
              </a:blipFill>
            </p:spPr>
            <p:txBody>
              <a:bodyPr/>
              <a:lstStyle/>
              <a:p>
                <a:r>
                  <a:rPr lang="en-IN">
                    <a:noFill/>
                  </a:rPr>
                  <a:t> </a:t>
                </a:r>
              </a:p>
            </p:txBody>
          </p:sp>
        </mc:Fallback>
      </mc:AlternateContent>
      <p:pic>
        <p:nvPicPr>
          <p:cNvPr id="4" name="Picture 3"/>
          <p:cNvPicPr>
            <a:picLocks noChangeAspect="1"/>
          </p:cNvPicPr>
          <p:nvPr/>
        </p:nvPicPr>
        <p:blipFill>
          <a:blip r:embed="rId3"/>
          <a:stretch>
            <a:fillRect/>
          </a:stretch>
        </p:blipFill>
        <p:spPr>
          <a:xfrm>
            <a:off x="8538390" y="2020715"/>
            <a:ext cx="3171825" cy="3743325"/>
          </a:xfrm>
          <a:prstGeom prst="rect">
            <a:avLst/>
          </a:prstGeom>
        </p:spPr>
      </p:pic>
    </p:spTree>
    <p:extLst>
      <p:ext uri="{BB962C8B-B14F-4D97-AF65-F5344CB8AC3E}">
        <p14:creationId xmlns:p14="http://schemas.microsoft.com/office/powerpoint/2010/main" val="824222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72762"/>
            <a:ext cx="9601200" cy="698157"/>
          </a:xfrm>
        </p:spPr>
        <p:txBody>
          <a:bodyPr>
            <a:normAutofit fontScale="90000"/>
          </a:bodyPr>
          <a:lstStyle/>
          <a:p>
            <a:r>
              <a:rPr lang="en-US" dirty="0" smtClean="0"/>
              <a:t>HSDC Pro - ADC Auto Re-Arm Trigger </a:t>
            </a:r>
            <a:r>
              <a:rPr lang="en-US" dirty="0" err="1" smtClean="0"/>
              <a:t>Cont</a:t>
            </a:r>
            <a:r>
              <a:rPr lang="en-US" dirty="0" smtClean="0"/>
              <a:t>…</a:t>
            </a:r>
            <a:endParaRPr lang="en-IN" dirty="0"/>
          </a:p>
        </p:txBody>
      </p:sp>
      <p:sp>
        <p:nvSpPr>
          <p:cNvPr id="3" name="Content Placeholder 2"/>
          <p:cNvSpPr>
            <a:spLocks noGrp="1"/>
          </p:cNvSpPr>
          <p:nvPr>
            <p:ph idx="1"/>
          </p:nvPr>
        </p:nvSpPr>
        <p:spPr>
          <a:xfrm>
            <a:off x="1371601" y="1276866"/>
            <a:ext cx="9354064" cy="1416906"/>
          </a:xfrm>
        </p:spPr>
        <p:txBody>
          <a:bodyPr>
            <a:normAutofit/>
          </a:bodyPr>
          <a:lstStyle/>
          <a:p>
            <a:r>
              <a:rPr lang="en-US" dirty="0" smtClean="0"/>
              <a:t>Now the </a:t>
            </a:r>
            <a:r>
              <a:rPr lang="en-US" dirty="0"/>
              <a:t>firmware </a:t>
            </a:r>
            <a:r>
              <a:rPr lang="en-US" dirty="0" smtClean="0"/>
              <a:t>will be </a:t>
            </a:r>
            <a:r>
              <a:rPr lang="en-US" dirty="0"/>
              <a:t>configured in Auto Re-Arm Trigger mode and </a:t>
            </a:r>
            <a:r>
              <a:rPr lang="en-US" dirty="0" smtClean="0"/>
              <a:t>captures data </a:t>
            </a:r>
            <a:r>
              <a:rPr lang="en-US" dirty="0"/>
              <a:t>when a trigger </a:t>
            </a:r>
            <a:r>
              <a:rPr lang="en-US" dirty="0" smtClean="0"/>
              <a:t>occurs</a:t>
            </a:r>
          </a:p>
          <a:p>
            <a:r>
              <a:rPr lang="en-US" dirty="0" smtClean="0"/>
              <a:t>In HSDC Pro, the Capture button will be renamed as “Show Trigger Status”</a:t>
            </a:r>
          </a:p>
          <a:p>
            <a:endParaRPr lang="en-US" dirty="0"/>
          </a:p>
        </p:txBody>
      </p:sp>
      <p:pic>
        <p:nvPicPr>
          <p:cNvPr id="6" name="Picture 5"/>
          <p:cNvPicPr>
            <a:picLocks noChangeAspect="1"/>
          </p:cNvPicPr>
          <p:nvPr/>
        </p:nvPicPr>
        <p:blipFill>
          <a:blip r:embed="rId2"/>
          <a:stretch>
            <a:fillRect/>
          </a:stretch>
        </p:blipFill>
        <p:spPr>
          <a:xfrm>
            <a:off x="3288133" y="2693770"/>
            <a:ext cx="5768136" cy="3617389"/>
          </a:xfrm>
          <a:prstGeom prst="rect">
            <a:avLst/>
          </a:prstGeom>
        </p:spPr>
      </p:pic>
      <p:sp>
        <p:nvSpPr>
          <p:cNvPr id="8" name="Content Placeholder 2"/>
          <p:cNvSpPr txBox="1">
            <a:spLocks/>
          </p:cNvSpPr>
          <p:nvPr/>
        </p:nvSpPr>
        <p:spPr>
          <a:xfrm>
            <a:off x="1371600" y="2693770"/>
            <a:ext cx="4800600" cy="1416906"/>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endParaRPr lang="en-US" dirty="0"/>
          </a:p>
        </p:txBody>
      </p:sp>
    </p:spTree>
    <p:extLst>
      <p:ext uri="{BB962C8B-B14F-4D97-AF65-F5344CB8AC3E}">
        <p14:creationId xmlns:p14="http://schemas.microsoft.com/office/powerpoint/2010/main" val="2620890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72762"/>
            <a:ext cx="9601200" cy="698157"/>
          </a:xfrm>
        </p:spPr>
        <p:txBody>
          <a:bodyPr>
            <a:normAutofit fontScale="90000"/>
          </a:bodyPr>
          <a:lstStyle/>
          <a:p>
            <a:r>
              <a:rPr lang="en-US" dirty="0" smtClean="0"/>
              <a:t>HSDC Pro - ADC Auto Re-Arm Trigger </a:t>
            </a:r>
            <a:r>
              <a:rPr lang="en-US" dirty="0" err="1" smtClean="0"/>
              <a:t>Cont</a:t>
            </a:r>
            <a:r>
              <a:rPr lang="en-US" dirty="0" smtClean="0"/>
              <a:t>…</a:t>
            </a:r>
            <a:endParaRPr lang="en-IN" dirty="0"/>
          </a:p>
        </p:txBody>
      </p:sp>
      <p:sp>
        <p:nvSpPr>
          <p:cNvPr id="3" name="Content Placeholder 2"/>
          <p:cNvSpPr>
            <a:spLocks noGrp="1"/>
          </p:cNvSpPr>
          <p:nvPr>
            <p:ph idx="1"/>
          </p:nvPr>
        </p:nvSpPr>
        <p:spPr>
          <a:xfrm>
            <a:off x="1371601" y="1276866"/>
            <a:ext cx="7162799" cy="4835610"/>
          </a:xfrm>
        </p:spPr>
        <p:txBody>
          <a:bodyPr>
            <a:normAutofit fontScale="92500" lnSpcReduction="20000"/>
          </a:bodyPr>
          <a:lstStyle/>
          <a:p>
            <a:r>
              <a:rPr lang="en-US" dirty="0" smtClean="0"/>
              <a:t>Upon clicking “</a:t>
            </a:r>
            <a:r>
              <a:rPr lang="en-US" dirty="0"/>
              <a:t>Show Trigger Status</a:t>
            </a:r>
            <a:r>
              <a:rPr lang="en-US" dirty="0" smtClean="0"/>
              <a:t>” button, Auto Re-Arm Trigger Status dialog appears.</a:t>
            </a:r>
          </a:p>
          <a:p>
            <a:r>
              <a:rPr lang="en-US" dirty="0" smtClean="0"/>
              <a:t>Number of Triggers Occurred and Percentage of DDR filled will be shown in this pop-up</a:t>
            </a:r>
          </a:p>
          <a:p>
            <a:r>
              <a:rPr lang="en-US" dirty="0" smtClean="0"/>
              <a:t>The “Stop and Read DDR Memory” button will stop the trigger operation in firmware and Reads the Captured data</a:t>
            </a:r>
          </a:p>
          <a:p>
            <a:pPr lvl="1"/>
            <a:r>
              <a:rPr lang="en-US" dirty="0"/>
              <a:t>When “Stop and Read DDR Memory” is clicked and a capture is in progress, the current capture will be completed and the data will be read from DDR</a:t>
            </a:r>
          </a:p>
          <a:p>
            <a:pPr lvl="1"/>
            <a:r>
              <a:rPr lang="en-US" dirty="0"/>
              <a:t>For Example, if the Number of Triggers Occurred is 5</a:t>
            </a:r>
            <a:r>
              <a:rPr lang="en-US" dirty="0" smtClean="0"/>
              <a:t>. When a </a:t>
            </a:r>
            <a:r>
              <a:rPr lang="en-US" dirty="0"/>
              <a:t>6</a:t>
            </a:r>
            <a:r>
              <a:rPr lang="en-US" baseline="30000" dirty="0"/>
              <a:t>th</a:t>
            </a:r>
            <a:r>
              <a:rPr lang="en-US" dirty="0"/>
              <a:t> trigger has occurred </a:t>
            </a:r>
            <a:r>
              <a:rPr lang="en-US" dirty="0" smtClean="0"/>
              <a:t>(data </a:t>
            </a:r>
            <a:r>
              <a:rPr lang="en-US" dirty="0"/>
              <a:t>capture is in progress) </a:t>
            </a:r>
            <a:r>
              <a:rPr lang="en-US" dirty="0" smtClean="0"/>
              <a:t>and the </a:t>
            </a:r>
            <a:r>
              <a:rPr lang="en-US" dirty="0"/>
              <a:t>user clicks “Stop and Read DDR Memory”, then the 6</a:t>
            </a:r>
            <a:r>
              <a:rPr lang="en-US" baseline="30000" dirty="0"/>
              <a:t>th</a:t>
            </a:r>
            <a:r>
              <a:rPr lang="en-US" dirty="0"/>
              <a:t> capture will be completed and the firmware stops looking for trigger</a:t>
            </a:r>
            <a:r>
              <a:rPr lang="en-US" dirty="0" smtClean="0"/>
              <a:t>.</a:t>
            </a:r>
          </a:p>
          <a:p>
            <a:r>
              <a:rPr lang="en-US" dirty="0" smtClean="0"/>
              <a:t>“Stop </a:t>
            </a:r>
            <a:r>
              <a:rPr lang="en-US" dirty="0"/>
              <a:t>and Exit” button </a:t>
            </a:r>
            <a:r>
              <a:rPr lang="en-US" dirty="0" smtClean="0"/>
              <a:t>will </a:t>
            </a:r>
            <a:r>
              <a:rPr lang="en-US" dirty="0"/>
              <a:t>skip reading the DDR memory and resets the Auto Re-Arm Trigger Mode in firmware (So that it will start a fresh cycle of Trigger operation)</a:t>
            </a:r>
          </a:p>
          <a:p>
            <a:endParaRPr lang="en-US" dirty="0" smtClean="0"/>
          </a:p>
          <a:p>
            <a:endParaRPr lang="en-US" dirty="0" smtClean="0"/>
          </a:p>
          <a:p>
            <a:endParaRPr lang="en-US" dirty="0"/>
          </a:p>
        </p:txBody>
      </p:sp>
      <p:sp>
        <p:nvSpPr>
          <p:cNvPr id="8" name="Content Placeholder 2"/>
          <p:cNvSpPr txBox="1">
            <a:spLocks/>
          </p:cNvSpPr>
          <p:nvPr/>
        </p:nvSpPr>
        <p:spPr>
          <a:xfrm>
            <a:off x="1371600" y="2693770"/>
            <a:ext cx="4800600" cy="1416906"/>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endParaRPr lang="en-US" dirty="0"/>
          </a:p>
        </p:txBody>
      </p:sp>
      <p:pic>
        <p:nvPicPr>
          <p:cNvPr id="6" name="Picture 5"/>
          <p:cNvPicPr>
            <a:picLocks noChangeAspect="1"/>
          </p:cNvPicPr>
          <p:nvPr/>
        </p:nvPicPr>
        <p:blipFill>
          <a:blip r:embed="rId2"/>
          <a:stretch>
            <a:fillRect/>
          </a:stretch>
        </p:blipFill>
        <p:spPr>
          <a:xfrm>
            <a:off x="8650501" y="2462850"/>
            <a:ext cx="3271659" cy="2010296"/>
          </a:xfrm>
          <a:prstGeom prst="rect">
            <a:avLst/>
          </a:prstGeom>
        </p:spPr>
      </p:pic>
    </p:spTree>
    <p:extLst>
      <p:ext uri="{BB962C8B-B14F-4D97-AF65-F5344CB8AC3E}">
        <p14:creationId xmlns:p14="http://schemas.microsoft.com/office/powerpoint/2010/main" val="4170281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72762"/>
            <a:ext cx="9601200" cy="698157"/>
          </a:xfrm>
        </p:spPr>
        <p:txBody>
          <a:bodyPr>
            <a:normAutofit fontScale="90000"/>
          </a:bodyPr>
          <a:lstStyle/>
          <a:p>
            <a:r>
              <a:rPr lang="en-US" dirty="0" smtClean="0"/>
              <a:t>HSDC Pro - ADC Auto Re-Arm Trigger </a:t>
            </a:r>
            <a:r>
              <a:rPr lang="en-US" dirty="0" err="1" smtClean="0"/>
              <a:t>Cont</a:t>
            </a:r>
            <a:r>
              <a:rPr lang="en-US" dirty="0" smtClean="0"/>
              <a:t>…</a:t>
            </a:r>
            <a:endParaRPr lang="en-IN" dirty="0"/>
          </a:p>
        </p:txBody>
      </p:sp>
      <p:sp>
        <p:nvSpPr>
          <p:cNvPr id="3" name="Content Placeholder 2"/>
          <p:cNvSpPr>
            <a:spLocks noGrp="1"/>
          </p:cNvSpPr>
          <p:nvPr>
            <p:ph idx="1"/>
          </p:nvPr>
        </p:nvSpPr>
        <p:spPr>
          <a:xfrm>
            <a:off x="1371601" y="1276866"/>
            <a:ext cx="7162799" cy="4835610"/>
          </a:xfrm>
        </p:spPr>
        <p:txBody>
          <a:bodyPr>
            <a:normAutofit/>
          </a:bodyPr>
          <a:lstStyle/>
          <a:p>
            <a:r>
              <a:rPr lang="en-US" dirty="0" smtClean="0"/>
              <a:t>The </a:t>
            </a:r>
            <a:r>
              <a:rPr lang="en-US" dirty="0"/>
              <a:t>pop-up will be closed and the Captured data will be displayed in HSDC Pro</a:t>
            </a:r>
          </a:p>
          <a:p>
            <a:r>
              <a:rPr lang="en-US" dirty="0"/>
              <a:t>After reading all the data, the firmware will be re-configured in Auto Re-Arm Trigger Mode and captures data when trigger occurs</a:t>
            </a:r>
          </a:p>
          <a:p>
            <a:r>
              <a:rPr lang="en-US" dirty="0"/>
              <a:t>To stop Auto Re-Arm Trigger mode, uncheck “Auto Re-Arm Trigger” check box in Trigger Option Menu</a:t>
            </a:r>
          </a:p>
          <a:p>
            <a:pPr marL="0" indent="0">
              <a:buNone/>
            </a:pPr>
            <a:r>
              <a:rPr lang="en-US" b="1" dirty="0" smtClean="0"/>
              <a:t>Note:</a:t>
            </a:r>
            <a:r>
              <a:rPr lang="en-US" dirty="0" smtClean="0"/>
              <a:t> The Number of Triggers occurred will be shown in the Status bar of HSDC Pro</a:t>
            </a:r>
            <a:endParaRPr lang="en-US" b="1" dirty="0"/>
          </a:p>
        </p:txBody>
      </p:sp>
      <p:sp>
        <p:nvSpPr>
          <p:cNvPr id="8" name="Content Placeholder 2"/>
          <p:cNvSpPr txBox="1">
            <a:spLocks/>
          </p:cNvSpPr>
          <p:nvPr/>
        </p:nvSpPr>
        <p:spPr>
          <a:xfrm>
            <a:off x="1371600" y="2693770"/>
            <a:ext cx="4800600" cy="1416906"/>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endParaRPr lang="en-US" dirty="0"/>
          </a:p>
        </p:txBody>
      </p:sp>
      <p:pic>
        <p:nvPicPr>
          <p:cNvPr id="6" name="Picture 5"/>
          <p:cNvPicPr>
            <a:picLocks noChangeAspect="1"/>
          </p:cNvPicPr>
          <p:nvPr/>
        </p:nvPicPr>
        <p:blipFill>
          <a:blip r:embed="rId2"/>
          <a:stretch>
            <a:fillRect/>
          </a:stretch>
        </p:blipFill>
        <p:spPr>
          <a:xfrm>
            <a:off x="8534400" y="2397075"/>
            <a:ext cx="3271659" cy="2010296"/>
          </a:xfrm>
          <a:prstGeom prst="rect">
            <a:avLst/>
          </a:prstGeom>
        </p:spPr>
      </p:pic>
    </p:spTree>
    <p:extLst>
      <p:ext uri="{BB962C8B-B14F-4D97-AF65-F5344CB8AC3E}">
        <p14:creationId xmlns:p14="http://schemas.microsoft.com/office/powerpoint/2010/main" val="2303092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Automation </a:t>
            </a:r>
            <a:r>
              <a:rPr lang="en-IN" dirty="0"/>
              <a:t>function </a:t>
            </a:r>
            <a:r>
              <a:rPr lang="en-IN" dirty="0" smtClean="0"/>
              <a:t>APIs for Auto Re-Arm Trigger</a:t>
            </a:r>
            <a:endParaRPr lang="en-IN" dirty="0"/>
          </a:p>
        </p:txBody>
      </p:sp>
      <p:sp>
        <p:nvSpPr>
          <p:cNvPr id="3" name="Content Placeholder 2"/>
          <p:cNvSpPr>
            <a:spLocks noGrp="1"/>
          </p:cNvSpPr>
          <p:nvPr>
            <p:ph idx="1"/>
          </p:nvPr>
        </p:nvSpPr>
        <p:spPr/>
        <p:txBody>
          <a:bodyPr>
            <a:normAutofit fontScale="85000" lnSpcReduction="10000"/>
          </a:bodyPr>
          <a:lstStyle/>
          <a:p>
            <a:pPr lvl="1"/>
            <a:r>
              <a:rPr lang="en-IN" dirty="0" err="1" smtClean="0"/>
              <a:t>Trigger_Option</a:t>
            </a:r>
            <a:r>
              <a:rPr lang="en-IN" dirty="0" smtClean="0"/>
              <a:t> </a:t>
            </a:r>
            <a:r>
              <a:rPr lang="en-IN" dirty="0"/>
              <a:t>– To Enable Trigger Option</a:t>
            </a:r>
            <a:endParaRPr lang="en-IN" sz="2400" dirty="0"/>
          </a:p>
          <a:p>
            <a:pPr lvl="1"/>
            <a:r>
              <a:rPr lang="en-IN" dirty="0" err="1"/>
              <a:t>ADC_Auto_ReArm_Trigger_Settings</a:t>
            </a:r>
            <a:r>
              <a:rPr lang="en-IN" dirty="0"/>
              <a:t>– To enable the Auto Re-arm trigger and set the number of triggers for which the capture has be made.</a:t>
            </a:r>
            <a:endParaRPr lang="en-IN" sz="2400" dirty="0"/>
          </a:p>
          <a:p>
            <a:pPr lvl="1"/>
            <a:r>
              <a:rPr lang="en-IN" dirty="0" err="1"/>
              <a:t>ADC_Auto_ReArm_Status</a:t>
            </a:r>
            <a:r>
              <a:rPr lang="en-IN" dirty="0"/>
              <a:t> – To know the current status of the Auto Re-Arm </a:t>
            </a:r>
            <a:r>
              <a:rPr lang="en-IN" dirty="0" smtClean="0"/>
              <a:t>Trigger</a:t>
            </a:r>
          </a:p>
          <a:p>
            <a:pPr lvl="1"/>
            <a:r>
              <a:rPr lang="en-IN" dirty="0" err="1" smtClean="0"/>
              <a:t>ADC_Auto_ReArm_Reset</a:t>
            </a:r>
            <a:r>
              <a:rPr lang="en-IN" dirty="0" smtClean="0"/>
              <a:t> - </a:t>
            </a:r>
            <a:r>
              <a:rPr lang="en-US" dirty="0"/>
              <a:t>This function is used to reset the Auto Re-Arm Mode</a:t>
            </a:r>
            <a:endParaRPr lang="en-IN" dirty="0"/>
          </a:p>
          <a:p>
            <a:pPr lvl="1"/>
            <a:r>
              <a:rPr lang="en-IN" dirty="0" err="1" smtClean="0"/>
              <a:t>ADC_Auto_ReArm_Get_Max_NoOfTriggers</a:t>
            </a:r>
            <a:r>
              <a:rPr lang="en-IN" dirty="0" smtClean="0"/>
              <a:t> – To get the maximum numbers of triggers that can processed for the specified amount of the Samples per channel per trigger.</a:t>
            </a:r>
          </a:p>
          <a:p>
            <a:pPr lvl="1"/>
            <a:r>
              <a:rPr lang="en-IN" dirty="0" err="1"/>
              <a:t>Read_DDR_Memory</a:t>
            </a:r>
            <a:r>
              <a:rPr lang="en-IN" dirty="0"/>
              <a:t> – To read the captured </a:t>
            </a:r>
            <a:r>
              <a:rPr lang="en-IN" dirty="0" smtClean="0"/>
              <a:t>data for all the triggers </a:t>
            </a:r>
            <a:r>
              <a:rPr lang="en-IN" smtClean="0"/>
              <a:t>that occurred </a:t>
            </a:r>
            <a:r>
              <a:rPr lang="en-IN" dirty="0" smtClean="0"/>
              <a:t>so far.</a:t>
            </a:r>
          </a:p>
          <a:p>
            <a:pPr lvl="1"/>
            <a:endParaRPr lang="en-IN" sz="2400" dirty="0"/>
          </a:p>
          <a:p>
            <a:r>
              <a:rPr lang="en-IN" dirty="0" smtClean="0"/>
              <a:t>The </a:t>
            </a:r>
            <a:r>
              <a:rPr lang="en-IN" dirty="0"/>
              <a:t>more information above mentioned Automation Function APIs can be found at the “HSDC Pro Automation DLL Manual.doc”.</a:t>
            </a:r>
            <a:endParaRPr lang="en-IN" sz="2400" dirty="0"/>
          </a:p>
          <a:p>
            <a:endParaRPr lang="en-IN" dirty="0"/>
          </a:p>
        </p:txBody>
      </p:sp>
    </p:spTree>
    <p:extLst>
      <p:ext uri="{BB962C8B-B14F-4D97-AF65-F5344CB8AC3E}">
        <p14:creationId xmlns:p14="http://schemas.microsoft.com/office/powerpoint/2010/main" val="43906363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548</TotalTime>
  <Words>661</Words>
  <Application>Microsoft Office PowerPoint</Application>
  <PresentationFormat>Widescreen</PresentationFormat>
  <Paragraphs>46</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Cambria Math</vt:lpstr>
      <vt:lpstr>Franklin Gothic Book</vt:lpstr>
      <vt:lpstr>Crop</vt:lpstr>
      <vt:lpstr>HSDC Pro - ADC Auto Re-arm Trigger</vt:lpstr>
      <vt:lpstr>HSDC Pro - ADC Auto Re-Arm Trigger</vt:lpstr>
      <vt:lpstr>HSDC Pro - ADC Auto Re-Arm Trigger Cont…</vt:lpstr>
      <vt:lpstr>HSDC Pro - ADC Auto Re-Arm Trigger Cont…</vt:lpstr>
      <vt:lpstr>HSDC Pro - ADC Auto Re-Arm Trigger Cont…</vt:lpstr>
      <vt:lpstr>HSDC Pro - ADC Auto Re-Arm Trigger Cont…</vt:lpstr>
      <vt:lpstr>Automation function APIs for Auto Re-Arm Trigger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HSDC Pro - Auto Re-arm Trigger</dc:title>
  <dc:creator>Renganathan, Karthik</dc:creator>
  <cp:lastModifiedBy>Kuppusamy, Balamurugan</cp:lastModifiedBy>
  <cp:revision>42</cp:revision>
  <dcterms:created xsi:type="dcterms:W3CDTF">2019-07-22T07:16:37Z</dcterms:created>
  <dcterms:modified xsi:type="dcterms:W3CDTF">2020-07-10T13:49:49Z</dcterms:modified>
</cp:coreProperties>
</file>