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2" r:id="rId2"/>
    <p:sldId id="273" r:id="rId3"/>
    <p:sldId id="274" r:id="rId4"/>
    <p:sldId id="275" r:id="rId5"/>
    <p:sldId id="276" r:id="rId6"/>
    <p:sldId id="277" r:id="rId7"/>
    <p:sldId id="278" r:id="rId8"/>
    <p:sldId id="279" r:id="rId9"/>
    <p:sldId id="280" r:id="rId10"/>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54F389A-70FD-4E5D-9B13-8C7E18D9FE63}">
          <p14:sldIdLst>
            <p14:sldId id="272"/>
          </p14:sldIdLst>
        </p14:section>
        <p14:section name="Method1" id="{115228C6-E5B6-47FB-9B31-2F364CC3A802}">
          <p14:sldIdLst>
            <p14:sldId id="273"/>
            <p14:sldId id="274"/>
            <p14:sldId id="275"/>
            <p14:sldId id="276"/>
            <p14:sldId id="277"/>
            <p14:sldId id="278"/>
            <p14:sldId id="279"/>
            <p14:sldId id="280"/>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98" d="100"/>
          <a:sy n="98" d="100"/>
        </p:scale>
        <p:origin x="384" y="60"/>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5" y="4780156"/>
            <a:ext cx="184731" cy="369332"/>
          </a:xfrm>
          <a:prstGeom prst="rect">
            <a:avLst/>
          </a:prstGeom>
          <a:noFill/>
        </p:spPr>
        <p:txBody>
          <a:bodyPr wrap="none" rtlCol="0">
            <a:spAutoFit/>
          </a:bodyPr>
          <a:lstStyle/>
          <a:p>
            <a:endParaRPr lang="en-US"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65610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54685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8" y="4782676"/>
            <a:ext cx="1563597" cy="191106"/>
          </a:xfrm>
          <a:prstGeom prst="rect">
            <a:avLst/>
          </a:prstGeom>
        </p:spPr>
      </p:pic>
    </p:spTree>
    <p:extLst>
      <p:ext uri="{BB962C8B-B14F-4D97-AF65-F5344CB8AC3E}">
        <p14:creationId xmlns:p14="http://schemas.microsoft.com/office/powerpoint/2010/main" val="79681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3"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 bg1="lt1" tx1="dk1" bg2="lt2" tx2="dk2" accent1="accent1" accent2="accent2" accent3="accent3" accent4="accent4" accent5="accent5" accent6="accent6" hlink="hlink" folHlink="folHlink"/>
  <p:sldLayoutIdLst>
    <p:sldLayoutId id="2147483719" r:id="rId1"/>
    <p:sldLayoutId id="2147483726" r:id="rId2"/>
    <p:sldLayoutId id="2147483735" r:id="rId3"/>
    <p:sldLayoutId id="2147483750" r:id="rId4"/>
    <p:sldLayoutId id="2147483709" r:id="rId5"/>
    <p:sldLayoutId id="2147483711" r:id="rId6"/>
    <p:sldLayoutId id="2147483712" r:id="rId7"/>
    <p:sldLayoutId id="2147483713" r:id="rId8"/>
    <p:sldLayoutId id="2147483715"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ev.ti.com/gallery/view/TIMSPGC/MSPM0_Factory_Reset_Tool/ver/1.0.0/" TargetMode="Externa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A065-9139-244A-86CE-7E7BF673FC0F}"/>
              </a:ext>
            </a:extLst>
          </p:cNvPr>
          <p:cNvSpPr>
            <a:spLocks noGrp="1"/>
          </p:cNvSpPr>
          <p:nvPr>
            <p:ph type="ctrTitle"/>
          </p:nvPr>
        </p:nvSpPr>
        <p:spPr/>
        <p:txBody>
          <a:bodyPr/>
          <a:lstStyle/>
          <a:p>
            <a:r>
              <a:rPr lang="en-US" dirty="0"/>
              <a:t>Unlock MSPM0</a:t>
            </a:r>
          </a:p>
        </p:txBody>
      </p:sp>
      <p:sp>
        <p:nvSpPr>
          <p:cNvPr id="3" name="Subtitle 2">
            <a:extLst>
              <a:ext uri="{FF2B5EF4-FFF2-40B4-BE49-F238E27FC236}">
                <a16:creationId xmlns:a16="http://schemas.microsoft.com/office/drawing/2014/main" id="{97E82DED-767D-4547-AF13-5AC0A5F27DE6}"/>
              </a:ext>
            </a:extLst>
          </p:cNvPr>
          <p:cNvSpPr>
            <a:spLocks noGrp="1"/>
          </p:cNvSpPr>
          <p:nvPr>
            <p:ph type="subTitle" idx="1"/>
          </p:nvPr>
        </p:nvSpPr>
        <p:spPr/>
        <p:txBody>
          <a:bodyPr/>
          <a:lstStyle/>
          <a:p>
            <a:pPr eaLnBrk="1" hangingPunct="1"/>
            <a:r>
              <a:rPr lang="en-US"/>
              <a:t>MSPM0 team</a:t>
            </a:r>
            <a:endParaRPr lang="en-US" dirty="0"/>
          </a:p>
          <a:p>
            <a:endParaRPr lang="en-US" dirty="0"/>
          </a:p>
        </p:txBody>
      </p:sp>
      <p:sp>
        <p:nvSpPr>
          <p:cNvPr id="5" name="Rectangle 24">
            <a:extLst>
              <a:ext uri="{FF2B5EF4-FFF2-40B4-BE49-F238E27FC236}">
                <a16:creationId xmlns:a16="http://schemas.microsoft.com/office/drawing/2014/main" id="{BF4BDD6C-DF5D-6045-B8B0-A93D8BE41299}"/>
              </a:ext>
            </a:extLst>
          </p:cNvPr>
          <p:cNvSpPr>
            <a:spLocks noGrp="1" noChangeArrowheads="1"/>
          </p:cNvSpPr>
          <p:nvPr>
            <p:ph type="sldNum" sz="quarter" idx="10"/>
          </p:nvPr>
        </p:nvSpPr>
        <p:spPr>
          <a:xfrm>
            <a:off x="6667500" y="4448217"/>
            <a:ext cx="2133600" cy="154782"/>
          </a:xfrm>
        </p:spPr>
        <p:txBody>
          <a:bodyPr/>
          <a:lstStyle/>
          <a:p>
            <a:fld id="{07B5736C-021E-4EDA-A2F9-FF199D20DBAA}" type="slidenum">
              <a:rPr lang="en-US" smtClean="0"/>
              <a:pPr/>
              <a:t>1</a:t>
            </a:fld>
            <a:endParaRPr lang="en-US"/>
          </a:p>
        </p:txBody>
      </p:sp>
    </p:spTree>
    <p:extLst>
      <p:ext uri="{BB962C8B-B14F-4D97-AF65-F5344CB8AC3E}">
        <p14:creationId xmlns:p14="http://schemas.microsoft.com/office/powerpoint/2010/main" val="192917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1: Using CCS</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802790"/>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Hardware connection: XDS110 with MSPM0 device</a:t>
            </a:r>
          </a:p>
        </p:txBody>
      </p:sp>
      <p:sp>
        <p:nvSpPr>
          <p:cNvPr id="10" name="Content Placeholder 2">
            <a:extLst>
              <a:ext uri="{FF2B5EF4-FFF2-40B4-BE49-F238E27FC236}">
                <a16:creationId xmlns:a16="http://schemas.microsoft.com/office/drawing/2014/main" id="{19767E11-EBF0-4114-8C9D-D9C6550A78AE}"/>
              </a:ext>
            </a:extLst>
          </p:cNvPr>
          <p:cNvSpPr txBox="1">
            <a:spLocks/>
          </p:cNvSpPr>
          <p:nvPr/>
        </p:nvSpPr>
        <p:spPr bwMode="auto">
          <a:xfrm>
            <a:off x="936186" y="1057762"/>
            <a:ext cx="4486461"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altLang="zh-CN" sz="1400" kern="0" dirty="0"/>
              <a:t>Signals needed: VDD, GND, SWDIO, SWCLK, NRST</a:t>
            </a:r>
          </a:p>
        </p:txBody>
      </p:sp>
      <p:sp>
        <p:nvSpPr>
          <p:cNvPr id="11" name="Content Placeholder 2">
            <a:extLst>
              <a:ext uri="{FF2B5EF4-FFF2-40B4-BE49-F238E27FC236}">
                <a16:creationId xmlns:a16="http://schemas.microsoft.com/office/drawing/2014/main" id="{3BC3E48A-9E65-4B3B-A7CE-1E798E5213B3}"/>
              </a:ext>
            </a:extLst>
          </p:cNvPr>
          <p:cNvSpPr txBox="1">
            <a:spLocks/>
          </p:cNvSpPr>
          <p:nvPr/>
        </p:nvSpPr>
        <p:spPr bwMode="auto">
          <a:xfrm>
            <a:off x="231774" y="1294423"/>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Open Target Configurations</a:t>
            </a:r>
          </a:p>
        </p:txBody>
      </p:sp>
      <p:pic>
        <p:nvPicPr>
          <p:cNvPr id="7" name="Picture 6">
            <a:extLst>
              <a:ext uri="{FF2B5EF4-FFF2-40B4-BE49-F238E27FC236}">
                <a16:creationId xmlns:a16="http://schemas.microsoft.com/office/drawing/2014/main" id="{1BB0F436-8B76-4A85-B507-9498EAA87ACC}"/>
              </a:ext>
            </a:extLst>
          </p:cNvPr>
          <p:cNvPicPr>
            <a:picLocks noChangeAspect="1"/>
          </p:cNvPicPr>
          <p:nvPr/>
        </p:nvPicPr>
        <p:blipFill>
          <a:blip r:embed="rId2"/>
          <a:stretch>
            <a:fillRect/>
          </a:stretch>
        </p:blipFill>
        <p:spPr>
          <a:xfrm>
            <a:off x="1033463" y="1560521"/>
            <a:ext cx="2020887" cy="3044819"/>
          </a:xfrm>
          <a:prstGeom prst="rect">
            <a:avLst/>
          </a:prstGeom>
        </p:spPr>
      </p:pic>
      <p:cxnSp>
        <p:nvCxnSpPr>
          <p:cNvPr id="13" name="Straight Connector 12">
            <a:extLst>
              <a:ext uri="{FF2B5EF4-FFF2-40B4-BE49-F238E27FC236}">
                <a16:creationId xmlns:a16="http://schemas.microsoft.com/office/drawing/2014/main" id="{38B52FD1-3FF5-4834-AE63-B34805AE72C4}"/>
              </a:ext>
            </a:extLst>
          </p:cNvPr>
          <p:cNvCxnSpPr/>
          <p:nvPr/>
        </p:nvCxnSpPr>
        <p:spPr>
          <a:xfrm>
            <a:off x="5257801" y="522358"/>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D5AD7E3-CFEC-4B63-942C-1DAC6F7BF997}"/>
              </a:ext>
            </a:extLst>
          </p:cNvPr>
          <p:cNvSpPr txBox="1">
            <a:spLocks/>
          </p:cNvSpPr>
          <p:nvPr/>
        </p:nvSpPr>
        <p:spPr bwMode="auto">
          <a:xfrm>
            <a:off x="5266321" y="762611"/>
            <a:ext cx="3746497"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In </a:t>
            </a:r>
            <a:r>
              <a:rPr lang="en-US" altLang="zh-CN" sz="1400" i="1" kern="0" dirty="0"/>
              <a:t>Target Configurations </a:t>
            </a:r>
            <a:r>
              <a:rPr lang="en-US" altLang="zh-CN" sz="1400" kern="0" dirty="0"/>
              <a:t>window, find your current MSPM0 project and expand the folders to find the .</a:t>
            </a:r>
            <a:r>
              <a:rPr lang="en-US" altLang="zh-CN" sz="1400" kern="0" dirty="0" err="1"/>
              <a:t>ccxml</a:t>
            </a:r>
            <a:r>
              <a:rPr lang="en-US" altLang="zh-CN" sz="1400" kern="0" dirty="0"/>
              <a:t> file:</a:t>
            </a:r>
          </a:p>
        </p:txBody>
      </p:sp>
      <p:pic>
        <p:nvPicPr>
          <p:cNvPr id="15" name="Picture 14">
            <a:extLst>
              <a:ext uri="{FF2B5EF4-FFF2-40B4-BE49-F238E27FC236}">
                <a16:creationId xmlns:a16="http://schemas.microsoft.com/office/drawing/2014/main" id="{D38DF25A-AD2B-4668-9084-5191CDEE9A2A}"/>
              </a:ext>
            </a:extLst>
          </p:cNvPr>
          <p:cNvPicPr>
            <a:picLocks noChangeAspect="1"/>
          </p:cNvPicPr>
          <p:nvPr/>
        </p:nvPicPr>
        <p:blipFill>
          <a:blip r:embed="rId3"/>
          <a:stretch>
            <a:fillRect/>
          </a:stretch>
        </p:blipFill>
        <p:spPr>
          <a:xfrm>
            <a:off x="5727863" y="1580068"/>
            <a:ext cx="2823411" cy="1554480"/>
          </a:xfrm>
          <a:prstGeom prst="rect">
            <a:avLst/>
          </a:prstGeom>
        </p:spPr>
      </p:pic>
    </p:spTree>
    <p:extLst>
      <p:ext uri="{BB962C8B-B14F-4D97-AF65-F5344CB8AC3E}">
        <p14:creationId xmlns:p14="http://schemas.microsoft.com/office/powerpoint/2010/main" val="355598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1: Using CCS</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5" y="802790"/>
            <a:ext cx="4399042"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4: Right-click the .</a:t>
            </a:r>
            <a:r>
              <a:rPr lang="en-US" altLang="zh-CN" sz="1400" kern="0" dirty="0" err="1"/>
              <a:t>ccxml</a:t>
            </a:r>
            <a:r>
              <a:rPr lang="en-US" altLang="zh-CN" sz="1400" kern="0" dirty="0"/>
              <a:t> file and click on </a:t>
            </a:r>
            <a:r>
              <a:rPr lang="en-US" altLang="zh-CN" sz="1400" i="1" kern="0" dirty="0"/>
              <a:t>Launch Selected Configuration</a:t>
            </a:r>
          </a:p>
        </p:txBody>
      </p:sp>
      <p:cxnSp>
        <p:nvCxnSpPr>
          <p:cNvPr id="13" name="Straight Connector 12">
            <a:extLst>
              <a:ext uri="{FF2B5EF4-FFF2-40B4-BE49-F238E27FC236}">
                <a16:creationId xmlns:a16="http://schemas.microsoft.com/office/drawing/2014/main" id="{38B52FD1-3FF5-4834-AE63-B34805AE72C4}"/>
              </a:ext>
            </a:extLst>
          </p:cNvPr>
          <p:cNvCxnSpPr/>
          <p:nvPr/>
        </p:nvCxnSpPr>
        <p:spPr>
          <a:xfrm>
            <a:off x="4440678" y="514592"/>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5C2A2DD-7382-475C-B2A7-647E2C4993CA}"/>
              </a:ext>
            </a:extLst>
          </p:cNvPr>
          <p:cNvPicPr>
            <a:picLocks noChangeAspect="1"/>
          </p:cNvPicPr>
          <p:nvPr/>
        </p:nvPicPr>
        <p:blipFill>
          <a:blip r:embed="rId2"/>
          <a:stretch>
            <a:fillRect/>
          </a:stretch>
        </p:blipFill>
        <p:spPr>
          <a:xfrm>
            <a:off x="427789" y="1349381"/>
            <a:ext cx="2802021" cy="3017520"/>
          </a:xfrm>
          <a:prstGeom prst="rect">
            <a:avLst/>
          </a:prstGeom>
        </p:spPr>
      </p:pic>
      <p:sp>
        <p:nvSpPr>
          <p:cNvPr id="16" name="Content Placeholder 2">
            <a:extLst>
              <a:ext uri="{FF2B5EF4-FFF2-40B4-BE49-F238E27FC236}">
                <a16:creationId xmlns:a16="http://schemas.microsoft.com/office/drawing/2014/main" id="{21583BF4-A800-4FF6-B727-3E648CC4768D}"/>
              </a:ext>
            </a:extLst>
          </p:cNvPr>
          <p:cNvSpPr txBox="1">
            <a:spLocks/>
          </p:cNvSpPr>
          <p:nvPr/>
        </p:nvSpPr>
        <p:spPr bwMode="auto">
          <a:xfrm>
            <a:off x="4572000" y="802790"/>
            <a:ext cx="4572000"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5: Click on Scripts -&gt; MSPM0G3507 Commands -&gt; MSPM0_Mailbox_FacotryReset_Auto</a:t>
            </a:r>
            <a:endParaRPr lang="en-US" altLang="zh-CN" sz="1400" i="1" kern="0" dirty="0"/>
          </a:p>
        </p:txBody>
      </p:sp>
      <p:pic>
        <p:nvPicPr>
          <p:cNvPr id="6" name="Picture 5">
            <a:extLst>
              <a:ext uri="{FF2B5EF4-FFF2-40B4-BE49-F238E27FC236}">
                <a16:creationId xmlns:a16="http://schemas.microsoft.com/office/drawing/2014/main" id="{C58C0DB7-CE0F-42BD-8018-8FA2EDD1ACE5}"/>
              </a:ext>
            </a:extLst>
          </p:cNvPr>
          <p:cNvPicPr>
            <a:picLocks noChangeAspect="1"/>
          </p:cNvPicPr>
          <p:nvPr/>
        </p:nvPicPr>
        <p:blipFill>
          <a:blip r:embed="rId3"/>
          <a:stretch>
            <a:fillRect/>
          </a:stretch>
        </p:blipFill>
        <p:spPr>
          <a:xfrm>
            <a:off x="4601409" y="1289805"/>
            <a:ext cx="4513179" cy="871369"/>
          </a:xfrm>
          <a:prstGeom prst="rect">
            <a:avLst/>
          </a:prstGeom>
        </p:spPr>
      </p:pic>
      <p:sp>
        <p:nvSpPr>
          <p:cNvPr id="17" name="Content Placeholder 2">
            <a:extLst>
              <a:ext uri="{FF2B5EF4-FFF2-40B4-BE49-F238E27FC236}">
                <a16:creationId xmlns:a16="http://schemas.microsoft.com/office/drawing/2014/main" id="{624868B7-EFA5-412D-B0F5-90140BC236C8}"/>
              </a:ext>
            </a:extLst>
          </p:cNvPr>
          <p:cNvSpPr txBox="1">
            <a:spLocks/>
          </p:cNvSpPr>
          <p:nvPr/>
        </p:nvSpPr>
        <p:spPr bwMode="auto">
          <a:xfrm>
            <a:off x="4572000" y="2181183"/>
            <a:ext cx="4572000"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6:the Console will show the following:</a:t>
            </a:r>
          </a:p>
          <a:p>
            <a:pPr marL="0" indent="0">
              <a:buNone/>
            </a:pPr>
            <a:endParaRPr lang="en-US" altLang="zh-CN" sz="1400" i="1" kern="0" dirty="0"/>
          </a:p>
        </p:txBody>
      </p:sp>
      <p:pic>
        <p:nvPicPr>
          <p:cNvPr id="8" name="Picture 7">
            <a:extLst>
              <a:ext uri="{FF2B5EF4-FFF2-40B4-BE49-F238E27FC236}">
                <a16:creationId xmlns:a16="http://schemas.microsoft.com/office/drawing/2014/main" id="{DEF7841B-135E-478E-8C74-04A566046EF6}"/>
              </a:ext>
            </a:extLst>
          </p:cNvPr>
          <p:cNvPicPr>
            <a:picLocks noChangeAspect="1"/>
          </p:cNvPicPr>
          <p:nvPr/>
        </p:nvPicPr>
        <p:blipFill>
          <a:blip r:embed="rId4"/>
          <a:stretch>
            <a:fillRect/>
          </a:stretch>
        </p:blipFill>
        <p:spPr>
          <a:xfrm>
            <a:off x="4612103" y="2446661"/>
            <a:ext cx="4491789" cy="822960"/>
          </a:xfrm>
          <a:prstGeom prst="rect">
            <a:avLst/>
          </a:prstGeom>
        </p:spPr>
      </p:pic>
      <p:sp>
        <p:nvSpPr>
          <p:cNvPr id="18" name="Content Placeholder 2">
            <a:extLst>
              <a:ext uri="{FF2B5EF4-FFF2-40B4-BE49-F238E27FC236}">
                <a16:creationId xmlns:a16="http://schemas.microsoft.com/office/drawing/2014/main" id="{C888574F-0638-4913-B518-D625CE8058C1}"/>
              </a:ext>
            </a:extLst>
          </p:cNvPr>
          <p:cNvSpPr txBox="1">
            <a:spLocks/>
          </p:cNvSpPr>
          <p:nvPr/>
        </p:nvSpPr>
        <p:spPr bwMode="auto">
          <a:xfrm>
            <a:off x="4601409" y="3203393"/>
            <a:ext cx="4572000" cy="123939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7: If that is not working, try force the device go into BSL and do the steps 2~6 above.</a:t>
            </a:r>
          </a:p>
          <a:p>
            <a:pPr marL="0" indent="0">
              <a:buNone/>
            </a:pPr>
            <a:r>
              <a:rPr lang="en-US" altLang="zh-CN" sz="1100" kern="0" dirty="0"/>
              <a:t>To force the device go into BSL mode, if you have not modified the default BSL invoke pin that is PA18 in NONMAIN Flash, you can pull high of PA18 before power up the device and keep it high. If you use the </a:t>
            </a:r>
            <a:r>
              <a:rPr lang="en-US" altLang="zh-CN" sz="1100" kern="0" dirty="0" err="1"/>
              <a:t>LaunchPad</a:t>
            </a:r>
            <a:r>
              <a:rPr lang="en-US" altLang="zh-CN" sz="1100" kern="0" dirty="0"/>
              <a:t>, you can just keep push the button S1 when connect the board to PC.</a:t>
            </a:r>
          </a:p>
        </p:txBody>
      </p:sp>
    </p:spTree>
    <p:extLst>
      <p:ext uri="{BB962C8B-B14F-4D97-AF65-F5344CB8AC3E}">
        <p14:creationId xmlns:p14="http://schemas.microsoft.com/office/powerpoint/2010/main" val="29165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2: Using CCS Theia (CCS 20.0)</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802790"/>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Hardware connection: XDS110 with MSPM0 device</a:t>
            </a:r>
          </a:p>
        </p:txBody>
      </p:sp>
      <p:sp>
        <p:nvSpPr>
          <p:cNvPr id="10" name="Content Placeholder 2">
            <a:extLst>
              <a:ext uri="{FF2B5EF4-FFF2-40B4-BE49-F238E27FC236}">
                <a16:creationId xmlns:a16="http://schemas.microsoft.com/office/drawing/2014/main" id="{19767E11-EBF0-4114-8C9D-D9C6550A78AE}"/>
              </a:ext>
            </a:extLst>
          </p:cNvPr>
          <p:cNvSpPr txBox="1">
            <a:spLocks/>
          </p:cNvSpPr>
          <p:nvPr/>
        </p:nvSpPr>
        <p:spPr bwMode="auto">
          <a:xfrm>
            <a:off x="949156" y="1047998"/>
            <a:ext cx="4433482"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altLang="zh-CN" sz="1400" kern="0" dirty="0"/>
              <a:t>Signals needed: VDD, GND, SWDIO, SWCLK, NRST</a:t>
            </a:r>
          </a:p>
        </p:txBody>
      </p:sp>
      <p:sp>
        <p:nvSpPr>
          <p:cNvPr id="11" name="Content Placeholder 2">
            <a:extLst>
              <a:ext uri="{FF2B5EF4-FFF2-40B4-BE49-F238E27FC236}">
                <a16:creationId xmlns:a16="http://schemas.microsoft.com/office/drawing/2014/main" id="{3BC3E48A-9E65-4B3B-A7CE-1E798E5213B3}"/>
              </a:ext>
            </a:extLst>
          </p:cNvPr>
          <p:cNvSpPr txBox="1">
            <a:spLocks/>
          </p:cNvSpPr>
          <p:nvPr/>
        </p:nvSpPr>
        <p:spPr bwMode="auto">
          <a:xfrm>
            <a:off x="231774" y="1374781"/>
            <a:ext cx="4975766" cy="625168"/>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Find your current MSPM0 project and expand the </a:t>
            </a:r>
            <a:r>
              <a:rPr lang="en-US" altLang="zh-CN" sz="1400" i="1" kern="0" dirty="0" err="1"/>
              <a:t>targetConfigs</a:t>
            </a:r>
            <a:r>
              <a:rPr lang="en-US" altLang="zh-CN" sz="1400" kern="0" dirty="0"/>
              <a:t> folder to find the .</a:t>
            </a:r>
            <a:r>
              <a:rPr lang="en-US" altLang="zh-CN" sz="1400" kern="0" dirty="0" err="1"/>
              <a:t>ccxml</a:t>
            </a:r>
            <a:r>
              <a:rPr lang="en-US" altLang="zh-CN" sz="1400" kern="0" dirty="0"/>
              <a:t> file</a:t>
            </a:r>
          </a:p>
        </p:txBody>
      </p:sp>
      <p:cxnSp>
        <p:nvCxnSpPr>
          <p:cNvPr id="13" name="Straight Connector 12">
            <a:extLst>
              <a:ext uri="{FF2B5EF4-FFF2-40B4-BE49-F238E27FC236}">
                <a16:creationId xmlns:a16="http://schemas.microsoft.com/office/drawing/2014/main" id="{38B52FD1-3FF5-4834-AE63-B34805AE72C4}"/>
              </a:ext>
            </a:extLst>
          </p:cNvPr>
          <p:cNvCxnSpPr/>
          <p:nvPr/>
        </p:nvCxnSpPr>
        <p:spPr>
          <a:xfrm>
            <a:off x="5257801" y="522358"/>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D5AD7E3-CFEC-4B63-942C-1DAC6F7BF997}"/>
              </a:ext>
            </a:extLst>
          </p:cNvPr>
          <p:cNvSpPr txBox="1">
            <a:spLocks/>
          </p:cNvSpPr>
          <p:nvPr/>
        </p:nvSpPr>
        <p:spPr bwMode="auto">
          <a:xfrm>
            <a:off x="5266321" y="762611"/>
            <a:ext cx="3746497"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3:Right-click the .</a:t>
            </a:r>
            <a:r>
              <a:rPr lang="en-US" altLang="zh-CN" sz="1400" kern="0" dirty="0" err="1"/>
              <a:t>ccxml</a:t>
            </a:r>
            <a:r>
              <a:rPr lang="en-US" altLang="zh-CN" sz="1400" kern="0" dirty="0"/>
              <a:t> file and click </a:t>
            </a:r>
            <a:r>
              <a:rPr lang="en-US" altLang="zh-CN" sz="1400" i="1" kern="0" dirty="0"/>
              <a:t>Start Project-less Debug</a:t>
            </a:r>
          </a:p>
        </p:txBody>
      </p:sp>
      <p:pic>
        <p:nvPicPr>
          <p:cNvPr id="6" name="Picture 5">
            <a:extLst>
              <a:ext uri="{FF2B5EF4-FFF2-40B4-BE49-F238E27FC236}">
                <a16:creationId xmlns:a16="http://schemas.microsoft.com/office/drawing/2014/main" id="{114AE641-FCC1-4ECE-80C6-B9BA2E5DA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177" y="1991387"/>
            <a:ext cx="2724290" cy="1549480"/>
          </a:xfrm>
          <a:prstGeom prst="rect">
            <a:avLst/>
          </a:prstGeom>
        </p:spPr>
      </p:pic>
      <p:pic>
        <p:nvPicPr>
          <p:cNvPr id="12" name="Picture 11">
            <a:extLst>
              <a:ext uri="{FF2B5EF4-FFF2-40B4-BE49-F238E27FC236}">
                <a16:creationId xmlns:a16="http://schemas.microsoft.com/office/drawing/2014/main" id="{02003FF2-1891-4188-960B-3CDF89471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964" y="1243927"/>
            <a:ext cx="2416152" cy="3239044"/>
          </a:xfrm>
          <a:prstGeom prst="rect">
            <a:avLst/>
          </a:prstGeom>
        </p:spPr>
      </p:pic>
    </p:spTree>
    <p:extLst>
      <p:ext uri="{BB962C8B-B14F-4D97-AF65-F5344CB8AC3E}">
        <p14:creationId xmlns:p14="http://schemas.microsoft.com/office/powerpoint/2010/main" val="229308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2: Using CCS Theia (CCS 20.0)</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802790"/>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4: Click on Scripts -&gt; MSPM0L1306 Commands -&gt; MSPM0_Mailbox_FacotryReset_Auto</a:t>
            </a:r>
          </a:p>
        </p:txBody>
      </p:sp>
      <p:cxnSp>
        <p:nvCxnSpPr>
          <p:cNvPr id="13" name="Straight Connector 12">
            <a:extLst>
              <a:ext uri="{FF2B5EF4-FFF2-40B4-BE49-F238E27FC236}">
                <a16:creationId xmlns:a16="http://schemas.microsoft.com/office/drawing/2014/main" id="{38B52FD1-3FF5-4834-AE63-B34805AE72C4}"/>
              </a:ext>
            </a:extLst>
          </p:cNvPr>
          <p:cNvCxnSpPr/>
          <p:nvPr/>
        </p:nvCxnSpPr>
        <p:spPr>
          <a:xfrm>
            <a:off x="5257801" y="522358"/>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FD129AD-16C5-40DA-A462-1130C4138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02" y="1351534"/>
            <a:ext cx="3981655" cy="1492327"/>
          </a:xfrm>
          <a:prstGeom prst="rect">
            <a:avLst/>
          </a:prstGeom>
        </p:spPr>
      </p:pic>
      <p:sp>
        <p:nvSpPr>
          <p:cNvPr id="16" name="Content Placeholder 2">
            <a:extLst>
              <a:ext uri="{FF2B5EF4-FFF2-40B4-BE49-F238E27FC236}">
                <a16:creationId xmlns:a16="http://schemas.microsoft.com/office/drawing/2014/main" id="{4E69C314-4EE7-4524-A1A2-784B84A8DDC0}"/>
              </a:ext>
            </a:extLst>
          </p:cNvPr>
          <p:cNvSpPr txBox="1">
            <a:spLocks/>
          </p:cNvSpPr>
          <p:nvPr/>
        </p:nvSpPr>
        <p:spPr bwMode="auto">
          <a:xfrm>
            <a:off x="231774" y="2959395"/>
            <a:ext cx="4572000"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5:the Console will show the following:</a:t>
            </a:r>
          </a:p>
          <a:p>
            <a:pPr marL="0" indent="0">
              <a:buNone/>
            </a:pPr>
            <a:endParaRPr lang="en-US" altLang="zh-CN" sz="1400" i="1" kern="0" dirty="0"/>
          </a:p>
        </p:txBody>
      </p:sp>
      <p:pic>
        <p:nvPicPr>
          <p:cNvPr id="18" name="Picture 17">
            <a:extLst>
              <a:ext uri="{FF2B5EF4-FFF2-40B4-BE49-F238E27FC236}">
                <a16:creationId xmlns:a16="http://schemas.microsoft.com/office/drawing/2014/main" id="{500B67E2-9493-4A2A-A0FB-73ADCBFF3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02" y="3250237"/>
            <a:ext cx="3963462" cy="1269946"/>
          </a:xfrm>
          <a:prstGeom prst="rect">
            <a:avLst/>
          </a:prstGeom>
        </p:spPr>
      </p:pic>
      <p:sp>
        <p:nvSpPr>
          <p:cNvPr id="19" name="Content Placeholder 2">
            <a:extLst>
              <a:ext uri="{FF2B5EF4-FFF2-40B4-BE49-F238E27FC236}">
                <a16:creationId xmlns:a16="http://schemas.microsoft.com/office/drawing/2014/main" id="{9A357430-3708-4BDA-9904-614FF7A05D0E}"/>
              </a:ext>
            </a:extLst>
          </p:cNvPr>
          <p:cNvSpPr txBox="1">
            <a:spLocks/>
          </p:cNvSpPr>
          <p:nvPr/>
        </p:nvSpPr>
        <p:spPr bwMode="auto">
          <a:xfrm>
            <a:off x="5340338" y="802790"/>
            <a:ext cx="3297449" cy="123939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7: If that is not working, try force the device go into BSL and do the steps 2~5 above.</a:t>
            </a:r>
          </a:p>
          <a:p>
            <a:pPr marL="0" indent="0">
              <a:buNone/>
            </a:pPr>
            <a:r>
              <a:rPr lang="en-US" altLang="zh-CN" sz="1100" kern="0" dirty="0"/>
              <a:t>To force the device go into BSL mode, if you have not modified the default BSL invoke pin that is PA18 in NONMAIN Flash, you can pull high of PA18 before power up the device and keep it high. If you use the </a:t>
            </a:r>
            <a:r>
              <a:rPr lang="en-US" altLang="zh-CN" sz="1100" kern="0" dirty="0" err="1"/>
              <a:t>LaunchPad</a:t>
            </a:r>
            <a:r>
              <a:rPr lang="en-US" altLang="zh-CN" sz="1100" kern="0" dirty="0"/>
              <a:t>, you can just keep push the button S1 when connect the board to PC.</a:t>
            </a:r>
          </a:p>
        </p:txBody>
      </p:sp>
    </p:spTree>
    <p:extLst>
      <p:ext uri="{BB962C8B-B14F-4D97-AF65-F5344CB8AC3E}">
        <p14:creationId xmlns:p14="http://schemas.microsoft.com/office/powerpoint/2010/main" val="372033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3: Using TI Online tool </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6</a:t>
            </a:fld>
            <a:endParaRPr lang="en-US"/>
          </a:p>
        </p:txBody>
      </p:sp>
      <p:sp>
        <p:nvSpPr>
          <p:cNvPr id="5" name="Rectangle 4">
            <a:extLst>
              <a:ext uri="{FF2B5EF4-FFF2-40B4-BE49-F238E27FC236}">
                <a16:creationId xmlns:a16="http://schemas.microsoft.com/office/drawing/2014/main" id="{E156FBFE-381C-4D37-94FB-1E89DE757397}"/>
              </a:ext>
            </a:extLst>
          </p:cNvPr>
          <p:cNvSpPr/>
          <p:nvPr/>
        </p:nvSpPr>
        <p:spPr>
          <a:xfrm>
            <a:off x="208047" y="855104"/>
            <a:ext cx="3698705" cy="369332"/>
          </a:xfrm>
          <a:prstGeom prst="rect">
            <a:avLst/>
          </a:prstGeom>
        </p:spPr>
        <p:txBody>
          <a:bodyPr wrap="none">
            <a:spAutoFit/>
          </a:bodyPr>
          <a:lstStyle/>
          <a:p>
            <a:r>
              <a:rPr lang="en-US" dirty="0">
                <a:solidFill>
                  <a:srgbClr val="000000"/>
                </a:solidFill>
                <a:latin typeface="Calibri" panose="020F0502020204030204" pitchFamily="34" charset="0"/>
                <a:hlinkClick r:id="rId2"/>
              </a:rPr>
              <a:t>MSPM0_Factory_Reset_Tool (ti.com) </a:t>
            </a:r>
            <a:endParaRPr lang="en-US" dirty="0"/>
          </a:p>
        </p:txBody>
      </p:sp>
      <p:pic>
        <p:nvPicPr>
          <p:cNvPr id="8" name="Picture 7">
            <a:extLst>
              <a:ext uri="{FF2B5EF4-FFF2-40B4-BE49-F238E27FC236}">
                <a16:creationId xmlns:a16="http://schemas.microsoft.com/office/drawing/2014/main" id="{2EF5ADB6-5E88-4D03-97C2-49AF5CE26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0" y="1351534"/>
            <a:ext cx="4203700" cy="2075901"/>
          </a:xfrm>
          <a:prstGeom prst="rect">
            <a:avLst/>
          </a:prstGeom>
        </p:spPr>
      </p:pic>
      <p:pic>
        <p:nvPicPr>
          <p:cNvPr id="16" name="Picture 15">
            <a:extLst>
              <a:ext uri="{FF2B5EF4-FFF2-40B4-BE49-F238E27FC236}">
                <a16:creationId xmlns:a16="http://schemas.microsoft.com/office/drawing/2014/main" id="{D17DBC20-DE90-4125-801B-A25D688CE4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3714" y="1207589"/>
            <a:ext cx="4727578" cy="2363789"/>
          </a:xfrm>
          <a:prstGeom prst="rect">
            <a:avLst/>
          </a:prstGeom>
        </p:spPr>
      </p:pic>
    </p:spTree>
    <p:extLst>
      <p:ext uri="{BB962C8B-B14F-4D97-AF65-F5344CB8AC3E}">
        <p14:creationId xmlns:p14="http://schemas.microsoft.com/office/powerpoint/2010/main" val="274252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26660" y="485771"/>
            <a:ext cx="5493264" cy="369333"/>
          </a:xfrm>
        </p:spPr>
        <p:txBody>
          <a:bodyPr/>
          <a:lstStyle/>
          <a:p>
            <a:r>
              <a:rPr lang="en-US" altLang="zh-CN" dirty="0"/>
              <a:t>Solution 4: Using </a:t>
            </a:r>
            <a:r>
              <a:rPr lang="en-US" altLang="zh-CN" dirty="0" err="1"/>
              <a:t>Uniflash</a:t>
            </a:r>
            <a:endParaRPr lang="en-US" altLang="zh-CN" dirty="0"/>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sp>
        <p:nvSpPr>
          <p:cNvPr id="9" name="Content Placeholder 2">
            <a:extLst>
              <a:ext uri="{FF2B5EF4-FFF2-40B4-BE49-F238E27FC236}">
                <a16:creationId xmlns:a16="http://schemas.microsoft.com/office/drawing/2014/main" id="{194C47F5-2965-4F8B-9E54-465E83DE6829}"/>
              </a:ext>
            </a:extLst>
          </p:cNvPr>
          <p:cNvSpPr txBox="1">
            <a:spLocks/>
          </p:cNvSpPr>
          <p:nvPr/>
        </p:nvSpPr>
        <p:spPr bwMode="auto">
          <a:xfrm>
            <a:off x="231774" y="802790"/>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Download the latest version of </a:t>
            </a:r>
            <a:r>
              <a:rPr lang="en-US" altLang="zh-CN" sz="1400" kern="0" dirty="0" err="1"/>
              <a:t>Uniflash</a:t>
            </a:r>
            <a:r>
              <a:rPr lang="en-US" altLang="zh-CN" sz="1400" kern="0" dirty="0"/>
              <a:t> (&gt; v 8.7.0)</a:t>
            </a:r>
          </a:p>
        </p:txBody>
      </p:sp>
      <p:sp>
        <p:nvSpPr>
          <p:cNvPr id="12" name="Content Placeholder 2">
            <a:extLst>
              <a:ext uri="{FF2B5EF4-FFF2-40B4-BE49-F238E27FC236}">
                <a16:creationId xmlns:a16="http://schemas.microsoft.com/office/drawing/2014/main" id="{D19E2387-5107-4139-BF3E-28363D8861A2}"/>
              </a:ext>
            </a:extLst>
          </p:cNvPr>
          <p:cNvSpPr txBox="1">
            <a:spLocks/>
          </p:cNvSpPr>
          <p:nvPr/>
        </p:nvSpPr>
        <p:spPr bwMode="auto">
          <a:xfrm>
            <a:off x="231774" y="1096562"/>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2:Do factory reset as below </a:t>
            </a:r>
          </a:p>
        </p:txBody>
      </p:sp>
      <p:pic>
        <p:nvPicPr>
          <p:cNvPr id="5" name="Picture 4">
            <a:extLst>
              <a:ext uri="{FF2B5EF4-FFF2-40B4-BE49-F238E27FC236}">
                <a16:creationId xmlns:a16="http://schemas.microsoft.com/office/drawing/2014/main" id="{A49B05FA-5B89-4863-88CE-1800E2CC2C81}"/>
              </a:ext>
            </a:extLst>
          </p:cNvPr>
          <p:cNvPicPr>
            <a:picLocks noChangeAspect="1"/>
          </p:cNvPicPr>
          <p:nvPr/>
        </p:nvPicPr>
        <p:blipFill>
          <a:blip r:embed="rId2"/>
          <a:stretch>
            <a:fillRect/>
          </a:stretch>
        </p:blipFill>
        <p:spPr>
          <a:xfrm>
            <a:off x="301624" y="1465895"/>
            <a:ext cx="5368758" cy="2775473"/>
          </a:xfrm>
          <a:prstGeom prst="rect">
            <a:avLst/>
          </a:prstGeom>
        </p:spPr>
      </p:pic>
    </p:spTree>
    <p:extLst>
      <p:ext uri="{BB962C8B-B14F-4D97-AF65-F5344CB8AC3E}">
        <p14:creationId xmlns:p14="http://schemas.microsoft.com/office/powerpoint/2010/main" val="309552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0" y="511171"/>
            <a:ext cx="5924550" cy="369333"/>
          </a:xfrm>
        </p:spPr>
        <p:txBody>
          <a:bodyPr/>
          <a:lstStyle/>
          <a:p>
            <a:r>
              <a:rPr lang="en-US" altLang="zh-CN" dirty="0"/>
              <a:t>Solution 5: Using </a:t>
            </a:r>
            <a:r>
              <a:rPr lang="en-US" altLang="zh-CN" dirty="0" err="1"/>
              <a:t>CommandLine</a:t>
            </a:r>
            <a:r>
              <a:rPr lang="en-US" altLang="zh-CN" dirty="0"/>
              <a:t> based on XDS110</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15" name="Content Placeholder 2">
            <a:extLst>
              <a:ext uri="{FF2B5EF4-FFF2-40B4-BE49-F238E27FC236}">
                <a16:creationId xmlns:a16="http://schemas.microsoft.com/office/drawing/2014/main" id="{43E6BE0F-E47F-4944-A7B8-43333EA7DC29}"/>
              </a:ext>
            </a:extLst>
          </p:cNvPr>
          <p:cNvSpPr txBox="1">
            <a:spLocks/>
          </p:cNvSpPr>
          <p:nvPr/>
        </p:nvSpPr>
        <p:spPr bwMode="auto">
          <a:xfrm>
            <a:off x="193674" y="901029"/>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Hardware connection: XDS110 with MSPM0 device</a:t>
            </a:r>
          </a:p>
        </p:txBody>
      </p:sp>
      <p:sp>
        <p:nvSpPr>
          <p:cNvPr id="19" name="Content Placeholder 2">
            <a:extLst>
              <a:ext uri="{FF2B5EF4-FFF2-40B4-BE49-F238E27FC236}">
                <a16:creationId xmlns:a16="http://schemas.microsoft.com/office/drawing/2014/main" id="{DAF03A8A-61F6-429B-8FB4-CD308A3CCF3F}"/>
              </a:ext>
            </a:extLst>
          </p:cNvPr>
          <p:cNvSpPr txBox="1">
            <a:spLocks/>
          </p:cNvSpPr>
          <p:nvPr/>
        </p:nvSpPr>
        <p:spPr bwMode="auto">
          <a:xfrm>
            <a:off x="911056" y="1152938"/>
            <a:ext cx="4433482"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altLang="zh-CN" sz="1400" kern="0" dirty="0"/>
              <a:t>Signals needed: VDD, GND, SWDIO, SWCLK, NRST</a:t>
            </a:r>
          </a:p>
        </p:txBody>
      </p:sp>
      <p:sp>
        <p:nvSpPr>
          <p:cNvPr id="20" name="Content Placeholder 2">
            <a:extLst>
              <a:ext uri="{FF2B5EF4-FFF2-40B4-BE49-F238E27FC236}">
                <a16:creationId xmlns:a16="http://schemas.microsoft.com/office/drawing/2014/main" id="{EE43F04A-FFDD-4EFA-A6D0-1987785D5300}"/>
              </a:ext>
            </a:extLst>
          </p:cNvPr>
          <p:cNvSpPr txBox="1">
            <a:spLocks/>
          </p:cNvSpPr>
          <p:nvPr/>
        </p:nvSpPr>
        <p:spPr bwMode="auto">
          <a:xfrm>
            <a:off x="193674" y="1442932"/>
            <a:ext cx="5150864"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Double click factory_reset.bat to do the factory reset</a:t>
            </a:r>
          </a:p>
        </p:txBody>
      </p:sp>
      <p:pic>
        <p:nvPicPr>
          <p:cNvPr id="10" name="Picture 9">
            <a:extLst>
              <a:ext uri="{FF2B5EF4-FFF2-40B4-BE49-F238E27FC236}">
                <a16:creationId xmlns:a16="http://schemas.microsoft.com/office/drawing/2014/main" id="{ED7D4F8C-C443-443F-B0DD-FE1BC67A5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123" y="1770360"/>
            <a:ext cx="1339300" cy="276231"/>
          </a:xfrm>
          <a:prstGeom prst="rect">
            <a:avLst/>
          </a:prstGeom>
        </p:spPr>
      </p:pic>
      <p:pic>
        <p:nvPicPr>
          <p:cNvPr id="12" name="Picture 11">
            <a:extLst>
              <a:ext uri="{FF2B5EF4-FFF2-40B4-BE49-F238E27FC236}">
                <a16:creationId xmlns:a16="http://schemas.microsoft.com/office/drawing/2014/main" id="{A060099C-C228-441A-A8F0-8817222D6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07" y="1780308"/>
            <a:ext cx="1778091" cy="1860646"/>
          </a:xfrm>
          <a:prstGeom prst="rect">
            <a:avLst/>
          </a:prstGeom>
        </p:spPr>
      </p:pic>
      <p:sp>
        <p:nvSpPr>
          <p:cNvPr id="21" name="Content Placeholder 2">
            <a:extLst>
              <a:ext uri="{FF2B5EF4-FFF2-40B4-BE49-F238E27FC236}">
                <a16:creationId xmlns:a16="http://schemas.microsoft.com/office/drawing/2014/main" id="{FA20E011-E286-41F8-A6FD-6B557CA4F15B}"/>
              </a:ext>
            </a:extLst>
          </p:cNvPr>
          <p:cNvSpPr txBox="1">
            <a:spLocks/>
          </p:cNvSpPr>
          <p:nvPr/>
        </p:nvSpPr>
        <p:spPr bwMode="auto">
          <a:xfrm>
            <a:off x="5591031" y="901029"/>
            <a:ext cx="3257546"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If it is successful, it will show as below </a:t>
            </a:r>
          </a:p>
        </p:txBody>
      </p:sp>
      <p:cxnSp>
        <p:nvCxnSpPr>
          <p:cNvPr id="23" name="Straight Connector 22">
            <a:extLst>
              <a:ext uri="{FF2B5EF4-FFF2-40B4-BE49-F238E27FC236}">
                <a16:creationId xmlns:a16="http://schemas.microsoft.com/office/drawing/2014/main" id="{DB960C73-02E7-45DD-A0B3-B7E9BE007326}"/>
              </a:ext>
            </a:extLst>
          </p:cNvPr>
          <p:cNvCxnSpPr/>
          <p:nvPr/>
        </p:nvCxnSpPr>
        <p:spPr>
          <a:xfrm>
            <a:off x="5528689" y="530259"/>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D33B373-664D-441E-B6D6-1A1C14D346FB}"/>
              </a:ext>
            </a:extLst>
          </p:cNvPr>
          <p:cNvPicPr/>
          <p:nvPr/>
        </p:nvPicPr>
        <p:blipFill>
          <a:blip r:embed="rId4"/>
          <a:stretch>
            <a:fillRect/>
          </a:stretch>
        </p:blipFill>
        <p:spPr>
          <a:xfrm>
            <a:off x="5651971" y="1442932"/>
            <a:ext cx="3318562" cy="1807752"/>
          </a:xfrm>
          <a:prstGeom prst="rect">
            <a:avLst/>
          </a:prstGeom>
        </p:spPr>
      </p:pic>
    </p:spTree>
    <p:extLst>
      <p:ext uri="{BB962C8B-B14F-4D97-AF65-F5344CB8AC3E}">
        <p14:creationId xmlns:p14="http://schemas.microsoft.com/office/powerpoint/2010/main" val="638703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1C82-0443-4FDE-AB28-18CAF58BB857}"/>
              </a:ext>
            </a:extLst>
          </p:cNvPr>
          <p:cNvSpPr>
            <a:spLocks noGrp="1"/>
          </p:cNvSpPr>
          <p:nvPr>
            <p:ph type="title"/>
          </p:nvPr>
        </p:nvSpPr>
        <p:spPr>
          <a:xfrm>
            <a:off x="0" y="-10659"/>
            <a:ext cx="8458200" cy="610791"/>
          </a:xfrm>
        </p:spPr>
        <p:txBody>
          <a:bodyPr/>
          <a:lstStyle/>
          <a:p>
            <a:r>
              <a:rPr lang="en-US" dirty="0"/>
              <a:t>DSSM Mass Erase and Factory Reset</a:t>
            </a:r>
          </a:p>
        </p:txBody>
      </p:sp>
      <p:sp>
        <p:nvSpPr>
          <p:cNvPr id="3" name="Content Placeholder 2">
            <a:extLst>
              <a:ext uri="{FF2B5EF4-FFF2-40B4-BE49-F238E27FC236}">
                <a16:creationId xmlns:a16="http://schemas.microsoft.com/office/drawing/2014/main" id="{404AFDAD-50D1-4D21-B718-BB320158036E}"/>
              </a:ext>
            </a:extLst>
          </p:cNvPr>
          <p:cNvSpPr>
            <a:spLocks noGrp="1"/>
          </p:cNvSpPr>
          <p:nvPr>
            <p:ph idx="1"/>
          </p:nvPr>
        </p:nvSpPr>
        <p:spPr>
          <a:xfrm>
            <a:off x="0" y="511171"/>
            <a:ext cx="5924550" cy="369333"/>
          </a:xfrm>
        </p:spPr>
        <p:txBody>
          <a:bodyPr/>
          <a:lstStyle/>
          <a:p>
            <a:r>
              <a:rPr lang="en-US" altLang="zh-CN" dirty="0"/>
              <a:t>Solution 6: Using </a:t>
            </a:r>
            <a:r>
              <a:rPr lang="en-US" altLang="zh-CN" dirty="0" err="1"/>
              <a:t>CommandLine</a:t>
            </a:r>
            <a:r>
              <a:rPr lang="en-US" altLang="zh-CN" dirty="0"/>
              <a:t> based on J-Link</a:t>
            </a:r>
          </a:p>
        </p:txBody>
      </p:sp>
      <p:sp>
        <p:nvSpPr>
          <p:cNvPr id="4" name="Slide Number Placeholder 3">
            <a:extLst>
              <a:ext uri="{FF2B5EF4-FFF2-40B4-BE49-F238E27FC236}">
                <a16:creationId xmlns:a16="http://schemas.microsoft.com/office/drawing/2014/main" id="{E7806EAE-B3CD-4EA0-9F10-71ACA914CD1A}"/>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sp>
        <p:nvSpPr>
          <p:cNvPr id="15" name="Content Placeholder 2">
            <a:extLst>
              <a:ext uri="{FF2B5EF4-FFF2-40B4-BE49-F238E27FC236}">
                <a16:creationId xmlns:a16="http://schemas.microsoft.com/office/drawing/2014/main" id="{43E6BE0F-E47F-4944-A7B8-43333EA7DC29}"/>
              </a:ext>
            </a:extLst>
          </p:cNvPr>
          <p:cNvSpPr txBox="1">
            <a:spLocks/>
          </p:cNvSpPr>
          <p:nvPr/>
        </p:nvSpPr>
        <p:spPr bwMode="auto">
          <a:xfrm>
            <a:off x="193674" y="901029"/>
            <a:ext cx="6677025"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1: Hardware connection: J-Link with MSPM0 device</a:t>
            </a:r>
          </a:p>
        </p:txBody>
      </p:sp>
      <p:sp>
        <p:nvSpPr>
          <p:cNvPr id="19" name="Content Placeholder 2">
            <a:extLst>
              <a:ext uri="{FF2B5EF4-FFF2-40B4-BE49-F238E27FC236}">
                <a16:creationId xmlns:a16="http://schemas.microsoft.com/office/drawing/2014/main" id="{DAF03A8A-61F6-429B-8FB4-CD308A3CCF3F}"/>
              </a:ext>
            </a:extLst>
          </p:cNvPr>
          <p:cNvSpPr txBox="1">
            <a:spLocks/>
          </p:cNvSpPr>
          <p:nvPr/>
        </p:nvSpPr>
        <p:spPr bwMode="auto">
          <a:xfrm>
            <a:off x="911056" y="1152938"/>
            <a:ext cx="4433482"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0" indent="0">
              <a:buNone/>
            </a:pPr>
            <a:r>
              <a:rPr lang="en-US" altLang="zh-CN" sz="1400" kern="0" dirty="0"/>
              <a:t>Signals needed: VDD, GND, SWDIO, SWCLK, NRST</a:t>
            </a:r>
          </a:p>
        </p:txBody>
      </p:sp>
      <p:sp>
        <p:nvSpPr>
          <p:cNvPr id="20" name="Content Placeholder 2">
            <a:extLst>
              <a:ext uri="{FF2B5EF4-FFF2-40B4-BE49-F238E27FC236}">
                <a16:creationId xmlns:a16="http://schemas.microsoft.com/office/drawing/2014/main" id="{EE43F04A-FFDD-4EFA-A6D0-1987785D5300}"/>
              </a:ext>
            </a:extLst>
          </p:cNvPr>
          <p:cNvSpPr txBox="1">
            <a:spLocks/>
          </p:cNvSpPr>
          <p:nvPr/>
        </p:nvSpPr>
        <p:spPr bwMode="auto">
          <a:xfrm>
            <a:off x="193674" y="1522271"/>
            <a:ext cx="5150864" cy="570018"/>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2: Open factory_reset.bat to modify the  -device MSPM0L1305 to the device you test with, save and close it.</a:t>
            </a:r>
          </a:p>
        </p:txBody>
      </p:sp>
      <p:sp>
        <p:nvSpPr>
          <p:cNvPr id="21" name="Content Placeholder 2">
            <a:extLst>
              <a:ext uri="{FF2B5EF4-FFF2-40B4-BE49-F238E27FC236}">
                <a16:creationId xmlns:a16="http://schemas.microsoft.com/office/drawing/2014/main" id="{FA20E011-E286-41F8-A6FD-6B557CA4F15B}"/>
              </a:ext>
            </a:extLst>
          </p:cNvPr>
          <p:cNvSpPr txBox="1">
            <a:spLocks/>
          </p:cNvSpPr>
          <p:nvPr/>
        </p:nvSpPr>
        <p:spPr bwMode="auto">
          <a:xfrm>
            <a:off x="5591031" y="901029"/>
            <a:ext cx="3257546" cy="36933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If it is successful, it will show as below </a:t>
            </a:r>
          </a:p>
        </p:txBody>
      </p:sp>
      <p:cxnSp>
        <p:nvCxnSpPr>
          <p:cNvPr id="23" name="Straight Connector 22">
            <a:extLst>
              <a:ext uri="{FF2B5EF4-FFF2-40B4-BE49-F238E27FC236}">
                <a16:creationId xmlns:a16="http://schemas.microsoft.com/office/drawing/2014/main" id="{DB960C73-02E7-45DD-A0B3-B7E9BE007326}"/>
              </a:ext>
            </a:extLst>
          </p:cNvPr>
          <p:cNvCxnSpPr/>
          <p:nvPr/>
        </p:nvCxnSpPr>
        <p:spPr>
          <a:xfrm>
            <a:off x="5528689" y="530259"/>
            <a:ext cx="0" cy="408298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4CF8552D-2F3D-44EA-8EAC-4381D833D2F4}"/>
              </a:ext>
            </a:extLst>
          </p:cNvPr>
          <p:cNvSpPr txBox="1">
            <a:spLocks/>
          </p:cNvSpPr>
          <p:nvPr/>
        </p:nvSpPr>
        <p:spPr bwMode="auto">
          <a:xfrm>
            <a:off x="188913" y="3328366"/>
            <a:ext cx="5150864" cy="570018"/>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a:buFont typeface="Courier New" panose="02070309020205020404" pitchFamily="49" charset="0"/>
              <a:buChar char="o"/>
            </a:pPr>
            <a:r>
              <a:rPr lang="en-US" altLang="zh-CN" sz="1400" kern="0" dirty="0"/>
              <a:t>Step 3: Double click factory_reset.bat to do the factory reset.</a:t>
            </a:r>
          </a:p>
        </p:txBody>
      </p:sp>
      <p:pic>
        <p:nvPicPr>
          <p:cNvPr id="8" name="Picture 7">
            <a:extLst>
              <a:ext uri="{FF2B5EF4-FFF2-40B4-BE49-F238E27FC236}">
                <a16:creationId xmlns:a16="http://schemas.microsoft.com/office/drawing/2014/main" id="{5304F1CA-E789-4E96-B82A-24627596E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09" y="2053443"/>
            <a:ext cx="1921686" cy="1197241"/>
          </a:xfrm>
          <a:prstGeom prst="rect">
            <a:avLst/>
          </a:prstGeom>
        </p:spPr>
      </p:pic>
      <p:pic>
        <p:nvPicPr>
          <p:cNvPr id="11" name="Picture 10">
            <a:extLst>
              <a:ext uri="{FF2B5EF4-FFF2-40B4-BE49-F238E27FC236}">
                <a16:creationId xmlns:a16="http://schemas.microsoft.com/office/drawing/2014/main" id="{E9964E44-B00C-4BEC-BE04-7108AB74C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230" y="2102068"/>
            <a:ext cx="1137082" cy="339006"/>
          </a:xfrm>
          <a:prstGeom prst="rect">
            <a:avLst/>
          </a:prstGeom>
        </p:spPr>
      </p:pic>
      <p:pic>
        <p:nvPicPr>
          <p:cNvPr id="25" name="Picture 24">
            <a:extLst>
              <a:ext uri="{FF2B5EF4-FFF2-40B4-BE49-F238E27FC236}">
                <a16:creationId xmlns:a16="http://schemas.microsoft.com/office/drawing/2014/main" id="{0A562C01-B2F7-4EAD-8136-78E48E6B6F33}"/>
              </a:ext>
            </a:extLst>
          </p:cNvPr>
          <p:cNvPicPr/>
          <p:nvPr/>
        </p:nvPicPr>
        <p:blipFill>
          <a:blip r:embed="rId4"/>
          <a:stretch>
            <a:fillRect/>
          </a:stretch>
        </p:blipFill>
        <p:spPr>
          <a:xfrm>
            <a:off x="6262255" y="1409045"/>
            <a:ext cx="1915098" cy="3111138"/>
          </a:xfrm>
          <a:prstGeom prst="rect">
            <a:avLst/>
          </a:prstGeom>
        </p:spPr>
      </p:pic>
    </p:spTree>
    <p:extLst>
      <p:ext uri="{BB962C8B-B14F-4D97-AF65-F5344CB8AC3E}">
        <p14:creationId xmlns:p14="http://schemas.microsoft.com/office/powerpoint/2010/main" val="1475230968"/>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bd91acf-c16c-41cd-b5be-031447adf284}" enabled="1" method="Standard" siteId="{e5b49634-450b-4709-8abb-1e2b19b982b7}" removed="0"/>
</clbl:labelList>
</file>

<file path=docProps/app.xml><?xml version="1.0" encoding="utf-8"?>
<Properties xmlns="http://schemas.openxmlformats.org/officeDocument/2006/extended-properties" xmlns:vt="http://schemas.openxmlformats.org/officeDocument/2006/docPropsVTypes">
  <Template>Unlock MSPM0</Template>
  <TotalTime>439</TotalTime>
  <Words>626</Words>
  <Application>Microsoft Office PowerPoint</Application>
  <PresentationFormat>On-screen Show (16:9)</PresentationFormat>
  <Paragraphs>56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Courier New</vt:lpstr>
      <vt:lpstr>FinalPowerpoint</vt:lpstr>
      <vt:lpstr>Unlock MSPM0</vt:lpstr>
      <vt:lpstr>DSSM Mass Erase and Factory Reset</vt:lpstr>
      <vt:lpstr>DSSM Mass Erase and Factory Reset</vt:lpstr>
      <vt:lpstr>DSSM Mass Erase and Factory Reset</vt:lpstr>
      <vt:lpstr>DSSM Mass Erase and Factory Reset</vt:lpstr>
      <vt:lpstr>DSSM Mass Erase and Factory Reset</vt:lpstr>
      <vt:lpstr>DSSM Mass Erase and Factory Reset</vt:lpstr>
      <vt:lpstr>DSSM Mass Erase and Factory Reset</vt:lpstr>
      <vt:lpstr>DSSM Mass Erase and Factory Reset</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 MSPM0</dc:title>
  <dc:creator>Zhou, Eason</dc:creator>
  <cp:keywords>Selective Disclosure</cp:keywords>
  <cp:lastModifiedBy>Bai, Janz</cp:lastModifiedBy>
  <cp:revision>45</cp:revision>
  <dcterms:created xsi:type="dcterms:W3CDTF">2023-03-06T01:57:38Z</dcterms:created>
  <dcterms:modified xsi:type="dcterms:W3CDTF">2026-02-05T14:31:17Z</dcterms:modified>
</cp:coreProperties>
</file>