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2" r:id="rId2"/>
    <p:sldId id="286" r:id="rId3"/>
    <p:sldId id="273" r:id="rId4"/>
    <p:sldId id="274" r:id="rId5"/>
    <p:sldId id="276" r:id="rId6"/>
    <p:sldId id="277" r:id="rId7"/>
    <p:sldId id="279" r:id="rId8"/>
    <p:sldId id="280" r:id="rId9"/>
    <p:sldId id="281" r:id="rId10"/>
    <p:sldId id="282" r:id="rId11"/>
    <p:sldId id="284" r:id="rId12"/>
    <p:sldId id="285" r:id="rId13"/>
    <p:sldId id="287" r:id="rId14"/>
    <p:sldId id="289" r:id="rId1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0" id="{DC86AA40-1284-4AE2-9313-9B73D4278559}">
          <p14:sldIdLst>
            <p14:sldId id="286"/>
          </p14:sldIdLst>
        </p14:section>
        <p14:section name="Method1" id="{115228C6-E5B6-47FB-9B31-2F364CC3A802}">
          <p14:sldIdLst>
            <p14:sldId id="273"/>
            <p14:sldId id="274"/>
            <p14:sldId id="276"/>
            <p14:sldId id="277"/>
            <p14:sldId id="279"/>
            <p14:sldId id="280"/>
            <p14:sldId id="281"/>
          </p14:sldIdLst>
        </p14:section>
        <p14:section name="Method2" id="{7480D37E-9BE8-4685-9F09-0D3C8FF48E8F}">
          <p14:sldIdLst>
            <p14:sldId id="282"/>
            <p14:sldId id="284"/>
            <p14:sldId id="285"/>
            <p14:sldId id="287"/>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214" d="100"/>
          <a:sy n="214" d="100"/>
        </p:scale>
        <p:origin x="312" y="17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‹Nr.›</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‹Nr.›</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‹Nr.›</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‹Nr.›</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‹Nr.›</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‹Nr.›</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‹Nr.›</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‹Nr.›</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‹Nr.›</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‹Nr.›</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‹Nr.›</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‹Nr.›</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FBA27-E05F-46EA-A997-C33747ADA3B2}"/>
              </a:ext>
            </a:extLst>
          </p:cNvPr>
          <p:cNvPicPr>
            <a:picLocks noChangeAspect="1"/>
          </p:cNvPicPr>
          <p:nvPr/>
        </p:nvPicPr>
        <p:blipFill>
          <a:blip r:embed="rId2"/>
          <a:stretch>
            <a:fillRect/>
          </a:stretch>
        </p:blipFill>
        <p:spPr>
          <a:xfrm>
            <a:off x="6154138" y="1051062"/>
            <a:ext cx="2047757" cy="3444744"/>
          </a:xfrm>
          <a:prstGeom prst="rect">
            <a:avLst/>
          </a:prstGeom>
        </p:spPr>
      </p:pic>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RXD, TXD, </a:t>
            </a:r>
            <a:r>
              <a:rPr lang="en-US" altLang="zh-CN" dirty="0">
                <a:solidFill>
                  <a:srgbClr val="FF0000"/>
                </a:solidFill>
              </a:rPr>
              <a:t>RST</a:t>
            </a:r>
            <a:r>
              <a:rPr lang="en-US" altLang="zh-CN" dirty="0"/>
              <a:t>, and </a:t>
            </a:r>
            <a:r>
              <a:rPr lang="en-US" altLang="zh-CN" dirty="0">
                <a:solidFill>
                  <a:srgbClr val="FF0000"/>
                </a:solidFill>
              </a:rPr>
              <a:t>BSL</a:t>
            </a:r>
            <a:r>
              <a:rPr lang="en-US" altLang="zh-CN" dirty="0"/>
              <a:t> on one side of the burner to the target board. If using launchpad, a jumper needs to be used to connect RXD and TXD.</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10" name="Table 9">
            <a:extLst>
              <a:ext uri="{FF2B5EF4-FFF2-40B4-BE49-F238E27FC236}">
                <a16:creationId xmlns:a16="http://schemas.microsoft.com/office/drawing/2014/main" id="{7D5C67FA-30D2-4E12-BFD7-B20933B20C7E}"/>
              </a:ext>
            </a:extLst>
          </p:cNvPr>
          <p:cNvGraphicFramePr>
            <a:graphicFrameLocks noGrp="1"/>
          </p:cNvGraphicFramePr>
          <p:nvPr>
            <p:extLst>
              <p:ext uri="{D42A27DB-BD31-4B8C-83A1-F6EECF244321}">
                <p14:modId xmlns:p14="http://schemas.microsoft.com/office/powerpoint/2010/main" val="922675168"/>
              </p:ext>
            </p:extLst>
          </p:nvPr>
        </p:nvGraphicFramePr>
        <p:xfrm>
          <a:off x="1052812" y="3115512"/>
          <a:ext cx="3726183" cy="1112520"/>
        </p:xfrm>
        <a:graphic>
          <a:graphicData uri="http://schemas.openxmlformats.org/drawingml/2006/table">
            <a:tbl>
              <a:tblPr firstRow="1" bandRow="1">
                <a:tableStyleId>{5C22544A-7EE6-4342-B048-85BDC9FD1C3A}</a:tableStyleId>
              </a:tblPr>
              <a:tblGrid>
                <a:gridCol w="763244">
                  <a:extLst>
                    <a:ext uri="{9D8B030D-6E8A-4147-A177-3AD203B41FA5}">
                      <a16:colId xmlns:a16="http://schemas.microsoft.com/office/drawing/2014/main" val="3773818523"/>
                    </a:ext>
                  </a:extLst>
                </a:gridCol>
                <a:gridCol w="1019839">
                  <a:extLst>
                    <a:ext uri="{9D8B030D-6E8A-4147-A177-3AD203B41FA5}">
                      <a16:colId xmlns:a16="http://schemas.microsoft.com/office/drawing/2014/main" val="2569399024"/>
                    </a:ext>
                  </a:extLst>
                </a:gridCol>
                <a:gridCol w="914400">
                  <a:extLst>
                    <a:ext uri="{9D8B030D-6E8A-4147-A177-3AD203B41FA5}">
                      <a16:colId xmlns:a16="http://schemas.microsoft.com/office/drawing/2014/main" val="1795520731"/>
                    </a:ext>
                  </a:extLst>
                </a:gridCol>
                <a:gridCol w="1028700">
                  <a:extLst>
                    <a:ext uri="{9D8B030D-6E8A-4147-A177-3AD203B41FA5}">
                      <a16:colId xmlns:a16="http://schemas.microsoft.com/office/drawing/2014/main" val="2472687353"/>
                    </a:ext>
                  </a:extLst>
                </a:gridCol>
              </a:tblGrid>
              <a:tr h="370840">
                <a:tc>
                  <a:txBody>
                    <a:bodyPr/>
                    <a:lstStyle/>
                    <a:p>
                      <a:endParaRPr lang="en-US" dirty="0"/>
                    </a:p>
                  </a:txBody>
                  <a:tcPr/>
                </a:tc>
                <a:tc>
                  <a:txBody>
                    <a:bodyPr/>
                    <a:lstStyle/>
                    <a:p>
                      <a:r>
                        <a:rPr lang="en-US" altLang="zh-CN" dirty="0"/>
                        <a:t>TXD</a:t>
                      </a:r>
                      <a:endParaRPr lang="en-US" dirty="0"/>
                    </a:p>
                  </a:txBody>
                  <a:tcPr/>
                </a:tc>
                <a:tc>
                  <a:txBody>
                    <a:bodyPr/>
                    <a:lstStyle/>
                    <a:p>
                      <a:r>
                        <a:rPr lang="en-US" altLang="zh-CN" dirty="0"/>
                        <a:t>RXD</a:t>
                      </a:r>
                      <a:endParaRPr lang="en-US" dirty="0"/>
                    </a:p>
                  </a:txBody>
                  <a:tcPr/>
                </a:tc>
                <a:tc>
                  <a:txBody>
                    <a:bodyPr/>
                    <a:lstStyle/>
                    <a:p>
                      <a:r>
                        <a:rPr lang="en-US" altLang="zh-CN" dirty="0"/>
                        <a:t>BSL</a:t>
                      </a:r>
                      <a:endParaRPr lang="en-US" dirty="0"/>
                    </a:p>
                  </a:txBody>
                  <a:tcPr/>
                </a:tc>
                <a:extLst>
                  <a:ext uri="{0D108BD9-81ED-4DB2-BD59-A6C34878D82A}">
                    <a16:rowId xmlns:a16="http://schemas.microsoft.com/office/drawing/2014/main" val="1192002313"/>
                  </a:ext>
                </a:extLst>
              </a:tr>
              <a:tr h="370840">
                <a:tc>
                  <a:txBody>
                    <a:bodyPr/>
                    <a:lstStyle/>
                    <a:p>
                      <a:r>
                        <a:rPr lang="en-US" altLang="zh-CN" dirty="0"/>
                        <a:t>L1306</a:t>
                      </a:r>
                      <a:endParaRPr lang="en-US" dirty="0"/>
                    </a:p>
                  </a:txBody>
                  <a:tcPr/>
                </a:tc>
                <a:tc>
                  <a:txBody>
                    <a:bodyPr/>
                    <a:lstStyle/>
                    <a:p>
                      <a:r>
                        <a:rPr lang="en-US" sz="1500" kern="1200" dirty="0">
                          <a:solidFill>
                            <a:schemeClr val="dk1"/>
                          </a:solidFill>
                          <a:effectLst/>
                          <a:latin typeface="+mn-lt"/>
                          <a:ea typeface="+mn-ea"/>
                          <a:cs typeface="+mn-cs"/>
                        </a:rPr>
                        <a:t>PA23</a:t>
                      </a:r>
                      <a:endParaRPr lang="en-US" dirty="0"/>
                    </a:p>
                  </a:txBody>
                  <a:tcPr/>
                </a:tc>
                <a:tc>
                  <a:txBody>
                    <a:bodyPr/>
                    <a:lstStyle/>
                    <a:p>
                      <a:r>
                        <a:rPr lang="en-US" sz="1500" kern="1200" dirty="0">
                          <a:solidFill>
                            <a:schemeClr val="dk1"/>
                          </a:solidFill>
                          <a:effectLst/>
                          <a:latin typeface="+mn-lt"/>
                          <a:ea typeface="+mn-ea"/>
                          <a:cs typeface="+mn-cs"/>
                        </a:rPr>
                        <a:t>PA22 </a:t>
                      </a:r>
                      <a:endParaRPr lang="en-US" dirty="0"/>
                    </a:p>
                  </a:txBody>
                  <a:tcPr/>
                </a:tc>
                <a:tc>
                  <a:txBody>
                    <a:bodyPr/>
                    <a:lstStyle/>
                    <a:p>
                      <a:r>
                        <a:rPr lang="en-US" altLang="zh-CN" dirty="0"/>
                        <a:t>PA18</a:t>
                      </a:r>
                      <a:endParaRPr lang="en-US" dirty="0"/>
                    </a:p>
                  </a:txBody>
                  <a:tcPr/>
                </a:tc>
                <a:extLst>
                  <a:ext uri="{0D108BD9-81ED-4DB2-BD59-A6C34878D82A}">
                    <a16:rowId xmlns:a16="http://schemas.microsoft.com/office/drawing/2014/main" val="3242177999"/>
                  </a:ext>
                </a:extLst>
              </a:tr>
              <a:tr h="370840">
                <a:tc>
                  <a:txBody>
                    <a:bodyPr/>
                    <a:lstStyle/>
                    <a:p>
                      <a:r>
                        <a:rPr lang="en-US" altLang="zh-CN" dirty="0"/>
                        <a:t>G3507</a:t>
                      </a:r>
                      <a:endParaRPr lang="en-US" dirty="0"/>
                    </a:p>
                  </a:txBody>
                  <a:tcPr/>
                </a:tc>
                <a:tc>
                  <a:txBody>
                    <a:bodyPr/>
                    <a:lstStyle/>
                    <a:p>
                      <a:r>
                        <a:rPr lang="en-US" altLang="zh-CN" dirty="0"/>
                        <a:t>PA10</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PA11</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PA18</a:t>
                      </a:r>
                      <a:endParaRPr lang="en-US" dirty="0"/>
                    </a:p>
                  </a:txBody>
                  <a:tcPr/>
                </a:tc>
                <a:extLst>
                  <a:ext uri="{0D108BD9-81ED-4DB2-BD59-A6C34878D82A}">
                    <a16:rowId xmlns:a16="http://schemas.microsoft.com/office/drawing/2014/main" val="3010175383"/>
                  </a:ext>
                </a:extLst>
              </a:tr>
            </a:tbl>
          </a:graphicData>
        </a:graphic>
      </p:graphicFrame>
    </p:spTree>
    <p:extLst>
      <p:ext uri="{BB962C8B-B14F-4D97-AF65-F5344CB8AC3E}">
        <p14:creationId xmlns:p14="http://schemas.microsoft.com/office/powerpoint/2010/main" val="18405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zh-CN" altLang="en-US" dirty="0"/>
              <a:t> </a:t>
            </a:r>
            <a:r>
              <a:rPr lang="en-US" altLang="zh-CN" dirty="0"/>
              <a:t>Download MSPM0 SDK</a:t>
            </a:r>
          </a:p>
          <a:p>
            <a:pPr lvl="1"/>
            <a:r>
              <a:rPr lang="en-US" altLang="zh-CN" dirty="0"/>
              <a:t>Step2:</a:t>
            </a:r>
            <a:r>
              <a:rPr lang="en-US" dirty="0"/>
              <a:t> </a:t>
            </a:r>
            <a:r>
              <a:rPr lang="en-US" altLang="zh-CN" dirty="0"/>
              <a:t>Open this software</a:t>
            </a:r>
            <a:endParaRPr lang="en-US" dirty="0"/>
          </a:p>
        </p:txBody>
      </p:sp>
      <p:pic>
        <p:nvPicPr>
          <p:cNvPr id="8" name="Picture 7">
            <a:extLst>
              <a:ext uri="{FF2B5EF4-FFF2-40B4-BE49-F238E27FC236}">
                <a16:creationId xmlns:a16="http://schemas.microsoft.com/office/drawing/2014/main" id="{3708A45E-5C94-4043-A5D1-A358DC54F281}"/>
              </a:ext>
            </a:extLst>
          </p:cNvPr>
          <p:cNvPicPr>
            <a:picLocks noChangeAspect="1"/>
          </p:cNvPicPr>
          <p:nvPr/>
        </p:nvPicPr>
        <p:blipFill>
          <a:blip r:embed="rId2"/>
          <a:stretch>
            <a:fillRect/>
          </a:stretch>
        </p:blipFill>
        <p:spPr>
          <a:xfrm>
            <a:off x="5070561" y="1902549"/>
            <a:ext cx="3619414" cy="2847657"/>
          </a:xfrm>
          <a:prstGeom prst="rect">
            <a:avLst/>
          </a:prstGeom>
        </p:spPr>
      </p:pic>
      <p:pic>
        <p:nvPicPr>
          <p:cNvPr id="9" name="Picture 8">
            <a:extLst>
              <a:ext uri="{FF2B5EF4-FFF2-40B4-BE49-F238E27FC236}">
                <a16:creationId xmlns:a16="http://schemas.microsoft.com/office/drawing/2014/main" id="{5A1A8AD7-FE96-4338-9E1E-FE46BAAC6E6D}"/>
              </a:ext>
            </a:extLst>
          </p:cNvPr>
          <p:cNvPicPr>
            <a:picLocks noChangeAspect="1"/>
          </p:cNvPicPr>
          <p:nvPr/>
        </p:nvPicPr>
        <p:blipFill rotWithShape="1">
          <a:blip r:embed="rId3"/>
          <a:srcRect r="34524"/>
          <a:stretch/>
        </p:blipFill>
        <p:spPr>
          <a:xfrm>
            <a:off x="447975" y="1902549"/>
            <a:ext cx="4414369" cy="1851025"/>
          </a:xfrm>
          <a:prstGeom prst="rect">
            <a:avLst/>
          </a:prstGeom>
        </p:spPr>
      </p:pic>
    </p:spTree>
    <p:extLst>
      <p:ext uri="{BB962C8B-B14F-4D97-AF65-F5344CB8AC3E}">
        <p14:creationId xmlns:p14="http://schemas.microsoft.com/office/powerpoint/2010/main" val="25143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458200" cy="610791"/>
          </a:xfrm>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Select the corresponding software firmware based on the chip used (in the input folder)</a:t>
            </a:r>
            <a:endParaRPr lang="en-US" dirty="0"/>
          </a:p>
        </p:txBody>
      </p:sp>
      <p:pic>
        <p:nvPicPr>
          <p:cNvPr id="3" name="Picture 2">
            <a:extLst>
              <a:ext uri="{FF2B5EF4-FFF2-40B4-BE49-F238E27FC236}">
                <a16:creationId xmlns:a16="http://schemas.microsoft.com/office/drawing/2014/main" id="{3BBA9FB0-DAC0-4CF3-9F43-5A05D8CE2E31}"/>
              </a:ext>
            </a:extLst>
          </p:cNvPr>
          <p:cNvPicPr>
            <a:picLocks noChangeAspect="1"/>
          </p:cNvPicPr>
          <p:nvPr/>
        </p:nvPicPr>
        <p:blipFill>
          <a:blip r:embed="rId2"/>
          <a:stretch>
            <a:fillRect/>
          </a:stretch>
        </p:blipFill>
        <p:spPr>
          <a:xfrm>
            <a:off x="4619616" y="1705963"/>
            <a:ext cx="3848100" cy="2047875"/>
          </a:xfrm>
          <a:prstGeom prst="rect">
            <a:avLst/>
          </a:prstGeom>
        </p:spPr>
      </p:pic>
      <p:pic>
        <p:nvPicPr>
          <p:cNvPr id="9" name="Picture 8">
            <a:extLst>
              <a:ext uri="{FF2B5EF4-FFF2-40B4-BE49-F238E27FC236}">
                <a16:creationId xmlns:a16="http://schemas.microsoft.com/office/drawing/2014/main" id="{1BE53F09-5C93-49D0-9F12-E06116322FFE}"/>
              </a:ext>
            </a:extLst>
          </p:cNvPr>
          <p:cNvPicPr>
            <a:picLocks noChangeAspect="1"/>
          </p:cNvPicPr>
          <p:nvPr/>
        </p:nvPicPr>
        <p:blipFill>
          <a:blip r:embed="rId3"/>
          <a:stretch>
            <a:fillRect/>
          </a:stretch>
        </p:blipFill>
        <p:spPr>
          <a:xfrm>
            <a:off x="707867" y="1705963"/>
            <a:ext cx="3537261" cy="2736829"/>
          </a:xfrm>
          <a:prstGeom prst="rect">
            <a:avLst/>
          </a:prstGeom>
        </p:spPr>
      </p:pic>
    </p:spTree>
    <p:extLst>
      <p:ext uri="{BB962C8B-B14F-4D97-AF65-F5344CB8AC3E}">
        <p14:creationId xmlns:p14="http://schemas.microsoft.com/office/powerpoint/2010/main" val="3273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Step4:</a:t>
            </a:r>
            <a:r>
              <a:rPr lang="en-US" dirty="0"/>
              <a:t> </a:t>
            </a:r>
            <a:r>
              <a:rPr lang="en-US" altLang="zh-CN" dirty="0"/>
              <a:t>Update XDS110</a:t>
            </a:r>
            <a:r>
              <a:rPr lang="zh-CN" altLang="en-US" dirty="0"/>
              <a:t> </a:t>
            </a:r>
            <a:r>
              <a:rPr lang="en-US" altLang="zh-CN" dirty="0"/>
              <a:t>firmware</a:t>
            </a:r>
            <a:endParaRPr lang="en-US" dirty="0"/>
          </a:p>
        </p:txBody>
      </p:sp>
      <p:pic>
        <p:nvPicPr>
          <p:cNvPr id="10" name="Picture 9">
            <a:extLst>
              <a:ext uri="{FF2B5EF4-FFF2-40B4-BE49-F238E27FC236}">
                <a16:creationId xmlns:a16="http://schemas.microsoft.com/office/drawing/2014/main" id="{4958CD20-75C3-40AE-88EF-4BF8B1B2A6B0}"/>
              </a:ext>
            </a:extLst>
          </p:cNvPr>
          <p:cNvPicPr>
            <a:picLocks noChangeAspect="1"/>
          </p:cNvPicPr>
          <p:nvPr/>
        </p:nvPicPr>
        <p:blipFill>
          <a:blip r:embed="rId2"/>
          <a:stretch>
            <a:fillRect/>
          </a:stretch>
        </p:blipFill>
        <p:spPr>
          <a:xfrm>
            <a:off x="495304" y="1640137"/>
            <a:ext cx="7741869" cy="2391002"/>
          </a:xfrm>
          <a:prstGeom prst="rect">
            <a:avLst/>
          </a:prstGeom>
        </p:spPr>
      </p:pic>
    </p:spTree>
    <p:extLst>
      <p:ext uri="{BB962C8B-B14F-4D97-AF65-F5344CB8AC3E}">
        <p14:creationId xmlns:p14="http://schemas.microsoft.com/office/powerpoint/2010/main" val="247121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Download firmware and unlock device</a:t>
            </a:r>
            <a:endParaRPr lang="en-US" dirty="0"/>
          </a:p>
        </p:txBody>
      </p:sp>
      <p:pic>
        <p:nvPicPr>
          <p:cNvPr id="7" name="Picture 6">
            <a:extLst>
              <a:ext uri="{FF2B5EF4-FFF2-40B4-BE49-F238E27FC236}">
                <a16:creationId xmlns:a16="http://schemas.microsoft.com/office/drawing/2014/main" id="{1E127949-C9DF-41B9-BD0B-CD5AC8EA870E}"/>
              </a:ext>
            </a:extLst>
          </p:cNvPr>
          <p:cNvPicPr>
            <a:picLocks noChangeAspect="1"/>
          </p:cNvPicPr>
          <p:nvPr/>
        </p:nvPicPr>
        <p:blipFill>
          <a:blip r:embed="rId2"/>
          <a:stretch>
            <a:fillRect/>
          </a:stretch>
        </p:blipFill>
        <p:spPr>
          <a:xfrm>
            <a:off x="2103120" y="1481365"/>
            <a:ext cx="4194672" cy="3310571"/>
          </a:xfrm>
          <a:prstGeom prst="rect">
            <a:avLst/>
          </a:prstGeom>
        </p:spPr>
      </p:pic>
    </p:spTree>
    <p:extLst>
      <p:ext uri="{BB962C8B-B14F-4D97-AF65-F5344CB8AC3E}">
        <p14:creationId xmlns:p14="http://schemas.microsoft.com/office/powerpoint/2010/main" val="357516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0: </a:t>
            </a:r>
            <a:r>
              <a:rPr lang="en-US" altLang="zh-CN" dirty="0"/>
              <a:t>Make device enter BSL</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675628" cy="3709449"/>
          </a:xfrm>
        </p:spPr>
        <p:txBody>
          <a:bodyPr/>
          <a:lstStyle/>
          <a:p>
            <a:r>
              <a:rPr lang="en-US" altLang="zh-CN" dirty="0"/>
              <a:t>Hardware connection (based on XDS110)</a:t>
            </a:r>
          </a:p>
          <a:p>
            <a:r>
              <a:rPr lang="en-US" altLang="zh-CN" dirty="0"/>
              <a:t>Step 0: Use a DuPont cable to connect the GND, DIO, and CLK on one side of the burner to the target board.</a:t>
            </a:r>
          </a:p>
          <a:p>
            <a:r>
              <a:rPr lang="en-US" altLang="zh-CN" dirty="0"/>
              <a:t>Step 1: Power down the MCU (unplug the power cord of the burner).</a:t>
            </a:r>
          </a:p>
          <a:p>
            <a:r>
              <a:rPr lang="en-US" altLang="zh-CN" dirty="0"/>
              <a:t>Step 2: Pull PA18 up. Press the PA18 button on Launchpad to ensure that the jumper cap is secure.</a:t>
            </a:r>
          </a:p>
          <a:p>
            <a:r>
              <a:rPr lang="en-US" altLang="zh-CN" dirty="0"/>
              <a:t>Step 3: Power on the MCU (plug in the power cord of the burner).</a:t>
            </a:r>
          </a:p>
          <a:p>
            <a:r>
              <a:rPr lang="en-US" altLang="zh-CN" dirty="0"/>
              <a:t>Step 5: Burn within 10 seconds without releasing PA18. No, look at method1.</a:t>
            </a:r>
          </a:p>
          <a:p>
            <a:pPr lvl="1"/>
            <a:endParaRPr lang="en-US" altLang="zh-CN" dirty="0"/>
          </a:p>
          <a:p>
            <a:pPr lvl="1"/>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298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1: Force a DSSM Mass Erase</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DIO, CLK, and RST on one side of the burner to the target board. (If using launchpad, there is no need to do Step1,2).</a:t>
            </a:r>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55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en-US" dirty="0"/>
              <a:t> Open Target Configurations</a:t>
            </a:r>
          </a:p>
        </p:txBody>
      </p:sp>
      <p:pic>
        <p:nvPicPr>
          <p:cNvPr id="1026" name="Picture 2">
            <a:extLst>
              <a:ext uri="{FF2B5EF4-FFF2-40B4-BE49-F238E27FC236}">
                <a16:creationId xmlns:a16="http://schemas.microsoft.com/office/drawing/2014/main" id="{67095680-4CC7-43DA-AD3D-A8FF937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07" y="1404285"/>
            <a:ext cx="2133600" cy="3193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05B54-342E-49EE-ABB1-28B409FC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49" y="1658173"/>
            <a:ext cx="3581444" cy="19658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6" y="786357"/>
            <a:ext cx="4294789"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Step2:</a:t>
            </a:r>
            <a:r>
              <a:rPr lang="en-US" kern="0" dirty="0"/>
              <a:t> </a:t>
            </a:r>
            <a:r>
              <a:rPr lang="en-US" altLang="zh-CN" kern="0" dirty="0"/>
              <a:t>Find the </a:t>
            </a:r>
            <a:r>
              <a:rPr lang="en-US" altLang="zh-CN" kern="0" dirty="0" err="1"/>
              <a:t>ccxml</a:t>
            </a:r>
            <a:r>
              <a:rPr lang="en-US" altLang="zh-CN" kern="0" dirty="0"/>
              <a:t> file for the corresponding project</a:t>
            </a:r>
            <a:endParaRPr lang="en-US" kern="0" dirty="0"/>
          </a:p>
        </p:txBody>
      </p:sp>
    </p:spTree>
    <p:extLst>
      <p:ext uri="{BB962C8B-B14F-4D97-AF65-F5344CB8AC3E}">
        <p14:creationId xmlns:p14="http://schemas.microsoft.com/office/powerpoint/2010/main" val="8297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Click on launch</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7" y="786357"/>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Step4:</a:t>
            </a:r>
            <a:r>
              <a:rPr lang="en-US" kern="0" dirty="0"/>
              <a:t> </a:t>
            </a:r>
            <a:r>
              <a:rPr lang="en-US" altLang="zh-CN" kern="0" dirty="0"/>
              <a:t>Show all cores</a:t>
            </a:r>
            <a:endParaRPr lang="en-US" kern="0" dirty="0"/>
          </a:p>
        </p:txBody>
      </p:sp>
      <p:pic>
        <p:nvPicPr>
          <p:cNvPr id="2050" name="Picture 2">
            <a:extLst>
              <a:ext uri="{FF2B5EF4-FFF2-40B4-BE49-F238E27FC236}">
                <a16:creationId xmlns:a16="http://schemas.microsoft.com/office/drawing/2014/main" id="{9F0191DE-0602-4FDD-8C88-0379F2AE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7" y="1557745"/>
            <a:ext cx="2608135" cy="2799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1C9409-81A3-44AD-8009-636F657B62B5}"/>
              </a:ext>
            </a:extLst>
          </p:cNvPr>
          <p:cNvPicPr>
            <a:picLocks noChangeAspect="1"/>
          </p:cNvPicPr>
          <p:nvPr/>
        </p:nvPicPr>
        <p:blipFill>
          <a:blip r:embed="rId3"/>
          <a:stretch>
            <a:fillRect/>
          </a:stretch>
        </p:blipFill>
        <p:spPr>
          <a:xfrm>
            <a:off x="3976576" y="1729547"/>
            <a:ext cx="4827359" cy="2500254"/>
          </a:xfrm>
          <a:prstGeom prst="rect">
            <a:avLst/>
          </a:prstGeom>
        </p:spPr>
      </p:pic>
    </p:spTree>
    <p:extLst>
      <p:ext uri="{BB962C8B-B14F-4D97-AF65-F5344CB8AC3E}">
        <p14:creationId xmlns:p14="http://schemas.microsoft.com/office/powerpoint/2010/main" val="37241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04042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Connect DAP (</a:t>
            </a:r>
            <a:r>
              <a:rPr lang="en-US" altLang="zh-CN" b="1" dirty="0">
                <a:solidFill>
                  <a:srgbClr val="FF0000"/>
                </a:solidFill>
              </a:rPr>
              <a:t>If not work, please choose method2</a:t>
            </a:r>
            <a:r>
              <a:rPr lang="en-US" altLang="zh-CN" dirty="0"/>
              <a:t>)</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29242" y="2524345"/>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Step6:</a:t>
            </a:r>
            <a:r>
              <a:rPr lang="en-US" kern="0" dirty="0"/>
              <a:t> </a:t>
            </a:r>
            <a:r>
              <a:rPr lang="en-US" altLang="zh-CN" kern="0" dirty="0"/>
              <a:t>Mass erase</a:t>
            </a:r>
            <a:endParaRPr lang="en-US" kern="0" dirty="0"/>
          </a:p>
        </p:txBody>
      </p:sp>
      <p:pic>
        <p:nvPicPr>
          <p:cNvPr id="3" name="Picture 2">
            <a:extLst>
              <a:ext uri="{FF2B5EF4-FFF2-40B4-BE49-F238E27FC236}">
                <a16:creationId xmlns:a16="http://schemas.microsoft.com/office/drawing/2014/main" id="{FAA1EF46-339D-48E4-AA48-7EA10EEFAB03}"/>
              </a:ext>
            </a:extLst>
          </p:cNvPr>
          <p:cNvPicPr>
            <a:picLocks noChangeAspect="1"/>
          </p:cNvPicPr>
          <p:nvPr/>
        </p:nvPicPr>
        <p:blipFill>
          <a:blip r:embed="rId2"/>
          <a:stretch>
            <a:fillRect/>
          </a:stretch>
        </p:blipFill>
        <p:spPr>
          <a:xfrm>
            <a:off x="425013" y="1424725"/>
            <a:ext cx="5309995" cy="1224926"/>
          </a:xfrm>
          <a:prstGeom prst="rect">
            <a:avLst/>
          </a:prstGeom>
        </p:spPr>
      </p:pic>
      <p:pic>
        <p:nvPicPr>
          <p:cNvPr id="5" name="Picture 4">
            <a:extLst>
              <a:ext uri="{FF2B5EF4-FFF2-40B4-BE49-F238E27FC236}">
                <a16:creationId xmlns:a16="http://schemas.microsoft.com/office/drawing/2014/main" id="{89033065-3CD4-49B2-AD13-CE247196E5AF}"/>
              </a:ext>
            </a:extLst>
          </p:cNvPr>
          <p:cNvPicPr>
            <a:picLocks noChangeAspect="1"/>
          </p:cNvPicPr>
          <p:nvPr/>
        </p:nvPicPr>
        <p:blipFill>
          <a:blip r:embed="rId3"/>
          <a:stretch>
            <a:fillRect/>
          </a:stretch>
        </p:blipFill>
        <p:spPr>
          <a:xfrm>
            <a:off x="770197" y="3225437"/>
            <a:ext cx="4619625" cy="1247775"/>
          </a:xfrm>
          <a:prstGeom prst="rect">
            <a:avLst/>
          </a:prstGeom>
        </p:spPr>
      </p:pic>
    </p:spTree>
    <p:extLst>
      <p:ext uri="{BB962C8B-B14F-4D97-AF65-F5344CB8AC3E}">
        <p14:creationId xmlns:p14="http://schemas.microsoft.com/office/powerpoint/2010/main" val="36331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Step7:</a:t>
            </a:r>
            <a:r>
              <a:rPr lang="en-US" dirty="0"/>
              <a:t> if </a:t>
            </a:r>
            <a:r>
              <a:rPr lang="en-US" altLang="zh-CN" dirty="0"/>
              <a:t>see this on Console interface, press the reset button of XDS110.</a:t>
            </a:r>
            <a:endParaRPr lang="en-US" dirty="0"/>
          </a:p>
        </p:txBody>
      </p:sp>
      <p:pic>
        <p:nvPicPr>
          <p:cNvPr id="7" name="Picture 6">
            <a:extLst>
              <a:ext uri="{FF2B5EF4-FFF2-40B4-BE49-F238E27FC236}">
                <a16:creationId xmlns:a16="http://schemas.microsoft.com/office/drawing/2014/main" id="{81D3911E-7986-4221-BF55-30D601FCAFB6}"/>
              </a:ext>
            </a:extLst>
          </p:cNvPr>
          <p:cNvPicPr>
            <a:picLocks noChangeAspect="1"/>
          </p:cNvPicPr>
          <p:nvPr/>
        </p:nvPicPr>
        <p:blipFill>
          <a:blip r:embed="rId2"/>
          <a:stretch>
            <a:fillRect/>
          </a:stretch>
        </p:blipFill>
        <p:spPr>
          <a:xfrm>
            <a:off x="604175" y="1856506"/>
            <a:ext cx="4547741" cy="2663677"/>
          </a:xfrm>
          <a:prstGeom prst="rect">
            <a:avLst/>
          </a:prstGeom>
        </p:spPr>
      </p:pic>
      <p:pic>
        <p:nvPicPr>
          <p:cNvPr id="10" name="Picture 9">
            <a:extLst>
              <a:ext uri="{FF2B5EF4-FFF2-40B4-BE49-F238E27FC236}">
                <a16:creationId xmlns:a16="http://schemas.microsoft.com/office/drawing/2014/main" id="{73DF82AF-F582-4A98-A175-0A15A0E9DCA6}"/>
              </a:ext>
            </a:extLst>
          </p:cNvPr>
          <p:cNvPicPr>
            <a:picLocks noChangeAspect="1"/>
          </p:cNvPicPr>
          <p:nvPr/>
        </p:nvPicPr>
        <p:blipFill rotWithShape="1">
          <a:blip r:embed="rId3"/>
          <a:srcRect r="638" b="56314"/>
          <a:stretch/>
        </p:blipFill>
        <p:spPr>
          <a:xfrm>
            <a:off x="5759566" y="1856506"/>
            <a:ext cx="3041537" cy="2249533"/>
          </a:xfrm>
          <a:prstGeom prst="rect">
            <a:avLst/>
          </a:prstGeom>
        </p:spPr>
      </p:pic>
      <p:sp>
        <p:nvSpPr>
          <p:cNvPr id="11" name="TextBox 10">
            <a:extLst>
              <a:ext uri="{FF2B5EF4-FFF2-40B4-BE49-F238E27FC236}">
                <a16:creationId xmlns:a16="http://schemas.microsoft.com/office/drawing/2014/main" id="{E7DAD9B8-DEBA-4AD5-A06E-35F3B7D5C2D7}"/>
              </a:ext>
            </a:extLst>
          </p:cNvPr>
          <p:cNvSpPr txBox="1"/>
          <p:nvPr/>
        </p:nvSpPr>
        <p:spPr>
          <a:xfrm>
            <a:off x="7091368" y="613327"/>
            <a:ext cx="1492716" cy="369332"/>
          </a:xfrm>
          <a:prstGeom prst="rect">
            <a:avLst/>
          </a:prstGeom>
          <a:noFill/>
        </p:spPr>
        <p:txBody>
          <a:bodyPr wrap="none" rtlCol="0">
            <a:spAutoFit/>
          </a:bodyPr>
          <a:lstStyle/>
          <a:p>
            <a:r>
              <a:rPr lang="en-US" altLang="zh-CN" dirty="0"/>
              <a:t>Reset button</a:t>
            </a:r>
            <a:endParaRPr lang="en-US" dirty="0"/>
          </a:p>
        </p:txBody>
      </p:sp>
      <p:cxnSp>
        <p:nvCxnSpPr>
          <p:cNvPr id="12" name="Straight Arrow Connector 11">
            <a:extLst>
              <a:ext uri="{FF2B5EF4-FFF2-40B4-BE49-F238E27FC236}">
                <a16:creationId xmlns:a16="http://schemas.microsoft.com/office/drawing/2014/main" id="{AD13D706-256B-4C98-B1A3-E141A4AE2561}"/>
              </a:ext>
            </a:extLst>
          </p:cNvPr>
          <p:cNvCxnSpPr>
            <a:cxnSpLocks/>
            <a:stCxn id="11" idx="2"/>
          </p:cNvCxnSpPr>
          <p:nvPr/>
        </p:nvCxnSpPr>
        <p:spPr>
          <a:xfrm>
            <a:off x="7837726" y="982659"/>
            <a:ext cx="361638" cy="1016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117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815844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Step8:</a:t>
            </a:r>
            <a:r>
              <a:rPr lang="en-US" dirty="0"/>
              <a:t> </a:t>
            </a:r>
            <a:r>
              <a:rPr lang="en-US" altLang="zh-CN" dirty="0"/>
              <a:t>Console prompts, click pause, click debug, and burn the code again.</a:t>
            </a:r>
            <a:endParaRPr lang="en-US" dirty="0"/>
          </a:p>
        </p:txBody>
      </p:sp>
      <p:pic>
        <p:nvPicPr>
          <p:cNvPr id="9" name="Picture 8">
            <a:extLst>
              <a:ext uri="{FF2B5EF4-FFF2-40B4-BE49-F238E27FC236}">
                <a16:creationId xmlns:a16="http://schemas.microsoft.com/office/drawing/2014/main" id="{66420CDF-DEB4-4469-940F-DEA17ED15257}"/>
              </a:ext>
            </a:extLst>
          </p:cNvPr>
          <p:cNvPicPr>
            <a:picLocks noChangeAspect="1"/>
          </p:cNvPicPr>
          <p:nvPr/>
        </p:nvPicPr>
        <p:blipFill>
          <a:blip r:embed="rId2"/>
          <a:stretch>
            <a:fillRect/>
          </a:stretch>
        </p:blipFill>
        <p:spPr>
          <a:xfrm>
            <a:off x="532144" y="1510323"/>
            <a:ext cx="7857461" cy="971663"/>
          </a:xfrm>
          <a:prstGeom prst="rect">
            <a:avLst/>
          </a:prstGeom>
        </p:spPr>
      </p:pic>
      <p:pic>
        <p:nvPicPr>
          <p:cNvPr id="3" name="Picture 2">
            <a:extLst>
              <a:ext uri="{FF2B5EF4-FFF2-40B4-BE49-F238E27FC236}">
                <a16:creationId xmlns:a16="http://schemas.microsoft.com/office/drawing/2014/main" id="{8D5C3FEE-95F2-4CE5-9081-9B15B61734B7}"/>
              </a:ext>
            </a:extLst>
          </p:cNvPr>
          <p:cNvPicPr>
            <a:picLocks noChangeAspect="1"/>
          </p:cNvPicPr>
          <p:nvPr/>
        </p:nvPicPr>
        <p:blipFill>
          <a:blip r:embed="rId3"/>
          <a:stretch>
            <a:fillRect/>
          </a:stretch>
        </p:blipFill>
        <p:spPr>
          <a:xfrm>
            <a:off x="532144" y="2626655"/>
            <a:ext cx="4914900" cy="647700"/>
          </a:xfrm>
          <a:prstGeom prst="rect">
            <a:avLst/>
          </a:prstGeom>
        </p:spPr>
      </p:pic>
      <p:pic>
        <p:nvPicPr>
          <p:cNvPr id="5" name="Picture 4">
            <a:extLst>
              <a:ext uri="{FF2B5EF4-FFF2-40B4-BE49-F238E27FC236}">
                <a16:creationId xmlns:a16="http://schemas.microsoft.com/office/drawing/2014/main" id="{F1445D65-32FC-43C7-BCA7-88A4A5E082E4}"/>
              </a:ext>
            </a:extLst>
          </p:cNvPr>
          <p:cNvPicPr>
            <a:picLocks noChangeAspect="1"/>
          </p:cNvPicPr>
          <p:nvPr/>
        </p:nvPicPr>
        <p:blipFill>
          <a:blip r:embed="rId4"/>
          <a:stretch>
            <a:fillRect/>
          </a:stretch>
        </p:blipFill>
        <p:spPr>
          <a:xfrm>
            <a:off x="532144" y="3616895"/>
            <a:ext cx="4552950" cy="733425"/>
          </a:xfrm>
          <a:prstGeom prst="rect">
            <a:avLst/>
          </a:prstGeom>
        </p:spPr>
      </p:pic>
    </p:spTree>
    <p:extLst>
      <p:ext uri="{BB962C8B-B14F-4D97-AF65-F5344CB8AC3E}">
        <p14:creationId xmlns:p14="http://schemas.microsoft.com/office/powerpoint/2010/main" val="298716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6790435"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Step9:</a:t>
            </a:r>
            <a:r>
              <a:rPr lang="en-US" dirty="0"/>
              <a:t> </a:t>
            </a:r>
            <a:r>
              <a:rPr lang="en-US" altLang="zh-CN" dirty="0"/>
              <a:t>If this error occurs, select Force Reset while </a:t>
            </a:r>
            <a:r>
              <a:rPr lang="en-US" altLang="zh-CN" b="1" dirty="0">
                <a:solidFill>
                  <a:srgbClr val="FF0000"/>
                </a:solidFill>
              </a:rPr>
              <a:t>ensuring a reset connection</a:t>
            </a:r>
            <a:r>
              <a:rPr lang="en-US" altLang="zh-CN" dirty="0"/>
              <a:t>. Successfully connected.</a:t>
            </a:r>
            <a:endParaRPr lang="en-US" dirty="0"/>
          </a:p>
        </p:txBody>
      </p:sp>
      <p:pic>
        <p:nvPicPr>
          <p:cNvPr id="7" name="Picture 6">
            <a:extLst>
              <a:ext uri="{FF2B5EF4-FFF2-40B4-BE49-F238E27FC236}">
                <a16:creationId xmlns:a16="http://schemas.microsoft.com/office/drawing/2014/main" id="{095AC586-5D2D-4FAA-A746-CDFD7CEB82E3}"/>
              </a:ext>
            </a:extLst>
          </p:cNvPr>
          <p:cNvPicPr>
            <a:picLocks noChangeAspect="1"/>
          </p:cNvPicPr>
          <p:nvPr/>
        </p:nvPicPr>
        <p:blipFill>
          <a:blip r:embed="rId2"/>
          <a:stretch>
            <a:fillRect/>
          </a:stretch>
        </p:blipFill>
        <p:spPr>
          <a:xfrm>
            <a:off x="812929" y="1742695"/>
            <a:ext cx="3759071" cy="1947199"/>
          </a:xfrm>
          <a:prstGeom prst="rect">
            <a:avLst/>
          </a:prstGeom>
        </p:spPr>
      </p:pic>
      <p:pic>
        <p:nvPicPr>
          <p:cNvPr id="8" name="Picture 7">
            <a:extLst>
              <a:ext uri="{FF2B5EF4-FFF2-40B4-BE49-F238E27FC236}">
                <a16:creationId xmlns:a16="http://schemas.microsoft.com/office/drawing/2014/main" id="{CCA0F460-D545-4EA1-84D5-EECACADBCC87}"/>
              </a:ext>
            </a:extLst>
          </p:cNvPr>
          <p:cNvPicPr>
            <a:picLocks noChangeAspect="1"/>
          </p:cNvPicPr>
          <p:nvPr/>
        </p:nvPicPr>
        <p:blipFill>
          <a:blip r:embed="rId3"/>
          <a:stretch>
            <a:fillRect/>
          </a:stretch>
        </p:blipFill>
        <p:spPr>
          <a:xfrm>
            <a:off x="693772" y="3775543"/>
            <a:ext cx="6573351" cy="1334497"/>
          </a:xfrm>
          <a:prstGeom prst="rect">
            <a:avLst/>
          </a:prstGeom>
        </p:spPr>
      </p:pic>
    </p:spTree>
    <p:extLst>
      <p:ext uri="{BB962C8B-B14F-4D97-AF65-F5344CB8AC3E}">
        <p14:creationId xmlns:p14="http://schemas.microsoft.com/office/powerpoint/2010/main" val="139251922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0</TotalTime>
  <Words>555</Words>
  <Application>Microsoft Office PowerPoint</Application>
  <PresentationFormat>Bildschirmpräsentation (16:9)</PresentationFormat>
  <Paragraphs>83</Paragraphs>
  <Slides>14</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14</vt:i4>
      </vt:variant>
    </vt:vector>
  </HeadingPairs>
  <TitlesOfParts>
    <vt:vector size="16" baseType="lpstr">
      <vt:lpstr>Arial</vt:lpstr>
      <vt:lpstr>FinalPowerpoint</vt:lpstr>
      <vt:lpstr>Unlock MSPM0</vt:lpstr>
      <vt:lpstr>Method 0: Make device enter BSL</vt:lpstr>
      <vt:lpstr>Method 1: Force a DSSM Mass Erase</vt:lpstr>
      <vt:lpstr>Method 1: Force a DSSM Mass Erase</vt:lpstr>
      <vt:lpstr>Method 1: Force a DSSM Mass Erase</vt:lpstr>
      <vt:lpstr>Method 1: Force a DSSM Mass Erase</vt:lpstr>
      <vt:lpstr>Method 1: Force a DSSM Mass Erase</vt:lpstr>
      <vt:lpstr>Method 1: Force a DSSM Mass Erase</vt:lpstr>
      <vt:lpstr>Method 1: Force a DSSM Mass Erase</vt:lpstr>
      <vt:lpstr>Method 2: BSL unlock</vt:lpstr>
      <vt:lpstr>Method 2: BSL unlock</vt:lpstr>
      <vt:lpstr>Method 2: BSL unlock</vt:lpstr>
      <vt:lpstr>Method 2: BSL unlock</vt:lpstr>
      <vt:lpstr>Method 2: BSL unlock</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Daniel Hardegger</cp:lastModifiedBy>
  <cp:revision>27</cp:revision>
  <dcterms:created xsi:type="dcterms:W3CDTF">2023-03-06T01:57:38Z</dcterms:created>
  <dcterms:modified xsi:type="dcterms:W3CDTF">2023-12-12T10:43:03Z</dcterms:modified>
</cp:coreProperties>
</file>