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6" r:id="rId2"/>
    <p:sldId id="298" r:id="rId3"/>
    <p:sldId id="272" r:id="rId4"/>
    <p:sldId id="294" r:id="rId5"/>
    <p:sldId id="295" r:id="rId6"/>
    <p:sldId id="296" r:id="rId7"/>
    <p:sldId id="297" r:id="rId8"/>
    <p:sldId id="299" r:id="rId9"/>
    <p:sldId id="265" r:id="rId10"/>
    <p:sldId id="345" r:id="rId11"/>
    <p:sldId id="341" r:id="rId12"/>
    <p:sldId id="342" r:id="rId13"/>
    <p:sldId id="343" r:id="rId14"/>
    <p:sldId id="344" r:id="rId15"/>
  </p:sldIdLst>
  <p:sldSz cx="9144000" cy="5143500" type="screen16x9"/>
  <p:notesSz cx="9296400" cy="14770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285362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666253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047146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How to use" id="{E318A274-5682-4694-95B7-291038BDF2AF}">
          <p14:sldIdLst>
            <p14:sldId id="286"/>
            <p14:sldId id="298"/>
            <p14:sldId id="272"/>
            <p14:sldId id="294"/>
            <p14:sldId id="295"/>
            <p14:sldId id="296"/>
            <p14:sldId id="297"/>
            <p14:sldId id="299"/>
          </p14:sldIdLst>
        </p14:section>
        <p14:section name="Standalone XDS110" id="{C531ED0C-0183-428F-BAFD-3D57A5995DE3}">
          <p14:sldIdLst>
            <p14:sldId id="265"/>
            <p14:sldId id="345"/>
            <p14:sldId id="341"/>
            <p14:sldId id="342"/>
            <p14:sldId id="343"/>
            <p14:sldId id="34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652">
          <p15:clr>
            <a:srgbClr val="A4A3A4"/>
          </p15:clr>
        </p15:guide>
        <p15:guide id="2" pos="29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AAA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37" autoAdjust="0"/>
    <p:restoredTop sz="94598" autoAdjust="0"/>
  </p:normalViewPr>
  <p:slideViewPr>
    <p:cSldViewPr snapToGrid="0">
      <p:cViewPr varScale="1">
        <p:scale>
          <a:sx n="158" d="100"/>
          <a:sy n="158" d="100"/>
        </p:scale>
        <p:origin x="330" y="138"/>
      </p:cViewPr>
      <p:guideLst>
        <p:guide orient="horz" pos="1620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1512" y="-90"/>
      </p:cViewPr>
      <p:guideLst>
        <p:guide orient="horz" pos="4652"/>
        <p:guide pos="29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8D56EAE8-38CB-4EE5-8A34-F5F49B68F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07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274638" y="1108075"/>
            <a:ext cx="9845676" cy="5538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854" y="7016308"/>
            <a:ext cx="7436693" cy="664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BED2394B-E06C-4DC9-BCC2-551C3DED9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35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5362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6253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7146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6687D7-76F0-8040-93B6-084C7529F854}"/>
              </a:ext>
            </a:extLst>
          </p:cNvPr>
          <p:cNvSpPr txBox="1"/>
          <p:nvPr userDrawn="1"/>
        </p:nvSpPr>
        <p:spPr>
          <a:xfrm>
            <a:off x="4705815" y="47801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3F1F293-7B5B-6248-AEF0-BCB7B73543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6105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815B5F2-A5A7-1E49-BC30-BA3F7599617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3BA23CF-AA30-4A18-B744-605C3E9DBF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6851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3F1F293-7B5B-6248-AEF0-BCB7B73543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 descr="A picture containing drawing, cup&#10;&#10;Description automatically generated">
            <a:extLst>
              <a:ext uri="{FF2B5EF4-FFF2-40B4-BE49-F238E27FC236}">
                <a16:creationId xmlns:a16="http://schemas.microsoft.com/office/drawing/2014/main" id="{7CC34E39-7310-7442-846F-66689DD005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868" y="4782676"/>
            <a:ext cx="1563597" cy="19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1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8" y="786357"/>
            <a:ext cx="8467725" cy="3709449"/>
          </a:xfrm>
        </p:spPr>
        <p:txBody>
          <a:bodyPr/>
          <a:lstStyle>
            <a:lvl1pPr>
              <a:spcBef>
                <a:spcPts val="667"/>
              </a:spcBef>
              <a:defRPr/>
            </a:lvl1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889398"/>
            <a:ext cx="4157663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889398"/>
            <a:ext cx="4157662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7"/>
            <a:ext cx="4041775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35C9-3222-4444-B33E-8AB075BE8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8"/>
          </a:xfrm>
        </p:spPr>
        <p:txBody>
          <a:bodyPr anchor="b"/>
          <a:lstStyle>
            <a:lvl1pPr algn="l">
              <a:defRPr sz="27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8298"/>
          </a:xfrm>
        </p:spPr>
        <p:txBody>
          <a:bodyPr/>
          <a:lstStyle>
            <a:lvl1pPr marL="0" indent="0">
              <a:buNone/>
              <a:defRPr sz="1700"/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7EEC-B5BC-42C5-B73F-31CC660D4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07163"/>
            <a:ext cx="8458200" cy="61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8" y="794149"/>
            <a:ext cx="8467725" cy="37016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67503" y="4442792"/>
            <a:ext cx="2133600" cy="15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2663C74-62AB-B64B-BCBB-0866ABE6E2D3}"/>
              </a:ext>
            </a:extLst>
          </p:cNvPr>
          <p:cNvCxnSpPr>
            <a:cxnSpLocks/>
          </p:cNvCxnSpPr>
          <p:nvPr userDrawn="1"/>
        </p:nvCxnSpPr>
        <p:spPr>
          <a:xfrm>
            <a:off x="0" y="4656947"/>
            <a:ext cx="89288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6" r:id="rId2"/>
    <p:sldLayoutId id="2147483735" r:id="rId3"/>
    <p:sldLayoutId id="2147483750" r:id="rId4"/>
    <p:sldLayoutId id="2147483709" r:id="rId5"/>
    <p:sldLayoutId id="2147483711" r:id="rId6"/>
    <p:sldLayoutId id="2147483712" r:id="rId7"/>
    <p:sldLayoutId id="2147483713" r:id="rId8"/>
    <p:sldLayoutId id="2147483715" r:id="rId9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380895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6pPr>
      <a:lvl7pPr marL="761790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7pPr>
      <a:lvl8pPr marL="1142683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8pPr>
      <a:lvl9pPr marL="1523573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9pPr>
    </p:titleStyle>
    <p:bodyStyle>
      <a:lvl1pPr marL="189124" indent="-189124" algn="l" rtl="0" eaLnBrk="0" fontAlgn="base" hangingPunct="0">
        <a:spcBef>
          <a:spcPts val="667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78763" indent="-194416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711530" indent="-137548" algn="l" rtl="0" eaLnBrk="0" fontAlgn="base" hangingPunct="0">
        <a:spcBef>
          <a:spcPct val="1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001168" indent="-194416" algn="l" rtl="0" eaLnBrk="0" fontAlgn="base" hangingPunct="0">
        <a:spcBef>
          <a:spcPct val="5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240546" indent="-144163" algn="l" rtl="0" eaLnBrk="0" fontAlgn="base" hangingPunct="0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621441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6pPr>
      <a:lvl7pPr marL="2002336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7pPr>
      <a:lvl8pPr marL="2383230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8pPr>
      <a:lvl9pPr marL="2764124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895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79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68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57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467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362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25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146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software-dl.ti.com/msp430/esd/MSPM0-SDK/1_00_00_04/docs/english/tools/ccs_ide_guide/doc_guide/doc_guide-srcs/ccs_ide_guide.html#dssm-swd-password-mechanis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5ED050-1408-BB4A-91ED-FEC7F3B371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BA23CF-AA30-4A18-B744-605C3E9DBF0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224C518-5434-DA49-BF90-DC99177CA6D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/>
          <a:p>
            <a:r>
              <a:rPr lang="en-US" dirty="0"/>
              <a:t>How to use SWD password in CCS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A1223A4-DA82-1B45-A0B3-977A8A35C93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</p:spPr>
        <p:txBody>
          <a:bodyPr/>
          <a:lstStyle/>
          <a:p>
            <a:r>
              <a:rPr lang="en-US"/>
              <a:t>MSP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99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E2E1B-8779-4593-81E7-B8C5A1E0B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A3E09-3033-49B3-914D-DB8954591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When using SWD password function via standalone XDS110, there is unknown issue about Reset.</a:t>
            </a:r>
          </a:p>
          <a:p>
            <a:r>
              <a:rPr lang="en-US" dirty="0"/>
              <a:t>Add a MSPM0_Mailbox_PasswordAuthentication_Manual function to .gel file, so you can press Reset button manually.</a:t>
            </a:r>
          </a:p>
        </p:txBody>
      </p:sp>
    </p:spTree>
    <p:extLst>
      <p:ext uri="{BB962C8B-B14F-4D97-AF65-F5344CB8AC3E}">
        <p14:creationId xmlns:p14="http://schemas.microsoft.com/office/powerpoint/2010/main" val="4257949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EBEB9-AC99-4CAD-947A-E181FD755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Open Target Configuration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8B25B78-97CE-4381-AF6F-3E78F792E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" y="785812"/>
            <a:ext cx="8467725" cy="3709988"/>
          </a:xfrm>
        </p:spPr>
        <p:txBody>
          <a:bodyPr/>
          <a:lstStyle/>
          <a:p>
            <a:pPr marL="257175" indent="-257175">
              <a:spcBef>
                <a:spcPct val="0"/>
              </a:spcBef>
              <a:buAutoNum type="arabicPeriod"/>
            </a:pPr>
            <a:r>
              <a:rPr lang="en-US" sz="1350" kern="1200" dirty="0">
                <a:solidFill>
                  <a:srgbClr val="000000"/>
                </a:solidFill>
                <a:latin typeface="Arial" charset="0"/>
              </a:rPr>
              <a:t>Open .</a:t>
            </a:r>
            <a:r>
              <a:rPr lang="en-US" sz="1350" kern="1200" dirty="0" err="1">
                <a:solidFill>
                  <a:srgbClr val="000000"/>
                </a:solidFill>
                <a:latin typeface="Arial" charset="0"/>
              </a:rPr>
              <a:t>ccxml</a:t>
            </a:r>
            <a:r>
              <a:rPr lang="en-US" sz="1350" kern="1200" dirty="0">
                <a:solidFill>
                  <a:srgbClr val="000000"/>
                </a:solidFill>
                <a:latin typeface="Arial" charset="0"/>
              </a:rPr>
              <a:t> file of your project.</a:t>
            </a:r>
          </a:p>
          <a:p>
            <a:pPr marL="257175" indent="-257175">
              <a:spcBef>
                <a:spcPct val="0"/>
              </a:spcBef>
              <a:buAutoNum type="arabicPeriod"/>
            </a:pPr>
            <a:r>
              <a:rPr lang="en-US" sz="1350" kern="1200" dirty="0">
                <a:solidFill>
                  <a:srgbClr val="000000"/>
                </a:solidFill>
                <a:latin typeface="Arial" charset="0"/>
              </a:rPr>
              <a:t>Click Target Configuration.</a:t>
            </a:r>
          </a:p>
          <a:p>
            <a:pPr marL="0" indent="0">
              <a:spcBef>
                <a:spcPct val="0"/>
              </a:spcBef>
              <a:buNone/>
            </a:pPr>
            <a:endParaRPr lang="en-US" sz="1350" kern="12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E87090-6A47-4BC7-9435-E279B6921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637" y="717955"/>
            <a:ext cx="5439589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849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EBEB9-AC99-4CAD-947A-E181FD755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Check .gel file name and open it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8B25B78-97CE-4381-AF6F-3E78F792E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" y="785812"/>
            <a:ext cx="8467725" cy="3709988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sz="1350" kern="1200" dirty="0">
                <a:solidFill>
                  <a:srgbClr val="000000"/>
                </a:solidFill>
                <a:latin typeface="Arial" charset="0"/>
              </a:rPr>
              <a:t>path to .gel file: </a:t>
            </a:r>
            <a:r>
              <a:rPr lang="fr-FR" sz="1350" kern="1200" dirty="0">
                <a:solidFill>
                  <a:srgbClr val="000000"/>
                </a:solidFill>
                <a:latin typeface="Arial" charset="0"/>
              </a:rPr>
              <a:t>C:\ti\ccs1250\ccs\ccs_base\emulation\gel</a:t>
            </a:r>
            <a:endParaRPr lang="en-US" sz="1350" kern="1200" dirty="0">
              <a:solidFill>
                <a:srgbClr val="000000"/>
              </a:solidFill>
              <a:latin typeface="Arial" charset="0"/>
            </a:endParaRPr>
          </a:p>
          <a:p>
            <a:pPr marL="257175" indent="-257175">
              <a:spcBef>
                <a:spcPct val="0"/>
              </a:spcBef>
              <a:buAutoNum type="arabicPeriod"/>
            </a:pPr>
            <a:r>
              <a:rPr lang="en-US" sz="1350" kern="1200" dirty="0">
                <a:solidFill>
                  <a:srgbClr val="000000"/>
                </a:solidFill>
                <a:latin typeface="Arial" charset="0"/>
              </a:rPr>
              <a:t>Open CORTEX_M0P</a:t>
            </a:r>
          </a:p>
          <a:p>
            <a:pPr marL="257175" indent="-257175">
              <a:spcBef>
                <a:spcPct val="0"/>
              </a:spcBef>
              <a:buAutoNum type="arabicPeriod"/>
            </a:pPr>
            <a:r>
              <a:rPr lang="en-US" sz="1350" kern="1200" dirty="0">
                <a:solidFill>
                  <a:srgbClr val="000000"/>
                </a:solidFill>
                <a:latin typeface="Arial" charset="0"/>
              </a:rPr>
              <a:t>Remember you .gel file’s file name.</a:t>
            </a:r>
          </a:p>
          <a:p>
            <a:pPr marL="257175" indent="-257175">
              <a:spcBef>
                <a:spcPct val="0"/>
              </a:spcBef>
              <a:buAutoNum type="arabicPeriod"/>
            </a:pPr>
            <a:r>
              <a:rPr lang="en-US" sz="1350" kern="1200" dirty="0">
                <a:solidFill>
                  <a:srgbClr val="000000"/>
                </a:solidFill>
                <a:latin typeface="Arial" charset="0"/>
              </a:rPr>
              <a:t>Open and Edit .gel file via file path.</a:t>
            </a:r>
          </a:p>
          <a:p>
            <a:pPr marL="0" indent="0">
              <a:spcBef>
                <a:spcPct val="0"/>
              </a:spcBef>
              <a:buNone/>
            </a:pPr>
            <a:endParaRPr lang="en-US" sz="1350" kern="12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E87090-6A47-4BC7-9435-E279B6921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637" y="1345450"/>
            <a:ext cx="5439589" cy="282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37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EBEB9-AC99-4CAD-947A-E181FD755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Edit .gel file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8B25B78-97CE-4381-AF6F-3E78F792E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" y="785812"/>
            <a:ext cx="8467725" cy="3709988"/>
          </a:xfrm>
        </p:spPr>
        <p:txBody>
          <a:bodyPr/>
          <a:lstStyle/>
          <a:p>
            <a:pPr marL="257175" indent="-257175">
              <a:spcBef>
                <a:spcPct val="0"/>
              </a:spcBef>
              <a:buAutoNum type="arabicPeriod"/>
            </a:pPr>
            <a:r>
              <a:rPr lang="en-US" sz="1350" kern="1200" dirty="0">
                <a:solidFill>
                  <a:srgbClr val="000000"/>
                </a:solidFill>
                <a:latin typeface="Arial" charset="0"/>
              </a:rPr>
              <a:t>Open .gel file</a:t>
            </a:r>
          </a:p>
          <a:p>
            <a:pPr marL="257175" indent="-257175">
              <a:spcBef>
                <a:spcPct val="0"/>
              </a:spcBef>
              <a:buAutoNum type="arabicPeriod"/>
            </a:pPr>
            <a:r>
              <a:rPr lang="en-US" sz="1350" kern="1200" dirty="0">
                <a:solidFill>
                  <a:srgbClr val="000000"/>
                </a:solidFill>
                <a:latin typeface="Arial" charset="0"/>
              </a:rPr>
              <a:t>Copy and paste a new Password function.</a:t>
            </a:r>
          </a:p>
          <a:p>
            <a:pPr marL="257175" indent="-257175">
              <a:spcBef>
                <a:spcPct val="0"/>
              </a:spcBef>
              <a:buAutoNum type="arabicPeriod"/>
            </a:pPr>
            <a:r>
              <a:rPr lang="en-US" sz="1350" kern="1200" dirty="0">
                <a:solidFill>
                  <a:srgbClr val="000000"/>
                </a:solidFill>
                <a:latin typeface="Arial" charset="0"/>
              </a:rPr>
              <a:t>Change the name to Manual and (1) to (0).</a:t>
            </a:r>
          </a:p>
          <a:p>
            <a:pPr marL="0" indent="0">
              <a:spcBef>
                <a:spcPct val="0"/>
              </a:spcBef>
              <a:buNone/>
            </a:pPr>
            <a:endParaRPr lang="en-US" sz="1350" kern="12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D43511-445F-493E-A002-B732CEF6C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6214" y="1147949"/>
            <a:ext cx="4428572" cy="29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05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EBEB9-AC99-4CAD-947A-E181FD755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Retry the Password Authentication Manual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8B25B78-97CE-4381-AF6F-3E78F792E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" y="785812"/>
            <a:ext cx="8467725" cy="3709988"/>
          </a:xfrm>
        </p:spPr>
        <p:txBody>
          <a:bodyPr/>
          <a:lstStyle/>
          <a:p>
            <a:pPr marL="257175" indent="-257175">
              <a:spcBef>
                <a:spcPct val="0"/>
              </a:spcBef>
              <a:buAutoNum type="arabicPeriod"/>
            </a:pPr>
            <a:r>
              <a:rPr lang="en-US" sz="1350" kern="1200" dirty="0">
                <a:solidFill>
                  <a:srgbClr val="000000"/>
                </a:solidFill>
                <a:latin typeface="Arial" charset="0"/>
              </a:rPr>
              <a:t>Retry your Project’s Password Authentication procedure</a:t>
            </a:r>
          </a:p>
          <a:p>
            <a:pPr marL="257175" indent="-257175">
              <a:spcBef>
                <a:spcPct val="0"/>
              </a:spcBef>
              <a:buAutoNum type="arabicPeriod"/>
            </a:pPr>
            <a:r>
              <a:rPr lang="en-US" sz="1350" kern="1200" dirty="0">
                <a:solidFill>
                  <a:srgbClr val="000000"/>
                </a:solidFill>
                <a:latin typeface="Arial" charset="0"/>
              </a:rPr>
              <a:t>Using MSPM0_Mailbox_PasswordAuthentication_Manual</a:t>
            </a:r>
          </a:p>
          <a:p>
            <a:pPr marL="257175" indent="-257175">
              <a:spcBef>
                <a:spcPct val="0"/>
              </a:spcBef>
              <a:buAutoNum type="arabicPeriod"/>
            </a:pPr>
            <a:r>
              <a:rPr lang="en-US" sz="1350" kern="1200" dirty="0">
                <a:solidFill>
                  <a:srgbClr val="000000"/>
                </a:solidFill>
                <a:latin typeface="Arial" charset="0"/>
              </a:rPr>
              <a:t>During the procedure, need to press RESET button once.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901A3C-F00C-4534-AD0B-576FB103B5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29"/>
          <a:stretch/>
        </p:blipFill>
        <p:spPr>
          <a:xfrm>
            <a:off x="4430692" y="2142643"/>
            <a:ext cx="4370408" cy="132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359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4">
            <a:extLst>
              <a:ext uri="{FF2B5EF4-FFF2-40B4-BE49-F238E27FC236}">
                <a16:creationId xmlns:a16="http://schemas.microsoft.com/office/drawing/2014/main" id="{BF4BDD6C-DF5D-6045-B8B0-A93D8BE4129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67500" y="4448217"/>
            <a:ext cx="2133600" cy="154782"/>
          </a:xfrm>
        </p:spPr>
        <p:txBody>
          <a:bodyPr/>
          <a:lstStyle/>
          <a:p>
            <a:fld id="{07B5736C-021E-4EDA-A2F9-FF199D20DBAA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88C33C-7DF4-4D86-8567-8825D0606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32" y="540501"/>
            <a:ext cx="8528488" cy="342282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C82C12C-1FDB-4D44-83DE-B469DDD1019A}"/>
              </a:ext>
            </a:extLst>
          </p:cNvPr>
          <p:cNvSpPr/>
          <p:nvPr/>
        </p:nvSpPr>
        <p:spPr>
          <a:xfrm>
            <a:off x="403860" y="1181100"/>
            <a:ext cx="922020" cy="1143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EF2AE1-4AD6-4999-8424-8DE549852BE2}"/>
              </a:ext>
            </a:extLst>
          </p:cNvPr>
          <p:cNvSpPr/>
          <p:nvPr/>
        </p:nvSpPr>
        <p:spPr>
          <a:xfrm>
            <a:off x="4572000" y="1356360"/>
            <a:ext cx="4130040" cy="6248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81AE80-BE5D-402D-A6B6-B52F9D29D912}"/>
              </a:ext>
            </a:extLst>
          </p:cNvPr>
          <p:cNvSpPr/>
          <p:nvPr/>
        </p:nvSpPr>
        <p:spPr>
          <a:xfrm>
            <a:off x="480060" y="3779520"/>
            <a:ext cx="388620" cy="1828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351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4">
            <a:extLst>
              <a:ext uri="{FF2B5EF4-FFF2-40B4-BE49-F238E27FC236}">
                <a16:creationId xmlns:a16="http://schemas.microsoft.com/office/drawing/2014/main" id="{BF4BDD6C-DF5D-6045-B8B0-A93D8BE4129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67500" y="4448217"/>
            <a:ext cx="2133600" cy="154782"/>
          </a:xfrm>
        </p:spPr>
        <p:txBody>
          <a:bodyPr/>
          <a:lstStyle/>
          <a:p>
            <a:fld id="{07B5736C-021E-4EDA-A2F9-FF199D20DBAA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2A6885-338A-4B58-87B6-9FA72671E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97" y="67074"/>
            <a:ext cx="8015405" cy="438114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DAFB280-008A-4493-B3AA-38C2A77D8C0C}"/>
              </a:ext>
            </a:extLst>
          </p:cNvPr>
          <p:cNvSpPr/>
          <p:nvPr/>
        </p:nvSpPr>
        <p:spPr>
          <a:xfrm>
            <a:off x="7281589" y="907954"/>
            <a:ext cx="897430" cy="2567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76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4">
            <a:extLst>
              <a:ext uri="{FF2B5EF4-FFF2-40B4-BE49-F238E27FC236}">
                <a16:creationId xmlns:a16="http://schemas.microsoft.com/office/drawing/2014/main" id="{BF4BDD6C-DF5D-6045-B8B0-A93D8BE4129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67500" y="4448217"/>
            <a:ext cx="2133600" cy="154782"/>
          </a:xfrm>
        </p:spPr>
        <p:txBody>
          <a:bodyPr/>
          <a:lstStyle/>
          <a:p>
            <a:fld id="{07B5736C-021E-4EDA-A2F9-FF199D20DBA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984127-B577-4E38-8248-E7FCF8987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70" y="234897"/>
            <a:ext cx="7719060" cy="421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728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4">
            <a:extLst>
              <a:ext uri="{FF2B5EF4-FFF2-40B4-BE49-F238E27FC236}">
                <a16:creationId xmlns:a16="http://schemas.microsoft.com/office/drawing/2014/main" id="{BF4BDD6C-DF5D-6045-B8B0-A93D8BE4129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67500" y="4448217"/>
            <a:ext cx="2133600" cy="154782"/>
          </a:xfrm>
        </p:spPr>
        <p:txBody>
          <a:bodyPr/>
          <a:lstStyle/>
          <a:p>
            <a:fld id="{07B5736C-021E-4EDA-A2F9-FF199D20DBA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6FCFBD-4BAD-4755-9C63-B733473F9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84276"/>
            <a:ext cx="7604760" cy="415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57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4">
            <a:extLst>
              <a:ext uri="{FF2B5EF4-FFF2-40B4-BE49-F238E27FC236}">
                <a16:creationId xmlns:a16="http://schemas.microsoft.com/office/drawing/2014/main" id="{BF4BDD6C-DF5D-6045-B8B0-A93D8BE4129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67500" y="4448217"/>
            <a:ext cx="2133600" cy="154782"/>
          </a:xfrm>
        </p:spPr>
        <p:txBody>
          <a:bodyPr/>
          <a:lstStyle/>
          <a:p>
            <a:fld id="{07B5736C-021E-4EDA-A2F9-FF199D20DBA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467D96-FAA9-44FC-8DB5-EA8B9BC02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" y="72674"/>
            <a:ext cx="7993380" cy="437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694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4">
            <a:extLst>
              <a:ext uri="{FF2B5EF4-FFF2-40B4-BE49-F238E27FC236}">
                <a16:creationId xmlns:a16="http://schemas.microsoft.com/office/drawing/2014/main" id="{BF4BDD6C-DF5D-6045-B8B0-A93D8BE4129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67500" y="4448217"/>
            <a:ext cx="2133600" cy="154782"/>
          </a:xfrm>
        </p:spPr>
        <p:txBody>
          <a:bodyPr/>
          <a:lstStyle/>
          <a:p>
            <a:fld id="{07B5736C-021E-4EDA-A2F9-FF199D20DBAA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9FA7EF-3E16-476B-966C-83B03F02E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" y="42129"/>
            <a:ext cx="8336280" cy="456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249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4">
            <a:extLst>
              <a:ext uri="{FF2B5EF4-FFF2-40B4-BE49-F238E27FC236}">
                <a16:creationId xmlns:a16="http://schemas.microsoft.com/office/drawing/2014/main" id="{BF4BDD6C-DF5D-6045-B8B0-A93D8BE4129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67500" y="4448217"/>
            <a:ext cx="2133600" cy="154782"/>
          </a:xfrm>
        </p:spPr>
        <p:txBody>
          <a:bodyPr/>
          <a:lstStyle/>
          <a:p>
            <a:fld id="{07B5736C-021E-4EDA-A2F9-FF199D20DBA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EF1500-9D93-4B20-BF71-F5FA2FB93DAD}"/>
              </a:ext>
            </a:extLst>
          </p:cNvPr>
          <p:cNvSpPr/>
          <p:nvPr/>
        </p:nvSpPr>
        <p:spPr>
          <a:xfrm>
            <a:off x="494524" y="360164"/>
            <a:ext cx="8154951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Other tips</a:t>
            </a:r>
          </a:p>
          <a:p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When you successfully access device with SWD password, then if </a:t>
            </a:r>
            <a:r>
              <a:rPr lang="en-US" b="1" dirty="0">
                <a:solidFill>
                  <a:srgbClr val="FF0000"/>
                </a:solidFill>
              </a:rPr>
              <a:t>you do not reset device or re-power on</a:t>
            </a:r>
            <a:r>
              <a:rPr lang="en-US" dirty="0"/>
              <a:t>, the device will keep connected and you can do any SWD operations (like CCS load/debug, UniFlash connection) without password.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The reason is that </a:t>
            </a:r>
            <a:r>
              <a:rPr lang="en-US" b="1" dirty="0">
                <a:solidFill>
                  <a:srgbClr val="FF0000"/>
                </a:solidFill>
              </a:rPr>
              <a:t>only in the boot code, does the M0 device need check SWD password</a:t>
            </a:r>
            <a:r>
              <a:rPr lang="en-US" dirty="0"/>
              <a:t>, after successfully password check, then there will be no more password demand.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8AFCAA-DB30-44EA-944B-96958FC953BF}"/>
              </a:ext>
            </a:extLst>
          </p:cNvPr>
          <p:cNvSpPr/>
          <p:nvPr/>
        </p:nvSpPr>
        <p:spPr>
          <a:xfrm>
            <a:off x="151624" y="3590333"/>
            <a:ext cx="86494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Useful link: </a:t>
            </a:r>
            <a:r>
              <a:rPr lang="en-US" sz="1400" dirty="0">
                <a:hlinkClick r:id="rId2"/>
              </a:rPr>
              <a:t>https://software-dl.ti.com/msp430/esd/MSPM0-SDK/1_00_00_04/docs/english/tools/ccs_ide_guide/doc_guide/doc_guide-srcs/ccs_ide_guide.html#dssm-swd-password-mechanism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4291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93766-C032-4D5E-B8BB-C5347BE4BC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1457332"/>
            <a:ext cx="8458200" cy="1102519"/>
          </a:xfrm>
        </p:spPr>
        <p:txBody>
          <a:bodyPr/>
          <a:lstStyle/>
          <a:p>
            <a:r>
              <a:rPr lang="en-US" sz="3000" dirty="0"/>
              <a:t>Standalone XDS110</a:t>
            </a:r>
            <a:br>
              <a:rPr lang="en-US" sz="3000" dirty="0"/>
            </a:br>
            <a:r>
              <a:rPr lang="en-US" sz="3000" dirty="0"/>
              <a:t>SWD Password 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D5AFDF-3EB8-4278-95F2-D10395A9D9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900" y="2934178"/>
            <a:ext cx="8458200" cy="708182"/>
          </a:xfrm>
        </p:spPr>
        <p:txBody>
          <a:bodyPr/>
          <a:lstStyle/>
          <a:p>
            <a:r>
              <a:rPr lang="en-US" dirty="0"/>
              <a:t>MSP Team</a:t>
            </a:r>
          </a:p>
        </p:txBody>
      </p:sp>
    </p:spTree>
    <p:extLst>
      <p:ext uri="{BB962C8B-B14F-4D97-AF65-F5344CB8AC3E}">
        <p14:creationId xmlns:p14="http://schemas.microsoft.com/office/powerpoint/2010/main" val="2278058694"/>
      </p:ext>
    </p:extLst>
  </p:cSld>
  <p:clrMapOvr>
    <a:masterClrMapping/>
  </p:clrMapOvr>
</p:sld>
</file>

<file path=ppt/theme/theme1.xml><?xml version="1.0" encoding="utf-8"?>
<a:theme xmlns:a="http://schemas.openxmlformats.org/drawingml/2006/main" name="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8845</TotalTime>
  <Words>330</Words>
  <Application>Microsoft Office PowerPoint</Application>
  <PresentationFormat>On-screen Show (16:9)</PresentationFormat>
  <Paragraphs>37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Courier New</vt:lpstr>
      <vt:lpstr>FinalPowerpoint</vt:lpstr>
      <vt:lpstr>How to use SWD password in CCS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Standalone XDS110 SWD Password Procedure</vt:lpstr>
      <vt:lpstr>Summary</vt:lpstr>
      <vt:lpstr>Step 1: Open Target Configuration</vt:lpstr>
      <vt:lpstr>Step 2: Check .gel file name and open it</vt:lpstr>
      <vt:lpstr>Step 3: Edit .gel file</vt:lpstr>
      <vt:lpstr>Step 4: Retry the Password Authentication Manual</vt:lpstr>
    </vt:vector>
  </TitlesOfParts>
  <Company>Texas Instruments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k-drews@ti.com</dc:creator>
  <cp:lastModifiedBy>Chi, Helic</cp:lastModifiedBy>
  <cp:revision>150</cp:revision>
  <dcterms:created xsi:type="dcterms:W3CDTF">2007-12-19T20:51:45Z</dcterms:created>
  <dcterms:modified xsi:type="dcterms:W3CDTF">2023-12-25T01:42:27Z</dcterms:modified>
</cp:coreProperties>
</file>