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2" r:id="rId2"/>
    <p:sldId id="281" r:id="rId3"/>
    <p:sldId id="284" r:id="rId4"/>
    <p:sldId id="276" r:id="rId5"/>
    <p:sldId id="286" r:id="rId6"/>
    <p:sldId id="293" r:id="rId7"/>
    <p:sldId id="279" r:id="rId8"/>
    <p:sldId id="280" r:id="rId9"/>
    <p:sldId id="275" r:id="rId10"/>
    <p:sldId id="283" r:id="rId11"/>
    <p:sldId id="277" r:id="rId12"/>
    <p:sldId id="285" r:id="rId13"/>
    <p:sldId id="278" r:id="rId14"/>
    <p:sldId id="287" r:id="rId15"/>
    <p:sldId id="292" r:id="rId16"/>
    <p:sldId id="290" r:id="rId17"/>
    <p:sldId id="291" r:id="rId18"/>
    <p:sldId id="288" r:id="rId19"/>
    <p:sldId id="289" r:id="rId20"/>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29" d="100"/>
          <a:sy n="129" d="100"/>
        </p:scale>
        <p:origin x="151" y="43"/>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sz="2800" dirty="0"/>
              <a:t>MCAN Transmitter Delay Compensation (TDC)</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a:xfrm>
            <a:off x="342900" y="2774158"/>
            <a:ext cx="8458200" cy="1114425"/>
          </a:xfrm>
        </p:spPr>
        <p:txBody>
          <a:bodyPr/>
          <a:lstStyle/>
          <a:p>
            <a:pPr eaLnBrk="1" hangingPunct="1"/>
            <a:r>
              <a:rPr lang="en-US" dirty="0"/>
              <a:t>EP-ASM Applications</a:t>
            </a:r>
          </a:p>
          <a:p>
            <a:pPr eaLnBrk="1" hangingPunct="1"/>
            <a:r>
              <a:rPr lang="en-US" dirty="0"/>
              <a:t>Zackary Fleenor</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20BCA7-DF3E-4FFE-B6BB-BC561DC29BBD}"/>
              </a:ext>
            </a:extLst>
          </p:cNvPr>
          <p:cNvPicPr>
            <a:picLocks noGrp="1" noChangeAspect="1"/>
          </p:cNvPicPr>
          <p:nvPr>
            <p:ph idx="1"/>
          </p:nvPr>
        </p:nvPicPr>
        <p:blipFill>
          <a:blip r:embed="rId2"/>
          <a:stretch>
            <a:fillRect/>
          </a:stretch>
        </p:blipFill>
        <p:spPr>
          <a:xfrm>
            <a:off x="1470597" y="845960"/>
            <a:ext cx="6202806" cy="3802859"/>
          </a:xfrm>
          <a:prstGeom prst="rect">
            <a:avLst/>
          </a:prstGeom>
        </p:spPr>
      </p:pic>
      <p:sp>
        <p:nvSpPr>
          <p:cNvPr id="4" name="Slide Number Placeholder 3">
            <a:extLst>
              <a:ext uri="{FF2B5EF4-FFF2-40B4-BE49-F238E27FC236}">
                <a16:creationId xmlns:a16="http://schemas.microsoft.com/office/drawing/2014/main" id="{CE0597D1-9362-4790-B7EF-26C3B5FD47C6}"/>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Tree>
    <p:extLst>
      <p:ext uri="{BB962C8B-B14F-4D97-AF65-F5344CB8AC3E}">
        <p14:creationId xmlns:p14="http://schemas.microsoft.com/office/powerpoint/2010/main" val="310695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FC5D-A496-4F76-BCB7-40C50F33E21F}"/>
              </a:ext>
            </a:extLst>
          </p:cNvPr>
          <p:cNvSpPr>
            <a:spLocks noGrp="1"/>
          </p:cNvSpPr>
          <p:nvPr>
            <p:ph type="title"/>
          </p:nvPr>
        </p:nvSpPr>
        <p:spPr/>
        <p:txBody>
          <a:bodyPr/>
          <a:lstStyle/>
          <a:p>
            <a:r>
              <a:rPr lang="en-US" dirty="0"/>
              <a:t>Transmitter Delay Compensation Description</a:t>
            </a:r>
          </a:p>
        </p:txBody>
      </p:sp>
      <p:sp>
        <p:nvSpPr>
          <p:cNvPr id="3" name="Content Placeholder 2">
            <a:extLst>
              <a:ext uri="{FF2B5EF4-FFF2-40B4-BE49-F238E27FC236}">
                <a16:creationId xmlns:a16="http://schemas.microsoft.com/office/drawing/2014/main" id="{E3E04A28-8CDC-4620-8BB7-4B0A93A9E72D}"/>
              </a:ext>
            </a:extLst>
          </p:cNvPr>
          <p:cNvSpPr>
            <a:spLocks noGrp="1"/>
          </p:cNvSpPr>
          <p:nvPr>
            <p:ph idx="1"/>
          </p:nvPr>
        </p:nvSpPr>
        <p:spPr>
          <a:xfrm>
            <a:off x="231776" y="801844"/>
            <a:ext cx="8458200" cy="3709449"/>
          </a:xfrm>
        </p:spPr>
        <p:txBody>
          <a:bodyPr/>
          <a:lstStyle/>
          <a:p>
            <a:pPr marL="0" indent="0">
              <a:spcBef>
                <a:spcPts val="0"/>
              </a:spcBef>
              <a:buNone/>
            </a:pPr>
            <a:r>
              <a:rPr lang="en-US" dirty="0"/>
              <a:t>The protocol unit of the MCAN has a delay compensation mechanism to compensate the transmitter delay. This enables configurations where the data bit time is shorter than the transmitter delay. It is enabled by setting the TDC bit in the DBTP register. The TDCO field in the TDCR register is used for setting the transmitter delay compensation offset. The offset value defines the </a:t>
            </a:r>
            <a:r>
              <a:rPr lang="en-US" b="1" dirty="0"/>
              <a:t>distance between the measured delay from MCAN_TX to MCAN_RX and the secondary sample point (SSP)</a:t>
            </a:r>
            <a:r>
              <a:rPr lang="en-US" dirty="0"/>
              <a:t>.</a:t>
            </a:r>
          </a:p>
          <a:p>
            <a:pPr marL="0" indent="0">
              <a:spcBef>
                <a:spcPts val="0"/>
              </a:spcBef>
              <a:buNone/>
            </a:pPr>
            <a:endParaRPr lang="en-US" dirty="0"/>
          </a:p>
          <a:p>
            <a:pPr marL="0" indent="0">
              <a:spcBef>
                <a:spcPts val="0"/>
              </a:spcBef>
              <a:buNone/>
            </a:pPr>
            <a:r>
              <a:rPr lang="en-US" dirty="0"/>
              <a:t>In case TDC is enabled, a CAN FD controller acting as transmitter measures the TD based on the recessive-to-dominant edge from FDF-bit to res-bit. It performs the measurement once within each FD frame that uses bit-rate switching. When TDC and bit-rate switching are enabled, the CAN FD controller compares in the data phase its transmitted bit to the received bit at the SSP.</a:t>
            </a:r>
          </a:p>
        </p:txBody>
      </p:sp>
      <p:sp>
        <p:nvSpPr>
          <p:cNvPr id="4" name="Slide Number Placeholder 3">
            <a:extLst>
              <a:ext uri="{FF2B5EF4-FFF2-40B4-BE49-F238E27FC236}">
                <a16:creationId xmlns:a16="http://schemas.microsoft.com/office/drawing/2014/main" id="{7AAA4B64-5FFC-459F-B0D6-2DE740A3B7CE}"/>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Tree>
    <p:extLst>
      <p:ext uri="{BB962C8B-B14F-4D97-AF65-F5344CB8AC3E}">
        <p14:creationId xmlns:p14="http://schemas.microsoft.com/office/powerpoint/2010/main" val="50489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41BB4A-58F7-454B-B5C3-BF15081B0B73}"/>
              </a:ext>
            </a:extLst>
          </p:cNvPr>
          <p:cNvPicPr>
            <a:picLocks noGrp="1" noChangeAspect="1"/>
          </p:cNvPicPr>
          <p:nvPr>
            <p:ph idx="1"/>
          </p:nvPr>
        </p:nvPicPr>
        <p:blipFill>
          <a:blip r:embed="rId2"/>
          <a:stretch>
            <a:fillRect/>
          </a:stretch>
        </p:blipFill>
        <p:spPr>
          <a:xfrm>
            <a:off x="121920" y="0"/>
            <a:ext cx="7816427" cy="4555199"/>
          </a:xfrm>
          <a:prstGeom prst="rect">
            <a:avLst/>
          </a:prstGeom>
        </p:spPr>
      </p:pic>
      <p:sp>
        <p:nvSpPr>
          <p:cNvPr id="4" name="Slide Number Placeholder 3">
            <a:extLst>
              <a:ext uri="{FF2B5EF4-FFF2-40B4-BE49-F238E27FC236}">
                <a16:creationId xmlns:a16="http://schemas.microsoft.com/office/drawing/2014/main" id="{7C021A62-3472-4118-BA5F-9CA714484060}"/>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spTree>
    <p:extLst>
      <p:ext uri="{BB962C8B-B14F-4D97-AF65-F5344CB8AC3E}">
        <p14:creationId xmlns:p14="http://schemas.microsoft.com/office/powerpoint/2010/main" val="174010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EAD0-9C3D-45BD-A44D-AFDAB41393DC}"/>
              </a:ext>
            </a:extLst>
          </p:cNvPr>
          <p:cNvSpPr>
            <a:spLocks noGrp="1"/>
          </p:cNvSpPr>
          <p:nvPr>
            <p:ph type="title"/>
          </p:nvPr>
        </p:nvSpPr>
        <p:spPr/>
        <p:txBody>
          <a:bodyPr/>
          <a:lstStyle/>
          <a:p>
            <a:r>
              <a:rPr lang="en-US" dirty="0"/>
              <a:t>TDCO and TDCF Definitions</a:t>
            </a:r>
          </a:p>
        </p:txBody>
      </p:sp>
      <p:sp>
        <p:nvSpPr>
          <p:cNvPr id="4" name="Slide Number Placeholder 3">
            <a:extLst>
              <a:ext uri="{FF2B5EF4-FFF2-40B4-BE49-F238E27FC236}">
                <a16:creationId xmlns:a16="http://schemas.microsoft.com/office/drawing/2014/main" id="{480A247E-BEEA-4363-AC58-3C4ABB78E4AF}"/>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
        <p:nvSpPr>
          <p:cNvPr id="5" name="Content Placeholder 4">
            <a:extLst>
              <a:ext uri="{FF2B5EF4-FFF2-40B4-BE49-F238E27FC236}">
                <a16:creationId xmlns:a16="http://schemas.microsoft.com/office/drawing/2014/main" id="{7DAC4C5A-1464-48F5-A1CB-F1D286389E7F}"/>
              </a:ext>
            </a:extLst>
          </p:cNvPr>
          <p:cNvSpPr txBox="1">
            <a:spLocks noGrp="1"/>
          </p:cNvSpPr>
          <p:nvPr>
            <p:ph idx="1"/>
          </p:nvPr>
        </p:nvSpPr>
        <p:spPr>
          <a:xfrm>
            <a:off x="231775" y="717954"/>
            <a:ext cx="8467725" cy="1154138"/>
          </a:xfrm>
          <a:prstGeom prst="rect">
            <a:avLst/>
          </a:prstGeom>
          <a:noFill/>
        </p:spPr>
        <p:txBody>
          <a:bodyPr wrap="square" rtlCol="0">
            <a:spAutoFit/>
          </a:bodyPr>
          <a:lstStyle/>
          <a:p>
            <a:pPr marL="0" indent="0">
              <a:spcBef>
                <a:spcPts val="0"/>
              </a:spcBef>
              <a:buNone/>
            </a:pPr>
            <a:r>
              <a:rPr lang="en-US" sz="1400" b="1" dirty="0"/>
              <a:t>TDCR.TDCO:</a:t>
            </a:r>
          </a:p>
          <a:p>
            <a:pPr marL="0" indent="0">
              <a:spcBef>
                <a:spcPts val="0"/>
              </a:spcBef>
              <a:buNone/>
            </a:pPr>
            <a:r>
              <a:rPr lang="en-US" sz="1400" dirty="0"/>
              <a:t>Transmitter Delay Compensation Offset:</a:t>
            </a:r>
          </a:p>
          <a:p>
            <a:pPr marL="0" indent="0">
              <a:spcBef>
                <a:spcPts val="0"/>
              </a:spcBef>
              <a:buNone/>
            </a:pPr>
            <a:r>
              <a:rPr lang="en-US" sz="1400" dirty="0"/>
              <a:t>Offset value defining the distance between the measured delay from the internal CAN TX signal to the internal CAN RX signal and the secondary sample point.</a:t>
            </a:r>
          </a:p>
          <a:p>
            <a:pPr marL="0" indent="0">
              <a:spcBef>
                <a:spcPts val="0"/>
              </a:spcBef>
              <a:buNone/>
            </a:pPr>
            <a:r>
              <a:rPr lang="en-US" sz="1400" dirty="0"/>
              <a:t>Valid values are 0 to 127 </a:t>
            </a:r>
            <a:r>
              <a:rPr lang="en-US" sz="1400" dirty="0" err="1"/>
              <a:t>mtq</a:t>
            </a:r>
            <a:r>
              <a:rPr lang="en-US" sz="1400" dirty="0"/>
              <a:t>.</a:t>
            </a:r>
          </a:p>
        </p:txBody>
      </p:sp>
      <p:sp>
        <p:nvSpPr>
          <p:cNvPr id="6" name="Rectangle 5">
            <a:extLst>
              <a:ext uri="{FF2B5EF4-FFF2-40B4-BE49-F238E27FC236}">
                <a16:creationId xmlns:a16="http://schemas.microsoft.com/office/drawing/2014/main" id="{EA76A103-DF96-4815-A392-A8BBA5B05BFE}"/>
              </a:ext>
            </a:extLst>
          </p:cNvPr>
          <p:cNvSpPr/>
          <p:nvPr/>
        </p:nvSpPr>
        <p:spPr>
          <a:xfrm>
            <a:off x="231775" y="1903659"/>
            <a:ext cx="8659910" cy="1384995"/>
          </a:xfrm>
          <a:prstGeom prst="rect">
            <a:avLst/>
          </a:prstGeom>
        </p:spPr>
        <p:txBody>
          <a:bodyPr wrap="square">
            <a:spAutoFit/>
          </a:bodyPr>
          <a:lstStyle/>
          <a:p>
            <a:r>
              <a:rPr lang="en-US" sz="1400" b="1" dirty="0"/>
              <a:t>TDCR.TDCF:</a:t>
            </a:r>
          </a:p>
          <a:p>
            <a:r>
              <a:rPr lang="en-US" sz="1400" dirty="0"/>
              <a:t>Transmitter Delay Compensation Filter Window Length:</a:t>
            </a:r>
          </a:p>
          <a:p>
            <a:r>
              <a:rPr lang="en-US" sz="1400" dirty="0"/>
              <a:t>Defines the minimum value for the SSP position, dominant edges on the internal CAN RX signal that would result in an earlier SSP position are ignored for transmitter delay measurement.</a:t>
            </a:r>
          </a:p>
          <a:p>
            <a:r>
              <a:rPr lang="en-US" sz="1400" dirty="0"/>
              <a:t>The feature is enabled when TDCF is configured to a value greater than TDCO.</a:t>
            </a:r>
          </a:p>
          <a:p>
            <a:r>
              <a:rPr lang="en-US" sz="1400" dirty="0"/>
              <a:t>Valid values are 0 to 127 </a:t>
            </a:r>
            <a:r>
              <a:rPr lang="en-US" sz="1400" dirty="0" err="1"/>
              <a:t>mtq</a:t>
            </a:r>
            <a:r>
              <a:rPr lang="en-US" sz="1400" dirty="0"/>
              <a:t>. </a:t>
            </a:r>
          </a:p>
        </p:txBody>
      </p:sp>
      <p:sp>
        <p:nvSpPr>
          <p:cNvPr id="7" name="Rectangle 6">
            <a:extLst>
              <a:ext uri="{FF2B5EF4-FFF2-40B4-BE49-F238E27FC236}">
                <a16:creationId xmlns:a16="http://schemas.microsoft.com/office/drawing/2014/main" id="{E125C7D3-27F6-4ED4-B7F7-D60291FF3A5E}"/>
              </a:ext>
            </a:extLst>
          </p:cNvPr>
          <p:cNvSpPr/>
          <p:nvPr/>
        </p:nvSpPr>
        <p:spPr>
          <a:xfrm>
            <a:off x="231774" y="3383821"/>
            <a:ext cx="8467725" cy="923330"/>
          </a:xfrm>
          <a:prstGeom prst="rect">
            <a:avLst/>
          </a:prstGeom>
        </p:spPr>
        <p:txBody>
          <a:bodyPr wrap="square">
            <a:spAutoFit/>
          </a:bodyPr>
          <a:lstStyle/>
          <a:p>
            <a:r>
              <a:rPr lang="en-US" dirty="0">
                <a:latin typeface="custom"/>
              </a:rPr>
              <a:t>(TDCO + the actual transmitter delay measurement) defines the SSP position</a:t>
            </a:r>
          </a:p>
          <a:p>
            <a:r>
              <a:rPr lang="en-US" dirty="0">
                <a:latin typeface="custom"/>
              </a:rPr>
              <a:t>TDCF defines a filter window to avoid an early SSP position due to any glitch (dominant) during the delay measurement. (Sets a Minimum value for SSP position)</a:t>
            </a:r>
            <a:endParaRPr lang="en-US" dirty="0"/>
          </a:p>
        </p:txBody>
      </p:sp>
    </p:spTree>
    <p:extLst>
      <p:ext uri="{BB962C8B-B14F-4D97-AF65-F5344CB8AC3E}">
        <p14:creationId xmlns:p14="http://schemas.microsoft.com/office/powerpoint/2010/main" val="354500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EE40-AF64-41EB-900E-5896ADCD22E1}"/>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12682011-0E70-45D3-B495-D86826A588CF}"/>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Tree>
    <p:extLst>
      <p:ext uri="{BB962C8B-B14F-4D97-AF65-F5344CB8AC3E}">
        <p14:creationId xmlns:p14="http://schemas.microsoft.com/office/powerpoint/2010/main" val="410198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70BD-36E3-4B0E-9002-429EBE8AF59C}"/>
              </a:ext>
            </a:extLst>
          </p:cNvPr>
          <p:cNvSpPr>
            <a:spLocks noGrp="1"/>
          </p:cNvSpPr>
          <p:nvPr>
            <p:ph type="title"/>
          </p:nvPr>
        </p:nvSpPr>
        <p:spPr/>
        <p:txBody>
          <a:bodyPr/>
          <a:lstStyle/>
          <a:p>
            <a:r>
              <a:rPr lang="en-US" dirty="0"/>
              <a:t>SSP to </a:t>
            </a:r>
            <a:r>
              <a:rPr lang="en-US" dirty="0" err="1"/>
              <a:t>TQperBit</a:t>
            </a:r>
            <a:r>
              <a:rPr lang="en-US" dirty="0"/>
              <a:t> across Bit Rate</a:t>
            </a:r>
          </a:p>
        </p:txBody>
      </p:sp>
      <p:pic>
        <p:nvPicPr>
          <p:cNvPr id="5" name="Content Placeholder 4">
            <a:extLst>
              <a:ext uri="{FF2B5EF4-FFF2-40B4-BE49-F238E27FC236}">
                <a16:creationId xmlns:a16="http://schemas.microsoft.com/office/drawing/2014/main" id="{8D600925-16A3-4CD0-9D3F-9ABA76D4A05F}"/>
              </a:ext>
            </a:extLst>
          </p:cNvPr>
          <p:cNvPicPr>
            <a:picLocks noGrp="1" noChangeAspect="1"/>
          </p:cNvPicPr>
          <p:nvPr>
            <p:ph idx="1"/>
          </p:nvPr>
        </p:nvPicPr>
        <p:blipFill>
          <a:blip r:embed="rId2"/>
          <a:stretch>
            <a:fillRect/>
          </a:stretch>
        </p:blipFill>
        <p:spPr>
          <a:xfrm>
            <a:off x="1336577" y="717954"/>
            <a:ext cx="5782196" cy="3892405"/>
          </a:xfrm>
          <a:prstGeom prst="rect">
            <a:avLst/>
          </a:prstGeom>
        </p:spPr>
      </p:pic>
      <p:sp>
        <p:nvSpPr>
          <p:cNvPr id="4" name="Slide Number Placeholder 3">
            <a:extLst>
              <a:ext uri="{FF2B5EF4-FFF2-40B4-BE49-F238E27FC236}">
                <a16:creationId xmlns:a16="http://schemas.microsoft.com/office/drawing/2014/main" id="{9D51EFD0-D225-4F2D-BFA4-CCB317AAB5C6}"/>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spTree>
    <p:extLst>
      <p:ext uri="{BB962C8B-B14F-4D97-AF65-F5344CB8AC3E}">
        <p14:creationId xmlns:p14="http://schemas.microsoft.com/office/powerpoint/2010/main" val="117147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8B397-BA29-4C88-B33E-6E9D9367776C}"/>
              </a:ext>
            </a:extLst>
          </p:cNvPr>
          <p:cNvSpPr>
            <a:spLocks noGrp="1"/>
          </p:cNvSpPr>
          <p:nvPr>
            <p:ph idx="1"/>
          </p:nvPr>
        </p:nvSpPr>
        <p:spPr>
          <a:xfrm>
            <a:off x="333378" y="833770"/>
            <a:ext cx="8467725" cy="3237003"/>
          </a:xfrm>
        </p:spPr>
        <p:txBody>
          <a:bodyPr/>
          <a:lstStyle/>
          <a:p>
            <a:pPr marL="0" indent="0">
              <a:buNone/>
            </a:pPr>
            <a:r>
              <a:rPr lang="en-US" sz="1400" dirty="0"/>
              <a:t>The TDCF (Transmitter Delay Compensation Filter Window Length) register is used to configure the transmitter delay compensation filter window length feature. This feature is enabled when the TDCF value is greater than the TDCO (Transmitter Delay Compensation Offset) value. When this feature is enabled, the MCAN module ignores dominant edges on the internal CAN RX signal that would result in an earlier SSP (Secondary Sample Point) position. The TDCF register is used to specify the minimum value for the SSP position. If the SSP position is less than the value specified in the TDCF register, the MCAN module will ignore the dominant edge on the internal CAN RX signal and wait for the SSP position to reach the specified value before proceeding with the transmission. In other words, the TDCF register is used to prevent the MCAN module from transmitting too early due to a dominant edge on the internal CAN RX signal. This helps to ensure that the transmission is properly synchronized with the reception. The TDCF register is typically used in situations where the CAN bus is subject to electromagnetic interference (EMI) or other forms of noise that can cause dominant edges on the internal CAN RX signal. By enabling the transmitter delay compensation filter window length feature, the MCAN module can help to improve the reliability and accuracy of the transmission. </a:t>
            </a:r>
          </a:p>
        </p:txBody>
      </p:sp>
      <p:sp>
        <p:nvSpPr>
          <p:cNvPr id="4" name="Slide Number Placeholder 3">
            <a:extLst>
              <a:ext uri="{FF2B5EF4-FFF2-40B4-BE49-F238E27FC236}">
                <a16:creationId xmlns:a16="http://schemas.microsoft.com/office/drawing/2014/main" id="{8561818C-6DBE-421A-B44E-AB0C09DDFA57}"/>
              </a:ext>
            </a:extLst>
          </p:cNvPr>
          <p:cNvSpPr>
            <a:spLocks noGrp="1"/>
          </p:cNvSpPr>
          <p:nvPr>
            <p:ph type="sldNum" sz="quarter" idx="10"/>
          </p:nvPr>
        </p:nvSpPr>
        <p:spPr/>
        <p:txBody>
          <a:bodyPr/>
          <a:lstStyle/>
          <a:p>
            <a:pPr>
              <a:defRPr/>
            </a:pPr>
            <a:fld id="{2B97888F-6AF7-4263-B69D-592D8C33BAC7}" type="slidenum">
              <a:rPr lang="en-US" smtClean="0"/>
              <a:pPr>
                <a:defRPr/>
              </a:pPr>
              <a:t>16</a:t>
            </a:fld>
            <a:endParaRPr lang="en-US"/>
          </a:p>
        </p:txBody>
      </p:sp>
    </p:spTree>
    <p:extLst>
      <p:ext uri="{BB962C8B-B14F-4D97-AF65-F5344CB8AC3E}">
        <p14:creationId xmlns:p14="http://schemas.microsoft.com/office/powerpoint/2010/main" val="125915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E499F-B829-44E9-986F-DDF3146D88C5}"/>
              </a:ext>
            </a:extLst>
          </p:cNvPr>
          <p:cNvSpPr>
            <a:spLocks noGrp="1"/>
          </p:cNvSpPr>
          <p:nvPr>
            <p:ph idx="1"/>
          </p:nvPr>
        </p:nvSpPr>
        <p:spPr/>
        <p:txBody>
          <a:bodyPr/>
          <a:lstStyle/>
          <a:p>
            <a:pPr marL="0" indent="0">
              <a:buNone/>
            </a:pPr>
            <a:r>
              <a:rPr lang="en-US" dirty="0"/>
              <a:t>Here are some scenarios where the TDCF register might be used: </a:t>
            </a:r>
          </a:p>
          <a:p>
            <a:pPr marL="342900" indent="-342900">
              <a:buAutoNum type="arabicPeriod"/>
            </a:pPr>
            <a:r>
              <a:rPr lang="en-US" dirty="0"/>
              <a:t>**High-noise environments**: In environments with high levels of electromagnetic interference (EMI) or other forms of noise, the TDCF register can help to prevent the MCAN module from transmitting too early due to dominant edges on the internal CAN RX signal. </a:t>
            </a:r>
          </a:p>
          <a:p>
            <a:pPr marL="342900" indent="-342900">
              <a:buAutoNum type="arabicPeriod"/>
            </a:pPr>
            <a:r>
              <a:rPr lang="en-US" dirty="0"/>
              <a:t>**Long bus lines**: On long bus lines, the TDCF register can help to prevent the MCAN module from transmitting too early due to signal reflections or other forms of noise.</a:t>
            </a:r>
          </a:p>
          <a:p>
            <a:pPr marL="342900" indent="-342900">
              <a:buAutoNum type="arabicPeriod"/>
            </a:pPr>
            <a:r>
              <a:rPr lang="en-US" dirty="0"/>
              <a:t>**High-speed CAN networks**: In high-speed CAN networks, the TDCF register can help to prevent the MCAN module from transmitting too early due to signal skew or other forms of noise.</a:t>
            </a:r>
          </a:p>
        </p:txBody>
      </p:sp>
      <p:sp>
        <p:nvSpPr>
          <p:cNvPr id="4" name="Slide Number Placeholder 3">
            <a:extLst>
              <a:ext uri="{FF2B5EF4-FFF2-40B4-BE49-F238E27FC236}">
                <a16:creationId xmlns:a16="http://schemas.microsoft.com/office/drawing/2014/main" id="{93DCCE96-3CAD-43E4-A579-E180D450073B}"/>
              </a:ext>
            </a:extLst>
          </p:cNvPr>
          <p:cNvSpPr>
            <a:spLocks noGrp="1"/>
          </p:cNvSpPr>
          <p:nvPr>
            <p:ph type="sldNum" sz="quarter" idx="10"/>
          </p:nvPr>
        </p:nvSpPr>
        <p:spPr/>
        <p:txBody>
          <a:bodyPr/>
          <a:lstStyle/>
          <a:p>
            <a:pPr>
              <a:defRPr/>
            </a:pPr>
            <a:fld id="{2B97888F-6AF7-4263-B69D-592D8C33BAC7}" type="slidenum">
              <a:rPr lang="en-US" smtClean="0"/>
              <a:pPr>
                <a:defRPr/>
              </a:pPr>
              <a:t>17</a:t>
            </a:fld>
            <a:endParaRPr lang="en-US"/>
          </a:p>
        </p:txBody>
      </p:sp>
    </p:spTree>
    <p:extLst>
      <p:ext uri="{BB962C8B-B14F-4D97-AF65-F5344CB8AC3E}">
        <p14:creationId xmlns:p14="http://schemas.microsoft.com/office/powerpoint/2010/main" val="31355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D15F-5669-45D9-BF7A-6A7DFCDD071E}"/>
              </a:ext>
            </a:extLst>
          </p:cNvPr>
          <p:cNvSpPr>
            <a:spLocks noGrp="1"/>
          </p:cNvSpPr>
          <p:nvPr>
            <p:ph type="title"/>
          </p:nvPr>
        </p:nvSpPr>
        <p:spPr>
          <a:xfrm>
            <a:off x="231775" y="107163"/>
            <a:ext cx="8458200" cy="1355877"/>
          </a:xfrm>
        </p:spPr>
        <p:txBody>
          <a:bodyPr/>
          <a:lstStyle/>
          <a:p>
            <a:r>
              <a:rPr lang="en-US" dirty="0" err="1"/>
              <a:t>CANopen</a:t>
            </a:r>
            <a:br>
              <a:rPr lang="en-US" dirty="0"/>
            </a:br>
            <a:r>
              <a:rPr lang="en-US" dirty="0"/>
              <a:t>Recommended</a:t>
            </a:r>
            <a:br>
              <a:rPr lang="en-US" dirty="0"/>
            </a:br>
            <a:r>
              <a:rPr lang="en-US" dirty="0" err="1"/>
              <a:t>Configuation</a:t>
            </a:r>
            <a:endParaRPr lang="en-US" dirty="0"/>
          </a:p>
        </p:txBody>
      </p:sp>
      <p:sp>
        <p:nvSpPr>
          <p:cNvPr id="4" name="Slide Number Placeholder 3">
            <a:extLst>
              <a:ext uri="{FF2B5EF4-FFF2-40B4-BE49-F238E27FC236}">
                <a16:creationId xmlns:a16="http://schemas.microsoft.com/office/drawing/2014/main" id="{0AF8F6A3-F9F3-4BEF-9AD5-CC2F8D86B6A6}"/>
              </a:ext>
            </a:extLst>
          </p:cNvPr>
          <p:cNvSpPr>
            <a:spLocks noGrp="1"/>
          </p:cNvSpPr>
          <p:nvPr>
            <p:ph type="sldNum" sz="quarter" idx="10"/>
          </p:nvPr>
        </p:nvSpPr>
        <p:spPr/>
        <p:txBody>
          <a:bodyPr/>
          <a:lstStyle/>
          <a:p>
            <a:pPr>
              <a:defRPr/>
            </a:pPr>
            <a:fld id="{2B97888F-6AF7-4263-B69D-592D8C33BAC7}" type="slidenum">
              <a:rPr lang="en-US" smtClean="0"/>
              <a:pPr>
                <a:defRPr/>
              </a:pPr>
              <a:t>18</a:t>
            </a:fld>
            <a:endParaRPr lang="en-US"/>
          </a:p>
        </p:txBody>
      </p:sp>
      <p:pic>
        <p:nvPicPr>
          <p:cNvPr id="5" name="Picture 4">
            <a:extLst>
              <a:ext uri="{FF2B5EF4-FFF2-40B4-BE49-F238E27FC236}">
                <a16:creationId xmlns:a16="http://schemas.microsoft.com/office/drawing/2014/main" id="{334DADA4-FC73-471C-8048-7104F09C8395}"/>
              </a:ext>
            </a:extLst>
          </p:cNvPr>
          <p:cNvPicPr>
            <a:picLocks noChangeAspect="1"/>
          </p:cNvPicPr>
          <p:nvPr/>
        </p:nvPicPr>
        <p:blipFill>
          <a:blip r:embed="rId2"/>
          <a:stretch>
            <a:fillRect/>
          </a:stretch>
        </p:blipFill>
        <p:spPr>
          <a:xfrm>
            <a:off x="3018004" y="311059"/>
            <a:ext cx="5894221" cy="4131733"/>
          </a:xfrm>
          <a:prstGeom prst="rect">
            <a:avLst/>
          </a:prstGeom>
        </p:spPr>
      </p:pic>
    </p:spTree>
    <p:extLst>
      <p:ext uri="{BB962C8B-B14F-4D97-AF65-F5344CB8AC3E}">
        <p14:creationId xmlns:p14="http://schemas.microsoft.com/office/powerpoint/2010/main" val="10026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D88F-633D-4A70-A7D6-DA84828314D9}"/>
              </a:ext>
            </a:extLst>
          </p:cNvPr>
          <p:cNvSpPr>
            <a:spLocks noGrp="1"/>
          </p:cNvSpPr>
          <p:nvPr>
            <p:ph type="title"/>
          </p:nvPr>
        </p:nvSpPr>
        <p:spPr/>
        <p:txBody>
          <a:bodyPr/>
          <a:lstStyle/>
          <a:p>
            <a:r>
              <a:rPr lang="en-US" dirty="0" err="1"/>
              <a:t>CANopen</a:t>
            </a:r>
            <a:r>
              <a:rPr lang="en-US" dirty="0"/>
              <a:t> Max Wire Length per Node Count</a:t>
            </a:r>
          </a:p>
        </p:txBody>
      </p:sp>
      <p:sp>
        <p:nvSpPr>
          <p:cNvPr id="4" name="Slide Number Placeholder 3">
            <a:extLst>
              <a:ext uri="{FF2B5EF4-FFF2-40B4-BE49-F238E27FC236}">
                <a16:creationId xmlns:a16="http://schemas.microsoft.com/office/drawing/2014/main" id="{209A8CDC-CA49-4BEB-89BE-1BF691B4F5A8}"/>
              </a:ext>
            </a:extLst>
          </p:cNvPr>
          <p:cNvSpPr>
            <a:spLocks noGrp="1"/>
          </p:cNvSpPr>
          <p:nvPr>
            <p:ph type="sldNum" sz="quarter" idx="10"/>
          </p:nvPr>
        </p:nvSpPr>
        <p:spPr/>
        <p:txBody>
          <a:bodyPr/>
          <a:lstStyle/>
          <a:p>
            <a:pPr>
              <a:defRPr/>
            </a:pPr>
            <a:fld id="{2B97888F-6AF7-4263-B69D-592D8C33BAC7}" type="slidenum">
              <a:rPr lang="en-US" smtClean="0"/>
              <a:pPr>
                <a:defRPr/>
              </a:pPr>
              <a:t>19</a:t>
            </a:fld>
            <a:endParaRPr lang="en-US"/>
          </a:p>
        </p:txBody>
      </p:sp>
      <p:pic>
        <p:nvPicPr>
          <p:cNvPr id="5" name="Picture 4">
            <a:extLst>
              <a:ext uri="{FF2B5EF4-FFF2-40B4-BE49-F238E27FC236}">
                <a16:creationId xmlns:a16="http://schemas.microsoft.com/office/drawing/2014/main" id="{03157276-AE01-4D5F-BB24-F0719273CE75}"/>
              </a:ext>
            </a:extLst>
          </p:cNvPr>
          <p:cNvPicPr>
            <a:picLocks noChangeAspect="1"/>
          </p:cNvPicPr>
          <p:nvPr/>
        </p:nvPicPr>
        <p:blipFill>
          <a:blip r:embed="rId2"/>
          <a:stretch>
            <a:fillRect/>
          </a:stretch>
        </p:blipFill>
        <p:spPr>
          <a:xfrm>
            <a:off x="217802" y="927413"/>
            <a:ext cx="8708396" cy="3447646"/>
          </a:xfrm>
          <a:prstGeom prst="rect">
            <a:avLst/>
          </a:prstGeom>
        </p:spPr>
      </p:pic>
    </p:spTree>
    <p:extLst>
      <p:ext uri="{BB962C8B-B14F-4D97-AF65-F5344CB8AC3E}">
        <p14:creationId xmlns:p14="http://schemas.microsoft.com/office/powerpoint/2010/main" val="298418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6D1F-2ECD-47B4-B98B-1AEC18FE336E}"/>
              </a:ext>
            </a:extLst>
          </p:cNvPr>
          <p:cNvSpPr>
            <a:spLocks noGrp="1"/>
          </p:cNvSpPr>
          <p:nvPr>
            <p:ph type="ctrTitle"/>
          </p:nvPr>
        </p:nvSpPr>
        <p:spPr>
          <a:xfrm>
            <a:off x="248074" y="170601"/>
            <a:ext cx="8458200" cy="1102519"/>
          </a:xfrm>
        </p:spPr>
        <p:txBody>
          <a:bodyPr/>
          <a:lstStyle/>
          <a:p>
            <a:r>
              <a:rPr lang="en-US" dirty="0"/>
              <a:t>What is the point of TDC?</a:t>
            </a:r>
          </a:p>
        </p:txBody>
      </p:sp>
      <p:sp>
        <p:nvSpPr>
          <p:cNvPr id="4" name="Slide Number Placeholder 3">
            <a:extLst>
              <a:ext uri="{FF2B5EF4-FFF2-40B4-BE49-F238E27FC236}">
                <a16:creationId xmlns:a16="http://schemas.microsoft.com/office/drawing/2014/main" id="{A8849FF1-0629-4127-AA76-CF4DC273B4DF}"/>
              </a:ext>
            </a:extLst>
          </p:cNvPr>
          <p:cNvSpPr>
            <a:spLocks noGrp="1"/>
          </p:cNvSpPr>
          <p:nvPr>
            <p:ph type="sldNum" sz="quarter" idx="10"/>
          </p:nvPr>
        </p:nvSpPr>
        <p:spPr/>
        <p:txBody>
          <a:bodyPr/>
          <a:lstStyle/>
          <a:p>
            <a:pPr>
              <a:defRPr/>
            </a:pPr>
            <a:fld id="{03BA23CF-AA30-4A18-B744-605C3E9DBF07}" type="slidenum">
              <a:rPr lang="en-US" smtClean="0"/>
              <a:pPr>
                <a:defRPr/>
              </a:pPr>
              <a:t>2</a:t>
            </a:fld>
            <a:endParaRPr lang="en-US"/>
          </a:p>
        </p:txBody>
      </p:sp>
      <p:pic>
        <p:nvPicPr>
          <p:cNvPr id="5" name="Picture 4">
            <a:extLst>
              <a:ext uri="{FF2B5EF4-FFF2-40B4-BE49-F238E27FC236}">
                <a16:creationId xmlns:a16="http://schemas.microsoft.com/office/drawing/2014/main" id="{C166086B-9DEE-4714-8E9A-DC5F320E7D62}"/>
              </a:ext>
            </a:extLst>
          </p:cNvPr>
          <p:cNvPicPr>
            <a:picLocks noChangeAspect="1"/>
          </p:cNvPicPr>
          <p:nvPr/>
        </p:nvPicPr>
        <p:blipFill>
          <a:blip r:embed="rId2"/>
          <a:stretch>
            <a:fillRect/>
          </a:stretch>
        </p:blipFill>
        <p:spPr>
          <a:xfrm>
            <a:off x="248074" y="1106036"/>
            <a:ext cx="4945809" cy="3093988"/>
          </a:xfrm>
          <a:prstGeom prst="rect">
            <a:avLst/>
          </a:prstGeom>
        </p:spPr>
      </p:pic>
      <p:sp>
        <p:nvSpPr>
          <p:cNvPr id="6" name="TextBox 5">
            <a:extLst>
              <a:ext uri="{FF2B5EF4-FFF2-40B4-BE49-F238E27FC236}">
                <a16:creationId xmlns:a16="http://schemas.microsoft.com/office/drawing/2014/main" id="{1C1EA493-8926-46C3-ACA7-B030E17FAE4B}"/>
              </a:ext>
            </a:extLst>
          </p:cNvPr>
          <p:cNvSpPr txBox="1"/>
          <p:nvPr/>
        </p:nvSpPr>
        <p:spPr>
          <a:xfrm>
            <a:off x="5418667" y="1106036"/>
            <a:ext cx="3287607" cy="2031325"/>
          </a:xfrm>
          <a:prstGeom prst="rect">
            <a:avLst/>
          </a:prstGeom>
          <a:noFill/>
        </p:spPr>
        <p:txBody>
          <a:bodyPr wrap="square" rtlCol="0">
            <a:spAutoFit/>
          </a:bodyPr>
          <a:lstStyle/>
          <a:p>
            <a:r>
              <a:rPr lang="en-US" sz="1400" dirty="0"/>
              <a:t>TD is the delay from the CAN FD controller’s transmit </a:t>
            </a:r>
            <a:r>
              <a:rPr lang="en-US" sz="1400" dirty="0" err="1"/>
              <a:t>FlipFlop</a:t>
            </a:r>
            <a:r>
              <a:rPr lang="en-US" sz="1400" dirty="0"/>
              <a:t> to its receive </a:t>
            </a:r>
            <a:r>
              <a:rPr lang="en-US" sz="1400" dirty="0" err="1"/>
              <a:t>FlipFlop</a:t>
            </a:r>
            <a:r>
              <a:rPr lang="en-US" sz="1400" dirty="0"/>
              <a:t>. This means, when the CAN FD controller sends a bit, this bit appears at the CAN FD controller’s receive pin after TD. The TD includes the host controller internal delay, the transceiver delay and the delay on the ECU.</a:t>
            </a:r>
          </a:p>
        </p:txBody>
      </p:sp>
    </p:spTree>
    <p:extLst>
      <p:ext uri="{BB962C8B-B14F-4D97-AF65-F5344CB8AC3E}">
        <p14:creationId xmlns:p14="http://schemas.microsoft.com/office/powerpoint/2010/main" val="66060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4D6A66-8A1F-442D-AA8A-D3D5C7E04146}"/>
              </a:ext>
            </a:extLst>
          </p:cNvPr>
          <p:cNvSpPr>
            <a:spLocks noGrp="1"/>
          </p:cNvSpPr>
          <p:nvPr>
            <p:ph type="sldNum" sz="quarter" idx="10"/>
          </p:nvPr>
        </p:nvSpPr>
        <p:spPr/>
        <p:txBody>
          <a:bodyPr/>
          <a:lstStyle/>
          <a:p>
            <a:pPr>
              <a:defRPr/>
            </a:pPr>
            <a:fld id="{03BA23CF-AA30-4A18-B744-605C3E9DBF07}" type="slidenum">
              <a:rPr lang="en-US" smtClean="0"/>
              <a:pPr>
                <a:defRPr/>
              </a:pPr>
              <a:t>3</a:t>
            </a:fld>
            <a:endParaRPr lang="en-US"/>
          </a:p>
        </p:txBody>
      </p:sp>
      <p:pic>
        <p:nvPicPr>
          <p:cNvPr id="5" name="Picture 4">
            <a:extLst>
              <a:ext uri="{FF2B5EF4-FFF2-40B4-BE49-F238E27FC236}">
                <a16:creationId xmlns:a16="http://schemas.microsoft.com/office/drawing/2014/main" id="{CCE604E6-3A51-4F4B-BA5D-34574941A516}"/>
              </a:ext>
            </a:extLst>
          </p:cNvPr>
          <p:cNvPicPr>
            <a:picLocks noChangeAspect="1"/>
          </p:cNvPicPr>
          <p:nvPr/>
        </p:nvPicPr>
        <p:blipFill>
          <a:blip r:embed="rId2"/>
          <a:stretch>
            <a:fillRect/>
          </a:stretch>
        </p:blipFill>
        <p:spPr>
          <a:xfrm>
            <a:off x="1896534" y="94207"/>
            <a:ext cx="5730893" cy="4842893"/>
          </a:xfrm>
          <a:prstGeom prst="rect">
            <a:avLst/>
          </a:prstGeom>
        </p:spPr>
      </p:pic>
    </p:spTree>
    <p:extLst>
      <p:ext uri="{BB962C8B-B14F-4D97-AF65-F5344CB8AC3E}">
        <p14:creationId xmlns:p14="http://schemas.microsoft.com/office/powerpoint/2010/main" val="326090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75AC1-9666-4F2D-A894-85082DE74DEB}"/>
              </a:ext>
            </a:extLst>
          </p:cNvPr>
          <p:cNvSpPr>
            <a:spLocks noGrp="1"/>
          </p:cNvSpPr>
          <p:nvPr>
            <p:ph type="title"/>
          </p:nvPr>
        </p:nvSpPr>
        <p:spPr/>
        <p:txBody>
          <a:bodyPr/>
          <a:lstStyle/>
          <a:p>
            <a:r>
              <a:rPr lang="en-US" dirty="0"/>
              <a:t>Transmitter Delay Compensation Diagram</a:t>
            </a:r>
          </a:p>
        </p:txBody>
      </p:sp>
      <p:sp>
        <p:nvSpPr>
          <p:cNvPr id="4" name="Slide Number Placeholder 3">
            <a:extLst>
              <a:ext uri="{FF2B5EF4-FFF2-40B4-BE49-F238E27FC236}">
                <a16:creationId xmlns:a16="http://schemas.microsoft.com/office/drawing/2014/main" id="{4E4DB90E-D1A2-4BD1-9665-86182C800C5A}"/>
              </a:ext>
            </a:extLst>
          </p:cNvPr>
          <p:cNvSpPr>
            <a:spLocks noGrp="1"/>
          </p:cNvSpPr>
          <p:nvPr>
            <p:ph type="sldNum" sz="quarter" idx="10"/>
          </p:nvPr>
        </p:nvSpPr>
        <p:spPr/>
        <p:txBody>
          <a:bodyPr/>
          <a:lstStyle/>
          <a:p>
            <a:pPr>
              <a:defRPr/>
            </a:pPr>
            <a:fld id="{03BA23CF-AA30-4A18-B744-605C3E9DBF07}" type="slidenum">
              <a:rPr lang="en-US" smtClean="0"/>
              <a:pPr>
                <a:defRPr/>
              </a:pPr>
              <a:t>4</a:t>
            </a:fld>
            <a:endParaRPr lang="en-US"/>
          </a:p>
        </p:txBody>
      </p:sp>
      <p:pic>
        <p:nvPicPr>
          <p:cNvPr id="10" name="Content Placeholder 9">
            <a:extLst>
              <a:ext uri="{FF2B5EF4-FFF2-40B4-BE49-F238E27FC236}">
                <a16:creationId xmlns:a16="http://schemas.microsoft.com/office/drawing/2014/main" id="{4E546607-2FD0-4561-B45E-7EFC76DAD67A}"/>
              </a:ext>
            </a:extLst>
          </p:cNvPr>
          <p:cNvPicPr>
            <a:picLocks noGrp="1" noChangeAspect="1"/>
          </p:cNvPicPr>
          <p:nvPr>
            <p:ph idx="1"/>
          </p:nvPr>
        </p:nvPicPr>
        <p:blipFill>
          <a:blip r:embed="rId2"/>
          <a:stretch>
            <a:fillRect/>
          </a:stretch>
        </p:blipFill>
        <p:spPr>
          <a:xfrm>
            <a:off x="445200" y="778933"/>
            <a:ext cx="7951542" cy="3663859"/>
          </a:xfrm>
          <a:prstGeom prst="rect">
            <a:avLst/>
          </a:prstGeom>
        </p:spPr>
      </p:pic>
    </p:spTree>
    <p:extLst>
      <p:ext uri="{BB962C8B-B14F-4D97-AF65-F5344CB8AC3E}">
        <p14:creationId xmlns:p14="http://schemas.microsoft.com/office/powerpoint/2010/main" val="244380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A6D72C-7480-45C8-9D85-02703E321E80}"/>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5" name="Picture 4">
            <a:extLst>
              <a:ext uri="{FF2B5EF4-FFF2-40B4-BE49-F238E27FC236}">
                <a16:creationId xmlns:a16="http://schemas.microsoft.com/office/drawing/2014/main" id="{B4B074BC-E1DC-4311-9946-8EFAB3CD9E8D}"/>
              </a:ext>
            </a:extLst>
          </p:cNvPr>
          <p:cNvPicPr>
            <a:picLocks noChangeAspect="1"/>
          </p:cNvPicPr>
          <p:nvPr/>
        </p:nvPicPr>
        <p:blipFill>
          <a:blip r:embed="rId2"/>
          <a:stretch>
            <a:fillRect/>
          </a:stretch>
        </p:blipFill>
        <p:spPr>
          <a:xfrm>
            <a:off x="1251751" y="71931"/>
            <a:ext cx="6778317" cy="4272865"/>
          </a:xfrm>
          <a:prstGeom prst="rect">
            <a:avLst/>
          </a:prstGeom>
        </p:spPr>
      </p:pic>
    </p:spTree>
    <p:extLst>
      <p:ext uri="{BB962C8B-B14F-4D97-AF65-F5344CB8AC3E}">
        <p14:creationId xmlns:p14="http://schemas.microsoft.com/office/powerpoint/2010/main" val="43973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943099-675F-4845-9F96-B0D15484BCFE}"/>
              </a:ext>
            </a:extLst>
          </p:cNvPr>
          <p:cNvPicPr>
            <a:picLocks noGrp="1" noChangeAspect="1"/>
          </p:cNvPicPr>
          <p:nvPr>
            <p:ph idx="1"/>
          </p:nvPr>
        </p:nvPicPr>
        <p:blipFill>
          <a:blip r:embed="rId2"/>
          <a:stretch>
            <a:fillRect/>
          </a:stretch>
        </p:blipFill>
        <p:spPr>
          <a:xfrm>
            <a:off x="231775" y="931710"/>
            <a:ext cx="8232085" cy="3120728"/>
          </a:xfrm>
          <a:prstGeom prst="rect">
            <a:avLst/>
          </a:prstGeom>
        </p:spPr>
      </p:pic>
      <p:sp>
        <p:nvSpPr>
          <p:cNvPr id="4" name="Slide Number Placeholder 3">
            <a:extLst>
              <a:ext uri="{FF2B5EF4-FFF2-40B4-BE49-F238E27FC236}">
                <a16:creationId xmlns:a16="http://schemas.microsoft.com/office/drawing/2014/main" id="{30854D70-5429-442C-BBF3-7DE224AE1112}"/>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Tree>
    <p:extLst>
      <p:ext uri="{BB962C8B-B14F-4D97-AF65-F5344CB8AC3E}">
        <p14:creationId xmlns:p14="http://schemas.microsoft.com/office/powerpoint/2010/main" val="357582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2BFF-F22C-44EF-826D-564A22BB8FD7}"/>
              </a:ext>
            </a:extLst>
          </p:cNvPr>
          <p:cNvSpPr>
            <a:spLocks noGrp="1"/>
          </p:cNvSpPr>
          <p:nvPr>
            <p:ph type="title"/>
          </p:nvPr>
        </p:nvSpPr>
        <p:spPr/>
        <p:txBody>
          <a:bodyPr/>
          <a:lstStyle/>
          <a:p>
            <a:r>
              <a:rPr lang="en-US" dirty="0"/>
              <a:t>Sampling of a recessive bit with and without TDC</a:t>
            </a:r>
          </a:p>
        </p:txBody>
      </p:sp>
      <p:pic>
        <p:nvPicPr>
          <p:cNvPr id="5" name="Content Placeholder 4">
            <a:extLst>
              <a:ext uri="{FF2B5EF4-FFF2-40B4-BE49-F238E27FC236}">
                <a16:creationId xmlns:a16="http://schemas.microsoft.com/office/drawing/2014/main" id="{561AFE2F-06DB-42EF-9DC6-B44FB3764346}"/>
              </a:ext>
            </a:extLst>
          </p:cNvPr>
          <p:cNvPicPr>
            <a:picLocks noGrp="1" noChangeAspect="1"/>
          </p:cNvPicPr>
          <p:nvPr>
            <p:ph idx="1"/>
          </p:nvPr>
        </p:nvPicPr>
        <p:blipFill>
          <a:blip r:embed="rId2"/>
          <a:stretch>
            <a:fillRect/>
          </a:stretch>
        </p:blipFill>
        <p:spPr>
          <a:xfrm>
            <a:off x="379154" y="887587"/>
            <a:ext cx="8163442" cy="3709987"/>
          </a:xfrm>
          <a:prstGeom prst="rect">
            <a:avLst/>
          </a:prstGeom>
        </p:spPr>
      </p:pic>
      <p:sp>
        <p:nvSpPr>
          <p:cNvPr id="4" name="Slide Number Placeholder 3">
            <a:extLst>
              <a:ext uri="{FF2B5EF4-FFF2-40B4-BE49-F238E27FC236}">
                <a16:creationId xmlns:a16="http://schemas.microsoft.com/office/drawing/2014/main" id="{F55FAA00-8CB0-432A-9C76-7CDCA4D143C9}"/>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Tree>
    <p:extLst>
      <p:ext uri="{BB962C8B-B14F-4D97-AF65-F5344CB8AC3E}">
        <p14:creationId xmlns:p14="http://schemas.microsoft.com/office/powerpoint/2010/main" val="139933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3B80-B70A-4167-9C6F-7352D6AA8F11}"/>
              </a:ext>
            </a:extLst>
          </p:cNvPr>
          <p:cNvSpPr>
            <a:spLocks noGrp="1"/>
          </p:cNvSpPr>
          <p:nvPr>
            <p:ph type="title"/>
          </p:nvPr>
        </p:nvSpPr>
        <p:spPr/>
        <p:txBody>
          <a:bodyPr/>
          <a:lstStyle/>
          <a:p>
            <a:r>
              <a:rPr lang="en-US" b="0" dirty="0"/>
              <a:t>Failure Case when </a:t>
            </a:r>
            <a:r>
              <a:rPr lang="en-US" dirty="0"/>
              <a:t>NOT</a:t>
            </a:r>
            <a:r>
              <a:rPr lang="en-US" b="0" dirty="0"/>
              <a:t> using TDC</a:t>
            </a:r>
            <a:endParaRPr lang="en-US" dirty="0"/>
          </a:p>
        </p:txBody>
      </p:sp>
      <p:pic>
        <p:nvPicPr>
          <p:cNvPr id="6" name="Content Placeholder 5">
            <a:extLst>
              <a:ext uri="{FF2B5EF4-FFF2-40B4-BE49-F238E27FC236}">
                <a16:creationId xmlns:a16="http://schemas.microsoft.com/office/drawing/2014/main" id="{C9A68BAC-29A9-4E37-8E1B-0AFCC3F4CF3A}"/>
              </a:ext>
            </a:extLst>
          </p:cNvPr>
          <p:cNvPicPr>
            <a:picLocks noGrp="1" noChangeAspect="1"/>
          </p:cNvPicPr>
          <p:nvPr>
            <p:ph idx="1"/>
          </p:nvPr>
        </p:nvPicPr>
        <p:blipFill>
          <a:blip r:embed="rId2"/>
          <a:stretch>
            <a:fillRect/>
          </a:stretch>
        </p:blipFill>
        <p:spPr>
          <a:xfrm>
            <a:off x="395369" y="851131"/>
            <a:ext cx="8353262" cy="3746443"/>
          </a:xfrm>
          <a:prstGeom prst="rect">
            <a:avLst/>
          </a:prstGeom>
        </p:spPr>
      </p:pic>
      <p:sp>
        <p:nvSpPr>
          <p:cNvPr id="4" name="Slide Number Placeholder 3">
            <a:extLst>
              <a:ext uri="{FF2B5EF4-FFF2-40B4-BE49-F238E27FC236}">
                <a16:creationId xmlns:a16="http://schemas.microsoft.com/office/drawing/2014/main" id="{8852826A-D808-4A42-988D-12BD9B7E4F9F}"/>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Tree>
    <p:extLst>
      <p:ext uri="{BB962C8B-B14F-4D97-AF65-F5344CB8AC3E}">
        <p14:creationId xmlns:p14="http://schemas.microsoft.com/office/powerpoint/2010/main" val="224152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3A9F-44DF-4276-BF27-C9FD9A71BDF1}"/>
              </a:ext>
            </a:extLst>
          </p:cNvPr>
          <p:cNvSpPr>
            <a:spLocks noGrp="1"/>
          </p:cNvSpPr>
          <p:nvPr>
            <p:ph type="title"/>
          </p:nvPr>
        </p:nvSpPr>
        <p:spPr/>
        <p:txBody>
          <a:bodyPr/>
          <a:lstStyle/>
          <a:p>
            <a:r>
              <a:rPr lang="en-US" dirty="0"/>
              <a:t>Transmitter Delay Compensation (TDCR) Register</a:t>
            </a:r>
          </a:p>
        </p:txBody>
      </p:sp>
      <p:sp>
        <p:nvSpPr>
          <p:cNvPr id="4" name="Slide Number Placeholder 3">
            <a:extLst>
              <a:ext uri="{FF2B5EF4-FFF2-40B4-BE49-F238E27FC236}">
                <a16:creationId xmlns:a16="http://schemas.microsoft.com/office/drawing/2014/main" id="{BCBD87E9-8085-4491-B80A-23BE14F004A2}"/>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pic>
        <p:nvPicPr>
          <p:cNvPr id="6" name="Picture 5">
            <a:extLst>
              <a:ext uri="{FF2B5EF4-FFF2-40B4-BE49-F238E27FC236}">
                <a16:creationId xmlns:a16="http://schemas.microsoft.com/office/drawing/2014/main" id="{D40324F6-EF61-4D1E-83ED-F5A00BA429DD}"/>
              </a:ext>
            </a:extLst>
          </p:cNvPr>
          <p:cNvPicPr>
            <a:picLocks noChangeAspect="1"/>
          </p:cNvPicPr>
          <p:nvPr/>
        </p:nvPicPr>
        <p:blipFill>
          <a:blip r:embed="rId2"/>
          <a:stretch>
            <a:fillRect/>
          </a:stretch>
        </p:blipFill>
        <p:spPr>
          <a:xfrm>
            <a:off x="2091475" y="599109"/>
            <a:ext cx="4961050" cy="1973751"/>
          </a:xfrm>
          <a:prstGeom prst="rect">
            <a:avLst/>
          </a:prstGeom>
        </p:spPr>
      </p:pic>
      <p:pic>
        <p:nvPicPr>
          <p:cNvPr id="7" name="Picture 6">
            <a:extLst>
              <a:ext uri="{FF2B5EF4-FFF2-40B4-BE49-F238E27FC236}">
                <a16:creationId xmlns:a16="http://schemas.microsoft.com/office/drawing/2014/main" id="{D331712C-241F-4E3E-BA57-E4C1990F21D0}"/>
              </a:ext>
            </a:extLst>
          </p:cNvPr>
          <p:cNvPicPr>
            <a:picLocks noChangeAspect="1"/>
          </p:cNvPicPr>
          <p:nvPr/>
        </p:nvPicPr>
        <p:blipFill>
          <a:blip r:embed="rId3"/>
          <a:stretch>
            <a:fillRect/>
          </a:stretch>
        </p:blipFill>
        <p:spPr>
          <a:xfrm>
            <a:off x="2091475" y="2559314"/>
            <a:ext cx="4938188" cy="2377646"/>
          </a:xfrm>
          <a:prstGeom prst="rect">
            <a:avLst/>
          </a:prstGeom>
        </p:spPr>
      </p:pic>
    </p:spTree>
    <p:extLst>
      <p:ext uri="{BB962C8B-B14F-4D97-AF65-F5344CB8AC3E}">
        <p14:creationId xmlns:p14="http://schemas.microsoft.com/office/powerpoint/2010/main" val="2403812696"/>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Disclosure</Template>
  <TotalTime>165</TotalTime>
  <Words>832</Words>
  <Application>Microsoft Office PowerPoint</Application>
  <PresentationFormat>On-screen Show (16:9)</PresentationFormat>
  <Paragraphs>53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custom</vt:lpstr>
      <vt:lpstr>FinalPowerpoint</vt:lpstr>
      <vt:lpstr>MCAN Transmitter Delay Compensation (TDC)</vt:lpstr>
      <vt:lpstr>What is the point of TDC?</vt:lpstr>
      <vt:lpstr>PowerPoint Presentation</vt:lpstr>
      <vt:lpstr>Transmitter Delay Compensation Diagram</vt:lpstr>
      <vt:lpstr>PowerPoint Presentation</vt:lpstr>
      <vt:lpstr>PowerPoint Presentation</vt:lpstr>
      <vt:lpstr>Sampling of a recessive bit with and without TDC</vt:lpstr>
      <vt:lpstr>Failure Case when NOT using TDC</vt:lpstr>
      <vt:lpstr>Transmitter Delay Compensation (TDCR) Register</vt:lpstr>
      <vt:lpstr>PowerPoint Presentation</vt:lpstr>
      <vt:lpstr>Transmitter Delay Compensation Description</vt:lpstr>
      <vt:lpstr>PowerPoint Presentation</vt:lpstr>
      <vt:lpstr>TDCO and TDCF Definitions</vt:lpstr>
      <vt:lpstr>BACKUP</vt:lpstr>
      <vt:lpstr>SSP to TQperBit across Bit Rate</vt:lpstr>
      <vt:lpstr>PowerPoint Presentation</vt:lpstr>
      <vt:lpstr>PowerPoint Presentation</vt:lpstr>
      <vt:lpstr>CANopen Recommended Configuation</vt:lpstr>
      <vt:lpstr>CANopen Max Wire Length per Node Count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F28x MCAN Transmitter Delay Compensation</dc:title>
  <dc:creator>Fleenor, Zackary</dc:creator>
  <cp:keywords>Selective Disclosure</cp:keywords>
  <cp:lastModifiedBy>Fleenor, Zackary</cp:lastModifiedBy>
  <cp:revision>16</cp:revision>
  <dcterms:created xsi:type="dcterms:W3CDTF">2025-04-24T03:07:28Z</dcterms:created>
  <dcterms:modified xsi:type="dcterms:W3CDTF">2025-11-01T02:06:01Z</dcterms:modified>
</cp:coreProperties>
</file>