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2"/>
  </p:notesMasterIdLst>
  <p:handoutMasterIdLst>
    <p:handoutMasterId r:id="rId13"/>
  </p:handoutMasterIdLst>
  <p:sldIdLst>
    <p:sldId id="295" r:id="rId2"/>
    <p:sldId id="292" r:id="rId3"/>
    <p:sldId id="293" r:id="rId4"/>
    <p:sldId id="291" r:id="rId5"/>
    <p:sldId id="290" r:id="rId6"/>
    <p:sldId id="278" r:id="rId7"/>
    <p:sldId id="276" r:id="rId8"/>
    <p:sldId id="283" r:id="rId9"/>
    <p:sldId id="284" r:id="rId10"/>
    <p:sldId id="289" r:id="rId11"/>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CCS Debug Connection" id="{4BF6989F-A58C-4426-A32B-59E87546B07C}">
          <p14:sldIdLst>
            <p14:sldId id="295"/>
            <p14:sldId id="292"/>
            <p14:sldId id="293"/>
          </p14:sldIdLst>
        </p14:section>
        <p14:section name="Default Handler" id="{AC5111EB-8BBF-4EC9-B455-636BCCAF91CE}">
          <p14:sldIdLst>
            <p14:sldId id="291"/>
          </p14:sldIdLst>
        </p14:section>
        <p14:section name="3.1 NMI Debug" id="{2CCD8240-4A50-4DFE-91D9-5D32BD39134C}">
          <p14:sldIdLst>
            <p14:sldId id="290"/>
          </p14:sldIdLst>
        </p14:section>
        <p14:section name="3.2 HardFault Debug" id="{33AEE101-DF54-4A9D-B729-E16CBF6CAD8F}">
          <p14:sldIdLst>
            <p14:sldId id="278"/>
            <p14:sldId id="276"/>
            <p14:sldId id="283"/>
            <p14:sldId id="284"/>
          </p14:sldIdLst>
        </p14:section>
        <p14:section name="Backup" id="{2A2AB4B0-93D8-4A16-922D-1EEADC7636BF}">
          <p14:sldIdLst>
            <p14:sldId id="289"/>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4" d="100"/>
          <a:sy n="84" d="100"/>
        </p:scale>
        <p:origin x="804" y="56"/>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512" y="-90"/>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4705816" y="4780157"/>
            <a:ext cx="184731" cy="369332"/>
          </a:xfrm>
          <a:prstGeom prst="rect">
            <a:avLst/>
          </a:prstGeom>
          <a:noFill/>
        </p:spPr>
        <p:txBody>
          <a:bodyPr wrap="none" rtlCol="0">
            <a:spAutoFit/>
          </a:bodyPr>
          <a:lstStyle/>
          <a:p>
            <a:endParaRPr lang="en-US" sz="1800"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295135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47843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6642100" y="4439927"/>
            <a:ext cx="2133600" cy="154782"/>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17734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6642100" y="4439927"/>
            <a:ext cx="2133600" cy="154782"/>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869" y="4782676"/>
            <a:ext cx="1563597" cy="191106"/>
          </a:xfrm>
          <a:prstGeom prst="rect">
            <a:avLst/>
          </a:prstGeom>
        </p:spPr>
      </p:pic>
    </p:spTree>
    <p:extLst>
      <p:ext uri="{BB962C8B-B14F-4D97-AF65-F5344CB8AC3E}">
        <p14:creationId xmlns:p14="http://schemas.microsoft.com/office/powerpoint/2010/main" val="204054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9" y="786358"/>
            <a:ext cx="8467725" cy="3709449"/>
          </a:xfrm>
        </p:spPr>
        <p:txBody>
          <a:bodyPr/>
          <a:lstStyle>
            <a:lvl1pPr>
              <a:spcBef>
                <a:spcPts val="667"/>
              </a:spcBef>
              <a:defRPr/>
            </a:lvl1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48400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6" y="889399"/>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9" y="889399"/>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49149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85" indent="0">
              <a:buNone/>
              <a:defRPr sz="1700" b="1"/>
            </a:lvl2pPr>
            <a:lvl3pPr marL="761771" indent="0">
              <a:buNone/>
              <a:defRPr sz="1500" b="1"/>
            </a:lvl3pPr>
            <a:lvl4pPr marL="1142654" indent="0">
              <a:buNone/>
              <a:defRPr sz="1300" b="1"/>
            </a:lvl4pPr>
            <a:lvl5pPr marL="1523535" indent="0">
              <a:buNone/>
              <a:defRPr sz="1300" b="1"/>
            </a:lvl5pPr>
            <a:lvl6pPr marL="1904420" indent="0">
              <a:buNone/>
              <a:defRPr sz="1300" b="1"/>
            </a:lvl6pPr>
            <a:lvl7pPr marL="2285305" indent="0">
              <a:buNone/>
              <a:defRPr sz="1300" b="1"/>
            </a:lvl7pPr>
            <a:lvl8pPr marL="2666186" indent="0">
              <a:buNone/>
              <a:defRPr sz="1300" b="1"/>
            </a:lvl8pPr>
            <a:lvl9pPr marL="3047070" indent="0">
              <a:buNone/>
              <a:defRPr sz="1300" b="1"/>
            </a:lvl9pPr>
          </a:lstStyle>
          <a:p>
            <a:pPr lvl="0"/>
            <a:r>
              <a:rPr lang="en-US"/>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000" b="1"/>
            </a:lvl1pPr>
            <a:lvl2pPr marL="380885" indent="0">
              <a:buNone/>
              <a:defRPr sz="1700" b="1"/>
            </a:lvl2pPr>
            <a:lvl3pPr marL="761771" indent="0">
              <a:buNone/>
              <a:defRPr sz="1500" b="1"/>
            </a:lvl3pPr>
            <a:lvl4pPr marL="1142654" indent="0">
              <a:buNone/>
              <a:defRPr sz="1300" b="1"/>
            </a:lvl4pPr>
            <a:lvl5pPr marL="1523535" indent="0">
              <a:buNone/>
              <a:defRPr sz="1300" b="1"/>
            </a:lvl5pPr>
            <a:lvl6pPr marL="1904420" indent="0">
              <a:buNone/>
              <a:defRPr sz="1300" b="1"/>
            </a:lvl6pPr>
            <a:lvl7pPr marL="2285305" indent="0">
              <a:buNone/>
              <a:defRPr sz="1300" b="1"/>
            </a:lvl7pPr>
            <a:lvl8pPr marL="2666186" indent="0">
              <a:buNone/>
              <a:defRPr sz="1300" b="1"/>
            </a:lvl8pPr>
            <a:lvl9pPr marL="3047070" indent="0">
              <a:buNone/>
              <a:defRPr sz="1300" b="1"/>
            </a:lvl9pPr>
          </a:lstStyle>
          <a:p>
            <a:pPr lvl="0"/>
            <a:r>
              <a:rPr lang="en-US"/>
              <a:t>Edit Master text styles</a:t>
            </a:r>
          </a:p>
        </p:txBody>
      </p:sp>
      <p:sp>
        <p:nvSpPr>
          <p:cNvPr id="6" name="Content Placeholder 5"/>
          <p:cNvSpPr>
            <a:spLocks noGrp="1"/>
          </p:cNvSpPr>
          <p:nvPr>
            <p:ph sz="quarter" idx="4"/>
          </p:nvPr>
        </p:nvSpPr>
        <p:spPr>
          <a:xfrm>
            <a:off x="4645029"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58213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54233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9"/>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700"/>
            </a:lvl1pPr>
            <a:lvl2pPr marL="380885" indent="0">
              <a:buNone/>
              <a:defRPr sz="1000"/>
            </a:lvl2pPr>
            <a:lvl3pPr marL="761771" indent="0">
              <a:buNone/>
              <a:defRPr sz="800"/>
            </a:lvl3pPr>
            <a:lvl4pPr marL="1142654" indent="0">
              <a:buNone/>
              <a:defRPr sz="700"/>
            </a:lvl4pPr>
            <a:lvl5pPr marL="1523535" indent="0">
              <a:buNone/>
              <a:defRPr sz="700"/>
            </a:lvl5pPr>
            <a:lvl6pPr marL="1904420" indent="0">
              <a:buNone/>
              <a:defRPr sz="700"/>
            </a:lvl6pPr>
            <a:lvl7pPr marL="2285305" indent="0">
              <a:buNone/>
              <a:defRPr sz="700"/>
            </a:lvl7pPr>
            <a:lvl8pPr marL="2666186" indent="0">
              <a:buNone/>
              <a:defRPr sz="700"/>
            </a:lvl8pPr>
            <a:lvl9pPr marL="3047070" indent="0">
              <a:buNone/>
              <a:defRPr sz="7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7329362" y="4782264"/>
            <a:ext cx="1562364" cy="193146"/>
          </a:xfrm>
          <a:prstGeom prst="rect">
            <a:avLst/>
          </a:prstGeom>
          <a:noFill/>
          <a:ln w="9525">
            <a:noFill/>
            <a:miter lim="800000"/>
            <a:headEnd/>
            <a:tailEnd/>
          </a:ln>
        </p:spPr>
      </p:pic>
    </p:spTree>
    <p:extLst>
      <p:ext uri="{BB962C8B-B14F-4D97-AF65-F5344CB8AC3E}">
        <p14:creationId xmlns:p14="http://schemas.microsoft.com/office/powerpoint/2010/main" val="36658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4"/>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9" y="794150"/>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1" y="4656947"/>
            <a:ext cx="8928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334014" y="4656947"/>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71"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666497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85" algn="l" rtl="0" eaLnBrk="1" fontAlgn="base" hangingPunct="1">
        <a:lnSpc>
          <a:spcPct val="85000"/>
        </a:lnSpc>
        <a:spcBef>
          <a:spcPct val="0"/>
        </a:spcBef>
        <a:spcAft>
          <a:spcPct val="0"/>
        </a:spcAft>
        <a:defRPr sz="2700" b="1">
          <a:solidFill>
            <a:srgbClr val="FF0000"/>
          </a:solidFill>
          <a:latin typeface="Arial" charset="0"/>
        </a:defRPr>
      </a:lvl6pPr>
      <a:lvl7pPr marL="761771" algn="l" rtl="0" eaLnBrk="1" fontAlgn="base" hangingPunct="1">
        <a:lnSpc>
          <a:spcPct val="85000"/>
        </a:lnSpc>
        <a:spcBef>
          <a:spcPct val="0"/>
        </a:spcBef>
        <a:spcAft>
          <a:spcPct val="0"/>
        </a:spcAft>
        <a:defRPr sz="2700" b="1">
          <a:solidFill>
            <a:srgbClr val="FF0000"/>
          </a:solidFill>
          <a:latin typeface="Arial" charset="0"/>
        </a:defRPr>
      </a:lvl7pPr>
      <a:lvl8pPr marL="1142654" algn="l" rtl="0" eaLnBrk="1" fontAlgn="base" hangingPunct="1">
        <a:lnSpc>
          <a:spcPct val="85000"/>
        </a:lnSpc>
        <a:spcBef>
          <a:spcPct val="0"/>
        </a:spcBef>
        <a:spcAft>
          <a:spcPct val="0"/>
        </a:spcAft>
        <a:defRPr sz="2700" b="1">
          <a:solidFill>
            <a:srgbClr val="FF0000"/>
          </a:solidFill>
          <a:latin typeface="Arial" charset="0"/>
        </a:defRPr>
      </a:lvl8pPr>
      <a:lvl9pPr marL="1523535"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19" indent="-189119" algn="l" rtl="0" eaLnBrk="1" fontAlgn="base" hangingPunct="1">
        <a:spcBef>
          <a:spcPts val="667"/>
        </a:spcBef>
        <a:spcAft>
          <a:spcPct val="0"/>
        </a:spcAft>
        <a:buChar char="•"/>
        <a:defRPr sz="1800">
          <a:solidFill>
            <a:schemeClr val="tx1"/>
          </a:solidFill>
          <a:latin typeface="+mn-lt"/>
          <a:ea typeface="+mn-ea"/>
          <a:cs typeface="+mn-cs"/>
        </a:defRPr>
      </a:lvl1pPr>
      <a:lvl2pPr marL="478751" indent="-194411" algn="l" rtl="0" eaLnBrk="1" fontAlgn="base" hangingPunct="1">
        <a:spcBef>
          <a:spcPct val="20000"/>
        </a:spcBef>
        <a:spcAft>
          <a:spcPct val="0"/>
        </a:spcAft>
        <a:buChar char="–"/>
        <a:defRPr sz="1600">
          <a:solidFill>
            <a:schemeClr val="tx1"/>
          </a:solidFill>
          <a:latin typeface="+mn-lt"/>
        </a:defRPr>
      </a:lvl2pPr>
      <a:lvl3pPr marL="711512" indent="-137545" algn="l" rtl="0" eaLnBrk="1" fontAlgn="base" hangingPunct="1">
        <a:spcBef>
          <a:spcPct val="15000"/>
        </a:spcBef>
        <a:spcAft>
          <a:spcPct val="0"/>
        </a:spcAft>
        <a:buChar char="•"/>
        <a:defRPr sz="1600">
          <a:solidFill>
            <a:schemeClr val="tx1"/>
          </a:solidFill>
          <a:latin typeface="+mn-lt"/>
        </a:defRPr>
      </a:lvl3pPr>
      <a:lvl4pPr marL="1001143" indent="-194411" algn="l" rtl="0" eaLnBrk="1" fontAlgn="base" hangingPunct="1">
        <a:spcBef>
          <a:spcPct val="5000"/>
        </a:spcBef>
        <a:spcAft>
          <a:spcPct val="0"/>
        </a:spcAft>
        <a:buChar char="–"/>
        <a:defRPr sz="1600">
          <a:solidFill>
            <a:schemeClr val="tx1"/>
          </a:solidFill>
          <a:latin typeface="+mn-lt"/>
        </a:defRPr>
      </a:lvl4pPr>
      <a:lvl5pPr marL="1240515" indent="-144160" algn="l" rtl="0" eaLnBrk="1" fontAlgn="base" hangingPunct="1">
        <a:spcBef>
          <a:spcPct val="0"/>
        </a:spcBef>
        <a:spcAft>
          <a:spcPct val="0"/>
        </a:spcAft>
        <a:buChar char="»"/>
        <a:defRPr sz="1600">
          <a:solidFill>
            <a:schemeClr val="tx1"/>
          </a:solidFill>
          <a:latin typeface="+mn-lt"/>
        </a:defRPr>
      </a:lvl5pPr>
      <a:lvl6pPr marL="1621400" indent="-144160" algn="l" rtl="0" eaLnBrk="1" fontAlgn="base" hangingPunct="1">
        <a:spcBef>
          <a:spcPct val="0"/>
        </a:spcBef>
        <a:spcAft>
          <a:spcPct val="0"/>
        </a:spcAft>
        <a:buChar char="»"/>
        <a:defRPr sz="1300">
          <a:solidFill>
            <a:schemeClr val="tx1"/>
          </a:solidFill>
          <a:latin typeface="+mn-lt"/>
        </a:defRPr>
      </a:lvl6pPr>
      <a:lvl7pPr marL="2002286" indent="-144160" algn="l" rtl="0" eaLnBrk="1" fontAlgn="base" hangingPunct="1">
        <a:spcBef>
          <a:spcPct val="0"/>
        </a:spcBef>
        <a:spcAft>
          <a:spcPct val="0"/>
        </a:spcAft>
        <a:buChar char="»"/>
        <a:defRPr sz="1300">
          <a:solidFill>
            <a:schemeClr val="tx1"/>
          </a:solidFill>
          <a:latin typeface="+mn-lt"/>
        </a:defRPr>
      </a:lvl7pPr>
      <a:lvl8pPr marL="2383171" indent="-144160" algn="l" rtl="0" eaLnBrk="1" fontAlgn="base" hangingPunct="1">
        <a:spcBef>
          <a:spcPct val="0"/>
        </a:spcBef>
        <a:spcAft>
          <a:spcPct val="0"/>
        </a:spcAft>
        <a:buChar char="»"/>
        <a:defRPr sz="1300">
          <a:solidFill>
            <a:schemeClr val="tx1"/>
          </a:solidFill>
          <a:latin typeface="+mn-lt"/>
        </a:defRPr>
      </a:lvl8pPr>
      <a:lvl9pPr marL="2764055" indent="-144160"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71" rtl="0" eaLnBrk="1" latinLnBrk="0" hangingPunct="1">
        <a:defRPr sz="1500" kern="1200">
          <a:solidFill>
            <a:schemeClr val="tx1"/>
          </a:solidFill>
          <a:latin typeface="+mn-lt"/>
          <a:ea typeface="+mn-ea"/>
          <a:cs typeface="+mn-cs"/>
        </a:defRPr>
      </a:lvl1pPr>
      <a:lvl2pPr marL="380885" algn="l" defTabSz="761771" rtl="0" eaLnBrk="1" latinLnBrk="0" hangingPunct="1">
        <a:defRPr sz="1500" kern="1200">
          <a:solidFill>
            <a:schemeClr val="tx1"/>
          </a:solidFill>
          <a:latin typeface="+mn-lt"/>
          <a:ea typeface="+mn-ea"/>
          <a:cs typeface="+mn-cs"/>
        </a:defRPr>
      </a:lvl2pPr>
      <a:lvl3pPr marL="761771" algn="l" defTabSz="761771" rtl="0" eaLnBrk="1" latinLnBrk="0" hangingPunct="1">
        <a:defRPr sz="1500" kern="1200">
          <a:solidFill>
            <a:schemeClr val="tx1"/>
          </a:solidFill>
          <a:latin typeface="+mn-lt"/>
          <a:ea typeface="+mn-ea"/>
          <a:cs typeface="+mn-cs"/>
        </a:defRPr>
      </a:lvl3pPr>
      <a:lvl4pPr marL="1142654" algn="l" defTabSz="761771" rtl="0" eaLnBrk="1" latinLnBrk="0" hangingPunct="1">
        <a:defRPr sz="1500" kern="1200">
          <a:solidFill>
            <a:schemeClr val="tx1"/>
          </a:solidFill>
          <a:latin typeface="+mn-lt"/>
          <a:ea typeface="+mn-ea"/>
          <a:cs typeface="+mn-cs"/>
        </a:defRPr>
      </a:lvl4pPr>
      <a:lvl5pPr marL="1523535" algn="l" defTabSz="761771" rtl="0" eaLnBrk="1" latinLnBrk="0" hangingPunct="1">
        <a:defRPr sz="1500" kern="1200">
          <a:solidFill>
            <a:schemeClr val="tx1"/>
          </a:solidFill>
          <a:latin typeface="+mn-lt"/>
          <a:ea typeface="+mn-ea"/>
          <a:cs typeface="+mn-cs"/>
        </a:defRPr>
      </a:lvl5pPr>
      <a:lvl6pPr marL="1904420" algn="l" defTabSz="761771" rtl="0" eaLnBrk="1" latinLnBrk="0" hangingPunct="1">
        <a:defRPr sz="1500" kern="1200">
          <a:solidFill>
            <a:schemeClr val="tx1"/>
          </a:solidFill>
          <a:latin typeface="+mn-lt"/>
          <a:ea typeface="+mn-ea"/>
          <a:cs typeface="+mn-cs"/>
        </a:defRPr>
      </a:lvl6pPr>
      <a:lvl7pPr marL="2285305" algn="l" defTabSz="761771" rtl="0" eaLnBrk="1" latinLnBrk="0" hangingPunct="1">
        <a:defRPr sz="1500" kern="1200">
          <a:solidFill>
            <a:schemeClr val="tx1"/>
          </a:solidFill>
          <a:latin typeface="+mn-lt"/>
          <a:ea typeface="+mn-ea"/>
          <a:cs typeface="+mn-cs"/>
        </a:defRPr>
      </a:lvl7pPr>
      <a:lvl8pPr marL="2666186" algn="l" defTabSz="761771" rtl="0" eaLnBrk="1" latinLnBrk="0" hangingPunct="1">
        <a:defRPr sz="1500" kern="1200">
          <a:solidFill>
            <a:schemeClr val="tx1"/>
          </a:solidFill>
          <a:latin typeface="+mn-lt"/>
          <a:ea typeface="+mn-ea"/>
          <a:cs typeface="+mn-cs"/>
        </a:defRPr>
      </a:lvl8pPr>
      <a:lvl9pPr marL="3047070" algn="l" defTabSz="76177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veloper.arm.com/documentation/ddi0419/c/System-Level-Architecture/System-Level-Programmers--Model/ARMv6-M-exception-model/Exception-number-definition?lang=en" TargetMode="Externa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www.ti.com/lit/ug/slau846c/slau846c.pdf?ts=176887510428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eveloper.arm.com/documentation/dui0662/b/The-Cortex-M0--Processor/Exception-model/Exception-entry-and-return?lang=en"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C51DD-313C-0331-2D1D-4029B068A1BA}"/>
              </a:ext>
            </a:extLst>
          </p:cNvPr>
          <p:cNvSpPr>
            <a:spLocks noGrp="1"/>
          </p:cNvSpPr>
          <p:nvPr>
            <p:ph type="sldNum" sz="quarter" idx="10"/>
          </p:nvPr>
        </p:nvSpPr>
        <p:spPr/>
        <p:txBody>
          <a:bodyPr/>
          <a:lstStyle/>
          <a:p>
            <a:pPr>
              <a:defRPr/>
            </a:pPr>
            <a:fld id="{2B97888F-6AF7-4263-B69D-592D8C33BAC7}" type="slidenum">
              <a:rPr lang="en-US" smtClean="0"/>
              <a:pPr>
                <a:defRPr/>
              </a:pPr>
              <a:t>1</a:t>
            </a:fld>
            <a:endParaRPr lang="en-US"/>
          </a:p>
        </p:txBody>
      </p:sp>
      <p:sp>
        <p:nvSpPr>
          <p:cNvPr id="5" name="Title 1">
            <a:extLst>
              <a:ext uri="{FF2B5EF4-FFF2-40B4-BE49-F238E27FC236}">
                <a16:creationId xmlns:a16="http://schemas.microsoft.com/office/drawing/2014/main" id="{49AF046E-C8A5-D9E1-6D5E-AFB8FE314D0F}"/>
              </a:ext>
            </a:extLst>
          </p:cNvPr>
          <p:cNvSpPr txBox="1">
            <a:spLocks/>
          </p:cNvSpPr>
          <p:nvPr/>
        </p:nvSpPr>
        <p:spPr bwMode="auto">
          <a:xfrm>
            <a:off x="229114" y="1341031"/>
            <a:ext cx="8000485" cy="138550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85" algn="l" rtl="0" eaLnBrk="1" fontAlgn="base" hangingPunct="1">
              <a:lnSpc>
                <a:spcPct val="85000"/>
              </a:lnSpc>
              <a:spcBef>
                <a:spcPct val="0"/>
              </a:spcBef>
              <a:spcAft>
                <a:spcPct val="0"/>
              </a:spcAft>
              <a:defRPr sz="2700" b="1">
                <a:solidFill>
                  <a:srgbClr val="FF0000"/>
                </a:solidFill>
                <a:latin typeface="Arial" charset="0"/>
              </a:defRPr>
            </a:lvl6pPr>
            <a:lvl7pPr marL="761771" algn="l" rtl="0" eaLnBrk="1" fontAlgn="base" hangingPunct="1">
              <a:lnSpc>
                <a:spcPct val="85000"/>
              </a:lnSpc>
              <a:spcBef>
                <a:spcPct val="0"/>
              </a:spcBef>
              <a:spcAft>
                <a:spcPct val="0"/>
              </a:spcAft>
              <a:defRPr sz="2700" b="1">
                <a:solidFill>
                  <a:srgbClr val="FF0000"/>
                </a:solidFill>
                <a:latin typeface="Arial" charset="0"/>
              </a:defRPr>
            </a:lvl7pPr>
            <a:lvl8pPr marL="1142654" algn="l" rtl="0" eaLnBrk="1" fontAlgn="base" hangingPunct="1">
              <a:lnSpc>
                <a:spcPct val="85000"/>
              </a:lnSpc>
              <a:spcBef>
                <a:spcPct val="0"/>
              </a:spcBef>
              <a:spcAft>
                <a:spcPct val="0"/>
              </a:spcAft>
              <a:defRPr sz="2700" b="1">
                <a:solidFill>
                  <a:srgbClr val="FF0000"/>
                </a:solidFill>
                <a:latin typeface="Arial" charset="0"/>
              </a:defRPr>
            </a:lvl8pPr>
            <a:lvl9pPr marL="1523535" algn="l" rtl="0" eaLnBrk="1" fontAlgn="base" hangingPunct="1">
              <a:lnSpc>
                <a:spcPct val="85000"/>
              </a:lnSpc>
              <a:spcBef>
                <a:spcPct val="0"/>
              </a:spcBef>
              <a:spcAft>
                <a:spcPct val="0"/>
              </a:spcAft>
              <a:defRPr sz="2700" b="1">
                <a:solidFill>
                  <a:srgbClr val="FF0000"/>
                </a:solidFill>
                <a:latin typeface="Arial" charset="0"/>
              </a:defRPr>
            </a:lvl9pPr>
          </a:lstStyle>
          <a:p>
            <a:pPr>
              <a:lnSpc>
                <a:spcPct val="100000"/>
              </a:lnSpc>
            </a:pPr>
            <a:r>
              <a:rPr lang="en-US" altLang="zh-CN" kern="0"/>
              <a:t>MSPM0 Blocking Issue Debug Flow</a:t>
            </a:r>
            <a:endParaRPr lang="en-US" kern="0" dirty="0"/>
          </a:p>
        </p:txBody>
      </p:sp>
      <p:sp>
        <p:nvSpPr>
          <p:cNvPr id="6" name="TextBox 5">
            <a:extLst>
              <a:ext uri="{FF2B5EF4-FFF2-40B4-BE49-F238E27FC236}">
                <a16:creationId xmlns:a16="http://schemas.microsoft.com/office/drawing/2014/main" id="{69F7E961-0E29-E7C9-E78A-45FD0DBB6610}"/>
              </a:ext>
            </a:extLst>
          </p:cNvPr>
          <p:cNvSpPr txBox="1"/>
          <p:nvPr/>
        </p:nvSpPr>
        <p:spPr>
          <a:xfrm>
            <a:off x="298450" y="3033376"/>
            <a:ext cx="697627" cy="646331"/>
          </a:xfrm>
          <a:prstGeom prst="rect">
            <a:avLst/>
          </a:prstGeom>
          <a:noFill/>
        </p:spPr>
        <p:txBody>
          <a:bodyPr wrap="none" rtlCol="0">
            <a:spAutoFit/>
          </a:bodyPr>
          <a:lstStyle/>
          <a:p>
            <a:r>
              <a:rPr lang="en-US" b="1" dirty="0"/>
              <a:t>MSP</a:t>
            </a:r>
          </a:p>
          <a:p>
            <a:r>
              <a:rPr lang="en-US" b="1" dirty="0"/>
              <a:t>2026</a:t>
            </a:r>
          </a:p>
        </p:txBody>
      </p:sp>
    </p:spTree>
    <p:extLst>
      <p:ext uri="{BB962C8B-B14F-4D97-AF65-F5344CB8AC3E}">
        <p14:creationId xmlns:p14="http://schemas.microsoft.com/office/powerpoint/2010/main" val="46228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DD4640-FB25-CC21-5E81-8FEBECE3FBCA}"/>
              </a:ext>
            </a:extLst>
          </p:cNvPr>
          <p:cNvSpPr>
            <a:spLocks noGrp="1"/>
          </p:cNvSpPr>
          <p:nvPr>
            <p:ph type="sldNum" sz="quarter" idx="10"/>
          </p:nvPr>
        </p:nvSpPr>
        <p:spPr/>
        <p:txBody>
          <a:bodyPr/>
          <a:lstStyle/>
          <a:p>
            <a:pPr>
              <a:defRPr/>
            </a:pPr>
            <a:fld id="{2B97888F-6AF7-4263-B69D-592D8C33BAC7}" type="slidenum">
              <a:rPr lang="en-US" smtClean="0"/>
              <a:pPr>
                <a:defRPr/>
              </a:pPr>
              <a:t>10</a:t>
            </a:fld>
            <a:endParaRPr lang="en-US"/>
          </a:p>
        </p:txBody>
      </p:sp>
      <p:sp>
        <p:nvSpPr>
          <p:cNvPr id="27" name="Slide Number Placeholder 3">
            <a:extLst>
              <a:ext uri="{FF2B5EF4-FFF2-40B4-BE49-F238E27FC236}">
                <a16:creationId xmlns:a16="http://schemas.microsoft.com/office/drawing/2014/main" id="{03849387-7377-78EF-B927-A5B76C832FAE}"/>
              </a:ext>
            </a:extLst>
          </p:cNvPr>
          <p:cNvSpPr txBox="1">
            <a:spLocks/>
          </p:cNvSpPr>
          <p:nvPr/>
        </p:nvSpPr>
        <p:spPr bwMode="auto">
          <a:xfrm>
            <a:off x="6642100" y="4439927"/>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a:defRPr/>
            </a:pPr>
            <a:fld id="{03BA23CF-AA30-4A18-B744-605C3E9DBF07}" type="slidenum">
              <a:rPr lang="en-US" smtClean="0"/>
              <a:pPr>
                <a:defRPr/>
              </a:pPr>
              <a:t>10</a:t>
            </a:fld>
            <a:endParaRPr lang="en-US"/>
          </a:p>
        </p:txBody>
      </p:sp>
      <p:pic>
        <p:nvPicPr>
          <p:cNvPr id="28" name="Picture 27" descr="A red circuit board with many small components&#10;&#10;AI-generated content may be incorrect.">
            <a:extLst>
              <a:ext uri="{FF2B5EF4-FFF2-40B4-BE49-F238E27FC236}">
                <a16:creationId xmlns:a16="http://schemas.microsoft.com/office/drawing/2014/main" id="{0DDF3817-D1BC-8E38-4F4B-4ECDF5EF9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0" y="706453"/>
            <a:ext cx="2916192" cy="3888256"/>
          </a:xfrm>
          <a:prstGeom prst="rect">
            <a:avLst/>
          </a:prstGeom>
        </p:spPr>
      </p:pic>
      <p:sp>
        <p:nvSpPr>
          <p:cNvPr id="29" name="Title 1">
            <a:extLst>
              <a:ext uri="{FF2B5EF4-FFF2-40B4-BE49-F238E27FC236}">
                <a16:creationId xmlns:a16="http://schemas.microsoft.com/office/drawing/2014/main" id="{8811BE3C-E7AD-706D-86A3-A67875232481}"/>
              </a:ext>
            </a:extLst>
          </p:cNvPr>
          <p:cNvSpPr txBox="1">
            <a:spLocks/>
          </p:cNvSpPr>
          <p:nvPr/>
        </p:nvSpPr>
        <p:spPr bwMode="auto">
          <a:xfrm>
            <a:off x="231775" y="107164"/>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kern="0" dirty="0"/>
              <a:t>XDS110 Connection</a:t>
            </a:r>
          </a:p>
        </p:txBody>
      </p:sp>
      <p:sp>
        <p:nvSpPr>
          <p:cNvPr id="30" name="Rectangle 29">
            <a:extLst>
              <a:ext uri="{FF2B5EF4-FFF2-40B4-BE49-F238E27FC236}">
                <a16:creationId xmlns:a16="http://schemas.microsoft.com/office/drawing/2014/main" id="{E8CB737C-5A2C-E714-FE54-63324F8A3878}"/>
              </a:ext>
            </a:extLst>
          </p:cNvPr>
          <p:cNvSpPr/>
          <p:nvPr/>
        </p:nvSpPr>
        <p:spPr>
          <a:xfrm>
            <a:off x="1589677" y="2266406"/>
            <a:ext cx="842554" cy="156754"/>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16BC723-64DD-4465-8B62-2FEC7C6079DA}"/>
              </a:ext>
            </a:extLst>
          </p:cNvPr>
          <p:cNvSpPr/>
          <p:nvPr/>
        </p:nvSpPr>
        <p:spPr>
          <a:xfrm>
            <a:off x="1230449" y="1142999"/>
            <a:ext cx="1822268" cy="1358537"/>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4706D0-B474-A29C-8735-6B7B4243B889}"/>
              </a:ext>
            </a:extLst>
          </p:cNvPr>
          <p:cNvSpPr/>
          <p:nvPr/>
        </p:nvSpPr>
        <p:spPr>
          <a:xfrm>
            <a:off x="1230449" y="2501536"/>
            <a:ext cx="1822268" cy="1770018"/>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205E3C6-8A94-CC3A-48F6-E2ADDE4D0F22}"/>
              </a:ext>
            </a:extLst>
          </p:cNvPr>
          <p:cNvSpPr txBox="1"/>
          <p:nvPr/>
        </p:nvSpPr>
        <p:spPr>
          <a:xfrm>
            <a:off x="231775" y="1746349"/>
            <a:ext cx="930832" cy="338554"/>
          </a:xfrm>
          <a:prstGeom prst="rect">
            <a:avLst/>
          </a:prstGeom>
          <a:noFill/>
        </p:spPr>
        <p:txBody>
          <a:bodyPr wrap="none" rtlCol="0">
            <a:spAutoFit/>
          </a:bodyPr>
          <a:lstStyle/>
          <a:p>
            <a:r>
              <a:rPr lang="en-US" sz="1600" dirty="0">
                <a:solidFill>
                  <a:srgbClr val="FF0000"/>
                </a:solidFill>
              </a:rPr>
              <a:t>XDS110</a:t>
            </a:r>
          </a:p>
        </p:txBody>
      </p:sp>
      <p:sp>
        <p:nvSpPr>
          <p:cNvPr id="34" name="TextBox 33">
            <a:extLst>
              <a:ext uri="{FF2B5EF4-FFF2-40B4-BE49-F238E27FC236}">
                <a16:creationId xmlns:a16="http://schemas.microsoft.com/office/drawing/2014/main" id="{3797F2E2-220F-F251-557A-C698216D4042}"/>
              </a:ext>
            </a:extLst>
          </p:cNvPr>
          <p:cNvSpPr txBox="1"/>
          <p:nvPr/>
        </p:nvSpPr>
        <p:spPr>
          <a:xfrm>
            <a:off x="231775" y="3217268"/>
            <a:ext cx="914033" cy="338554"/>
          </a:xfrm>
          <a:prstGeom prst="rect">
            <a:avLst/>
          </a:prstGeom>
          <a:noFill/>
        </p:spPr>
        <p:txBody>
          <a:bodyPr wrap="none" rtlCol="0">
            <a:spAutoFit/>
          </a:bodyPr>
          <a:lstStyle/>
          <a:p>
            <a:r>
              <a:rPr lang="en-US" sz="1600" dirty="0">
                <a:solidFill>
                  <a:srgbClr val="FF0000"/>
                </a:solidFill>
              </a:rPr>
              <a:t>MSPM0</a:t>
            </a:r>
          </a:p>
        </p:txBody>
      </p:sp>
      <p:cxnSp>
        <p:nvCxnSpPr>
          <p:cNvPr id="35" name="Connector: Elbow 34">
            <a:extLst>
              <a:ext uri="{FF2B5EF4-FFF2-40B4-BE49-F238E27FC236}">
                <a16:creationId xmlns:a16="http://schemas.microsoft.com/office/drawing/2014/main" id="{CEA3FE67-9AC4-4394-CD2C-AA786C86FBD1}"/>
              </a:ext>
            </a:extLst>
          </p:cNvPr>
          <p:cNvCxnSpPr/>
          <p:nvPr/>
        </p:nvCxnSpPr>
        <p:spPr>
          <a:xfrm flipV="1">
            <a:off x="2194696" y="2135777"/>
            <a:ext cx="2860630" cy="209006"/>
          </a:xfrm>
          <a:prstGeom prst="bentConnector3">
            <a:avLst>
              <a:gd name="adj1" fmla="val -2"/>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5C663AD-62E7-507D-A3FD-44CF661F5849}"/>
              </a:ext>
            </a:extLst>
          </p:cNvPr>
          <p:cNvCxnSpPr>
            <a:cxnSpLocks/>
          </p:cNvCxnSpPr>
          <p:nvPr/>
        </p:nvCxnSpPr>
        <p:spPr>
          <a:xfrm flipV="1">
            <a:off x="2141583" y="1965960"/>
            <a:ext cx="2913743" cy="385354"/>
          </a:xfrm>
          <a:prstGeom prst="bentConnector3">
            <a:avLst>
              <a:gd name="adj1" fmla="val 237"/>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48D4FF-9C9D-E758-96D7-41602ED7591B}"/>
              </a:ext>
            </a:extLst>
          </p:cNvPr>
          <p:cNvCxnSpPr>
            <a:cxnSpLocks/>
          </p:cNvCxnSpPr>
          <p:nvPr/>
        </p:nvCxnSpPr>
        <p:spPr>
          <a:xfrm flipV="1">
            <a:off x="1675515" y="1642805"/>
            <a:ext cx="3379811" cy="688916"/>
          </a:xfrm>
          <a:prstGeom prst="bentConnector3">
            <a:avLst>
              <a:gd name="adj1" fmla="val -438"/>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A9904EC-4C04-DE6E-4FA5-7CD12C76EE48}"/>
              </a:ext>
            </a:extLst>
          </p:cNvPr>
          <p:cNvCxnSpPr>
            <a:cxnSpLocks/>
          </p:cNvCxnSpPr>
          <p:nvPr/>
        </p:nvCxnSpPr>
        <p:spPr>
          <a:xfrm flipV="1">
            <a:off x="1818051" y="1796143"/>
            <a:ext cx="3237275" cy="545375"/>
          </a:xfrm>
          <a:prstGeom prst="bentConnector3">
            <a:avLst>
              <a:gd name="adj1" fmla="val 57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A72333B-BCAA-BE94-82A2-7F3DEE66077A}"/>
              </a:ext>
            </a:extLst>
          </p:cNvPr>
          <p:cNvSpPr txBox="1"/>
          <p:nvPr/>
        </p:nvSpPr>
        <p:spPr>
          <a:xfrm>
            <a:off x="5055326" y="1478569"/>
            <a:ext cx="731520" cy="307777"/>
          </a:xfrm>
          <a:prstGeom prst="rect">
            <a:avLst/>
          </a:prstGeom>
          <a:noFill/>
        </p:spPr>
        <p:txBody>
          <a:bodyPr wrap="square">
            <a:spAutoFit/>
          </a:bodyPr>
          <a:lstStyle/>
          <a:p>
            <a:pPr defTabSz="685800" fontAlgn="auto">
              <a:spcBef>
                <a:spcPts val="0"/>
              </a:spcBef>
              <a:spcAft>
                <a:spcPts val="0"/>
              </a:spcAft>
            </a:pPr>
            <a:r>
              <a:rPr lang="en-US" sz="1400" dirty="0">
                <a:solidFill>
                  <a:srgbClr val="000000"/>
                </a:solidFill>
                <a:latin typeface="Arial"/>
              </a:rPr>
              <a:t>GND</a:t>
            </a:r>
          </a:p>
        </p:txBody>
      </p:sp>
      <p:sp>
        <p:nvSpPr>
          <p:cNvPr id="40" name="TextBox 39">
            <a:extLst>
              <a:ext uri="{FF2B5EF4-FFF2-40B4-BE49-F238E27FC236}">
                <a16:creationId xmlns:a16="http://schemas.microsoft.com/office/drawing/2014/main" id="{EEA2D771-22E3-7370-22D4-457B7B1DC126}"/>
              </a:ext>
            </a:extLst>
          </p:cNvPr>
          <p:cNvSpPr txBox="1"/>
          <p:nvPr/>
        </p:nvSpPr>
        <p:spPr>
          <a:xfrm>
            <a:off x="5055326" y="1824735"/>
            <a:ext cx="868680" cy="307777"/>
          </a:xfrm>
          <a:prstGeom prst="rect">
            <a:avLst/>
          </a:prstGeom>
          <a:noFill/>
        </p:spPr>
        <p:txBody>
          <a:bodyPr wrap="square">
            <a:spAutoFit/>
          </a:bodyPr>
          <a:lstStyle/>
          <a:p>
            <a:pPr defTabSz="685800" fontAlgn="auto">
              <a:spcBef>
                <a:spcPts val="0"/>
              </a:spcBef>
              <a:spcAft>
                <a:spcPts val="0"/>
              </a:spcAft>
            </a:pPr>
            <a:r>
              <a:rPr lang="en-US" sz="1400" dirty="0">
                <a:solidFill>
                  <a:srgbClr val="000000"/>
                </a:solidFill>
                <a:latin typeface="Arial"/>
              </a:rPr>
              <a:t>SWDIO</a:t>
            </a:r>
          </a:p>
        </p:txBody>
      </p:sp>
      <p:sp>
        <p:nvSpPr>
          <p:cNvPr id="41" name="TextBox 40">
            <a:extLst>
              <a:ext uri="{FF2B5EF4-FFF2-40B4-BE49-F238E27FC236}">
                <a16:creationId xmlns:a16="http://schemas.microsoft.com/office/drawing/2014/main" id="{DC8E2A93-B5C1-879C-1717-8C017893A6D1}"/>
              </a:ext>
            </a:extLst>
          </p:cNvPr>
          <p:cNvSpPr txBox="1"/>
          <p:nvPr/>
        </p:nvSpPr>
        <p:spPr>
          <a:xfrm>
            <a:off x="5055326" y="1651652"/>
            <a:ext cx="731520" cy="307777"/>
          </a:xfrm>
          <a:prstGeom prst="rect">
            <a:avLst/>
          </a:prstGeom>
          <a:noFill/>
        </p:spPr>
        <p:txBody>
          <a:bodyPr wrap="square">
            <a:spAutoFit/>
          </a:bodyPr>
          <a:lstStyle/>
          <a:p>
            <a:pPr defTabSz="685800" fontAlgn="auto">
              <a:spcBef>
                <a:spcPts val="0"/>
              </a:spcBef>
              <a:spcAft>
                <a:spcPts val="0"/>
              </a:spcAft>
            </a:pPr>
            <a:r>
              <a:rPr lang="en-US" sz="1400" dirty="0">
                <a:solidFill>
                  <a:srgbClr val="000000"/>
                </a:solidFill>
                <a:latin typeface="Arial"/>
              </a:rPr>
              <a:t>3V3</a:t>
            </a:r>
          </a:p>
        </p:txBody>
      </p:sp>
      <p:sp>
        <p:nvSpPr>
          <p:cNvPr id="42" name="TextBox 41">
            <a:extLst>
              <a:ext uri="{FF2B5EF4-FFF2-40B4-BE49-F238E27FC236}">
                <a16:creationId xmlns:a16="http://schemas.microsoft.com/office/drawing/2014/main" id="{93EA6CBF-80D4-BB08-0661-49CFD5C808CB}"/>
              </a:ext>
            </a:extLst>
          </p:cNvPr>
          <p:cNvSpPr txBox="1"/>
          <p:nvPr/>
        </p:nvSpPr>
        <p:spPr>
          <a:xfrm>
            <a:off x="5055326" y="2004748"/>
            <a:ext cx="1031965" cy="307777"/>
          </a:xfrm>
          <a:prstGeom prst="rect">
            <a:avLst/>
          </a:prstGeom>
          <a:noFill/>
        </p:spPr>
        <p:txBody>
          <a:bodyPr wrap="square">
            <a:spAutoFit/>
          </a:bodyPr>
          <a:lstStyle/>
          <a:p>
            <a:pPr defTabSz="685800" fontAlgn="auto">
              <a:spcBef>
                <a:spcPts val="0"/>
              </a:spcBef>
              <a:spcAft>
                <a:spcPts val="0"/>
              </a:spcAft>
            </a:pPr>
            <a:r>
              <a:rPr lang="en-US" sz="1400" dirty="0">
                <a:solidFill>
                  <a:srgbClr val="000000"/>
                </a:solidFill>
                <a:latin typeface="Arial"/>
              </a:rPr>
              <a:t>SWCLK</a:t>
            </a:r>
          </a:p>
        </p:txBody>
      </p:sp>
      <p:sp>
        <p:nvSpPr>
          <p:cNvPr id="43" name="TextBox 42">
            <a:extLst>
              <a:ext uri="{FF2B5EF4-FFF2-40B4-BE49-F238E27FC236}">
                <a16:creationId xmlns:a16="http://schemas.microsoft.com/office/drawing/2014/main" id="{C8276DFE-18C2-BDDB-6238-E9E3E4AD7019}"/>
              </a:ext>
            </a:extLst>
          </p:cNvPr>
          <p:cNvSpPr txBox="1"/>
          <p:nvPr/>
        </p:nvSpPr>
        <p:spPr>
          <a:xfrm>
            <a:off x="3881166" y="2508465"/>
            <a:ext cx="5106080" cy="1169551"/>
          </a:xfrm>
          <a:prstGeom prst="rect">
            <a:avLst/>
          </a:prstGeom>
          <a:noFill/>
        </p:spPr>
        <p:txBody>
          <a:bodyPr wrap="square">
            <a:spAutoFit/>
          </a:bodyPr>
          <a:lstStyle/>
          <a:p>
            <a:pPr marL="342900" indent="-342900" defTabSz="685800" fontAlgn="auto">
              <a:spcBef>
                <a:spcPts val="0"/>
              </a:spcBef>
              <a:spcAft>
                <a:spcPts val="0"/>
              </a:spcAft>
              <a:buFont typeface="+mj-lt"/>
              <a:buAutoNum type="arabicPeriod"/>
            </a:pPr>
            <a:r>
              <a:rPr lang="en-US" sz="1400" dirty="0">
                <a:solidFill>
                  <a:srgbClr val="000000"/>
                </a:solidFill>
                <a:latin typeface="Arial"/>
              </a:rPr>
              <a:t>Remove the Jumpers between XDS110 and MSPM0 board on launchpad.</a:t>
            </a:r>
          </a:p>
          <a:p>
            <a:pPr marL="342900" indent="-342900" defTabSz="685800" fontAlgn="auto">
              <a:spcBef>
                <a:spcPts val="0"/>
              </a:spcBef>
              <a:spcAft>
                <a:spcPts val="0"/>
              </a:spcAft>
              <a:buFont typeface="+mj-lt"/>
              <a:buAutoNum type="arabicPeriod"/>
            </a:pPr>
            <a:r>
              <a:rPr lang="en-US" sz="1400" dirty="0">
                <a:solidFill>
                  <a:srgbClr val="000000"/>
                </a:solidFill>
                <a:latin typeface="Arial"/>
              </a:rPr>
              <a:t>Focus on the header pins on the XDS110 side (the highlighted part in yellow), connect </a:t>
            </a:r>
            <a:r>
              <a:rPr lang="en-US" sz="1400" b="1" dirty="0">
                <a:solidFill>
                  <a:srgbClr val="000000"/>
                </a:solidFill>
                <a:latin typeface="Arial"/>
              </a:rPr>
              <a:t>SWDIO, SWCLK, 3V3 and GND</a:t>
            </a:r>
            <a:r>
              <a:rPr lang="en-US" sz="1400" dirty="0">
                <a:solidFill>
                  <a:srgbClr val="000000"/>
                </a:solidFill>
                <a:latin typeface="Arial"/>
              </a:rPr>
              <a:t> with customer board debugger port. </a:t>
            </a:r>
          </a:p>
        </p:txBody>
      </p:sp>
      <p:cxnSp>
        <p:nvCxnSpPr>
          <p:cNvPr id="44" name="Straight Connector 43">
            <a:extLst>
              <a:ext uri="{FF2B5EF4-FFF2-40B4-BE49-F238E27FC236}">
                <a16:creationId xmlns:a16="http://schemas.microsoft.com/office/drawing/2014/main" id="{BD17F682-2531-55B1-E980-089FCC12C976}"/>
              </a:ext>
            </a:extLst>
          </p:cNvPr>
          <p:cNvCxnSpPr/>
          <p:nvPr/>
        </p:nvCxnSpPr>
        <p:spPr>
          <a:xfrm>
            <a:off x="5924006" y="1642805"/>
            <a:ext cx="7768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0A8794-8451-9761-9732-9A88930CD4B3}"/>
              </a:ext>
            </a:extLst>
          </p:cNvPr>
          <p:cNvCxnSpPr/>
          <p:nvPr/>
        </p:nvCxnSpPr>
        <p:spPr>
          <a:xfrm>
            <a:off x="5924006" y="1786346"/>
            <a:ext cx="7768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B3039D-D88B-7753-B80C-831E08BB7EE1}"/>
              </a:ext>
            </a:extLst>
          </p:cNvPr>
          <p:cNvCxnSpPr/>
          <p:nvPr/>
        </p:nvCxnSpPr>
        <p:spPr>
          <a:xfrm>
            <a:off x="5924006" y="1959429"/>
            <a:ext cx="7768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655586B-A2DF-1CDC-1A0C-B24C5EE0BCFE}"/>
              </a:ext>
            </a:extLst>
          </p:cNvPr>
          <p:cNvCxnSpPr/>
          <p:nvPr/>
        </p:nvCxnSpPr>
        <p:spPr>
          <a:xfrm>
            <a:off x="5925820" y="2132512"/>
            <a:ext cx="77687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124E0C5-0245-1CCE-9998-0F1A9264256C}"/>
              </a:ext>
            </a:extLst>
          </p:cNvPr>
          <p:cNvSpPr/>
          <p:nvPr/>
        </p:nvSpPr>
        <p:spPr>
          <a:xfrm>
            <a:off x="6942909" y="1384663"/>
            <a:ext cx="1832791" cy="9278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Customer Board</a:t>
            </a:r>
          </a:p>
        </p:txBody>
      </p:sp>
    </p:spTree>
    <p:extLst>
      <p:ext uri="{BB962C8B-B14F-4D97-AF65-F5344CB8AC3E}">
        <p14:creationId xmlns:p14="http://schemas.microsoft.com/office/powerpoint/2010/main" val="39852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4835C-B6D2-E2CA-9B28-52A47B5A4D5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AA7AFD-6F58-25C5-51CE-37A6E4E49E46}"/>
              </a:ext>
            </a:extLst>
          </p:cNvPr>
          <p:cNvSpPr>
            <a:spLocks noGrp="1"/>
          </p:cNvSpPr>
          <p:nvPr>
            <p:ph type="sldNum" sz="quarter" idx="10"/>
          </p:nvPr>
        </p:nvSpPr>
        <p:spPr/>
        <p:txBody>
          <a:bodyPr/>
          <a:lstStyle/>
          <a:p>
            <a:pPr>
              <a:defRPr/>
            </a:pPr>
            <a:fld id="{2B97888F-6AF7-4263-B69D-592D8C33BAC7}" type="slidenum">
              <a:rPr lang="en-US" smtClean="0"/>
              <a:pPr>
                <a:defRPr/>
              </a:pPr>
              <a:t>2</a:t>
            </a:fld>
            <a:endParaRPr lang="en-US"/>
          </a:p>
        </p:txBody>
      </p:sp>
      <p:sp>
        <p:nvSpPr>
          <p:cNvPr id="5" name="Rectangle 24">
            <a:extLst>
              <a:ext uri="{FF2B5EF4-FFF2-40B4-BE49-F238E27FC236}">
                <a16:creationId xmlns:a16="http://schemas.microsoft.com/office/drawing/2014/main" id="{3D927831-E773-18D8-A580-0BD3DE2EE777}"/>
              </a:ext>
            </a:extLst>
          </p:cNvPr>
          <p:cNvSpPr txBox="1">
            <a:spLocks noChangeArrowheads="1"/>
          </p:cNvSpPr>
          <p:nvPr/>
        </p:nvSpPr>
        <p:spPr bwMode="auto">
          <a:xfrm>
            <a:off x="6667500" y="4448217"/>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fld id="{07B5736C-021E-4EDA-A2F9-FF199D20DBAA}" type="slidenum">
              <a:rPr lang="en-US" smtClean="0"/>
              <a:pPr/>
              <a:t>2</a:t>
            </a:fld>
            <a:endParaRPr lang="en-US" dirty="0"/>
          </a:p>
        </p:txBody>
      </p:sp>
      <p:sp>
        <p:nvSpPr>
          <p:cNvPr id="6" name="Title 1">
            <a:extLst>
              <a:ext uri="{FF2B5EF4-FFF2-40B4-BE49-F238E27FC236}">
                <a16:creationId xmlns:a16="http://schemas.microsoft.com/office/drawing/2014/main" id="{64872434-4231-A036-9319-AE7F8C6A4A1E}"/>
              </a:ext>
            </a:extLst>
          </p:cNvPr>
          <p:cNvSpPr txBox="1">
            <a:spLocks/>
          </p:cNvSpPr>
          <p:nvPr/>
        </p:nvSpPr>
        <p:spPr bwMode="auto">
          <a:xfrm>
            <a:off x="108800" y="95709"/>
            <a:ext cx="4247663" cy="522183"/>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kern="0" dirty="0"/>
              <a:t>1. Check MCU Boot Status</a:t>
            </a:r>
          </a:p>
        </p:txBody>
      </p:sp>
      <p:sp>
        <p:nvSpPr>
          <p:cNvPr id="7" name="TextBox 6">
            <a:extLst>
              <a:ext uri="{FF2B5EF4-FFF2-40B4-BE49-F238E27FC236}">
                <a16:creationId xmlns:a16="http://schemas.microsoft.com/office/drawing/2014/main" id="{281556AF-7C89-982E-8B62-05A82B0BDEC4}"/>
              </a:ext>
            </a:extLst>
          </p:cNvPr>
          <p:cNvSpPr txBox="1"/>
          <p:nvPr/>
        </p:nvSpPr>
        <p:spPr>
          <a:xfrm>
            <a:off x="108800" y="504388"/>
            <a:ext cx="8926400" cy="2154436"/>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t>Firstly, add the below lines in the file: &lt;</a:t>
            </a:r>
            <a:r>
              <a:rPr lang="en-US" altLang="zh-CN" sz="1400" dirty="0" err="1"/>
              <a:t>ccs_path</a:t>
            </a:r>
            <a:r>
              <a:rPr lang="en-US" altLang="zh-CN" sz="1400" dirty="0"/>
              <a:t>&gt;\ccs\</a:t>
            </a:r>
            <a:r>
              <a:rPr lang="en-US" altLang="zh-CN" sz="1400" dirty="0" err="1"/>
              <a:t>ccs_base</a:t>
            </a:r>
            <a:r>
              <a:rPr lang="en-US" altLang="zh-CN" sz="1400" dirty="0"/>
              <a:t>\common\</a:t>
            </a:r>
            <a:r>
              <a:rPr lang="en-US" altLang="zh-CN" sz="1400" dirty="0" err="1"/>
              <a:t>targetdb</a:t>
            </a:r>
            <a:r>
              <a:rPr lang="en-US" altLang="zh-CN" sz="1400" dirty="0"/>
              <a:t>\Modules\AP\CFGAP.xml, where &lt;</a:t>
            </a:r>
            <a:r>
              <a:rPr lang="en-US" altLang="zh-CN" sz="1400" dirty="0" err="1"/>
              <a:t>ccs_path</a:t>
            </a:r>
            <a:r>
              <a:rPr lang="en-US" altLang="zh-CN" sz="1400" dirty="0"/>
              <a:t>&gt; is your current CCS version such as ccs1281, ccs2020…</a:t>
            </a:r>
          </a:p>
          <a:p>
            <a:pPr marL="666645" lvl="1" indent="-285750">
              <a:buFont typeface="Arial" panose="020B0604020202020204" pitchFamily="34" charset="0"/>
              <a:buChar char="•"/>
            </a:pPr>
            <a:r>
              <a:rPr lang="en-US" altLang="zh-CN" sz="1100" dirty="0"/>
              <a:t>&lt;register id="CFGAP_BOOTDIAG" offset="0x00010" width="32" page="121" acronym="CFGAP_BOOTDIAG"/&gt;</a:t>
            </a:r>
          </a:p>
          <a:p>
            <a:pPr marL="666645" lvl="1" indent="-285750">
              <a:buFont typeface="Arial" panose="020B0604020202020204" pitchFamily="34" charset="0"/>
              <a:buChar char="•"/>
            </a:pPr>
            <a:r>
              <a:rPr lang="en-US" altLang="zh-CN" sz="1100" dirty="0"/>
              <a:t>&lt;register id="CFGAP_LIFECYCLE" offset="0x0014" width="32" page="121" acronym="CFGAP_LIFECYCLE"/&gt;</a:t>
            </a:r>
            <a:endParaRPr lang="en-US" altLang="zh-CN" sz="1400" dirty="0"/>
          </a:p>
          <a:p>
            <a:pPr marL="285750" indent="-285750">
              <a:buFont typeface="Arial" panose="020B0604020202020204" pitchFamily="34" charset="0"/>
              <a:buChar char="•"/>
            </a:pPr>
            <a:r>
              <a:rPr lang="en-US" altLang="zh-CN" sz="1400" dirty="0"/>
              <a:t>Import any MSPM0 SDK example to your workspace, and find the .</a:t>
            </a:r>
            <a:r>
              <a:rPr lang="en-US" altLang="zh-CN" sz="1400" dirty="0" err="1"/>
              <a:t>ccxml</a:t>
            </a:r>
            <a:r>
              <a:rPr lang="en-US" altLang="zh-CN" sz="1400" dirty="0"/>
              <a:t> file under </a:t>
            </a:r>
            <a:r>
              <a:rPr lang="en-US" altLang="zh-CN" sz="1400" dirty="0" err="1"/>
              <a:t>targetConfigs</a:t>
            </a:r>
            <a:r>
              <a:rPr lang="en-US" altLang="zh-CN" sz="1400" dirty="0"/>
              <a:t> folder. </a:t>
            </a:r>
          </a:p>
          <a:p>
            <a:pPr marL="285750" indent="-285750">
              <a:buFont typeface="Arial" panose="020B0604020202020204" pitchFamily="34" charset="0"/>
              <a:buChar char="•"/>
            </a:pPr>
            <a:r>
              <a:rPr lang="en-US" sz="1400" dirty="0"/>
              <a:t>Start Project-</a:t>
            </a:r>
            <a:r>
              <a:rPr lang="en-US" altLang="zh-CN" sz="1400" dirty="0"/>
              <a:t>less Debug to Launch debug session.</a:t>
            </a:r>
          </a:p>
          <a:p>
            <a:pPr marL="285750" indent="-285750">
              <a:buFont typeface="Arial" panose="020B0604020202020204" pitchFamily="34" charset="0"/>
              <a:buChar char="•"/>
            </a:pPr>
            <a:r>
              <a:rPr lang="en-US" altLang="zh-CN" sz="1400" dirty="0"/>
              <a:t>In debug Window, right click on CORTEX_M0P and select “Show All Cores”. It should list all the debug ports in device. And then right click on CS_DAP_0 and “Connect Target”.</a:t>
            </a:r>
          </a:p>
          <a:p>
            <a:pPr marL="285750" indent="-285750">
              <a:buFont typeface="Arial" panose="020B0604020202020204" pitchFamily="34" charset="0"/>
              <a:buChar char="•"/>
            </a:pPr>
            <a:r>
              <a:rPr lang="en-US" altLang="zh-CN" sz="1400" dirty="0"/>
              <a:t>In expressions/WATCH window, add CFGAP_BOOTDIAG and CFGAP_LIFECYCLE, read the data. The data is expected to be 0x07 and 0x96. If any other value is observed, contact TI support team for help.</a:t>
            </a:r>
          </a:p>
        </p:txBody>
      </p:sp>
      <p:pic>
        <p:nvPicPr>
          <p:cNvPr id="8" name="Picture 7">
            <a:extLst>
              <a:ext uri="{FF2B5EF4-FFF2-40B4-BE49-F238E27FC236}">
                <a16:creationId xmlns:a16="http://schemas.microsoft.com/office/drawing/2014/main" id="{4E882F9E-B442-C490-A011-D8CB23AA8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89" y="2571750"/>
            <a:ext cx="1659950" cy="2105594"/>
          </a:xfrm>
          <a:prstGeom prst="rect">
            <a:avLst/>
          </a:prstGeom>
        </p:spPr>
      </p:pic>
      <p:pic>
        <p:nvPicPr>
          <p:cNvPr id="9" name="Picture 8">
            <a:extLst>
              <a:ext uri="{FF2B5EF4-FFF2-40B4-BE49-F238E27FC236}">
                <a16:creationId xmlns:a16="http://schemas.microsoft.com/office/drawing/2014/main" id="{9F7AB6C4-5C5F-D25C-2484-12C3D95A9854}"/>
              </a:ext>
            </a:extLst>
          </p:cNvPr>
          <p:cNvPicPr>
            <a:picLocks noChangeAspect="1"/>
          </p:cNvPicPr>
          <p:nvPr/>
        </p:nvPicPr>
        <p:blipFill>
          <a:blip r:embed="rId3"/>
          <a:stretch>
            <a:fillRect/>
          </a:stretch>
        </p:blipFill>
        <p:spPr>
          <a:xfrm>
            <a:off x="5173395" y="2664007"/>
            <a:ext cx="2988209" cy="1938992"/>
          </a:xfrm>
          <a:prstGeom prst="rect">
            <a:avLst/>
          </a:prstGeom>
        </p:spPr>
      </p:pic>
      <p:pic>
        <p:nvPicPr>
          <p:cNvPr id="10" name="Picture 9">
            <a:extLst>
              <a:ext uri="{FF2B5EF4-FFF2-40B4-BE49-F238E27FC236}">
                <a16:creationId xmlns:a16="http://schemas.microsoft.com/office/drawing/2014/main" id="{59B2F118-3231-95AE-5ED6-36163B541708}"/>
              </a:ext>
            </a:extLst>
          </p:cNvPr>
          <p:cNvPicPr>
            <a:picLocks noChangeAspect="1"/>
          </p:cNvPicPr>
          <p:nvPr/>
        </p:nvPicPr>
        <p:blipFill>
          <a:blip r:embed="rId4"/>
          <a:stretch>
            <a:fillRect/>
          </a:stretch>
        </p:blipFill>
        <p:spPr>
          <a:xfrm>
            <a:off x="2763193" y="2664007"/>
            <a:ext cx="2092259" cy="1941233"/>
          </a:xfrm>
          <a:prstGeom prst="rect">
            <a:avLst/>
          </a:prstGeom>
        </p:spPr>
      </p:pic>
      <p:sp>
        <p:nvSpPr>
          <p:cNvPr id="11" name="TextBox 10">
            <a:extLst>
              <a:ext uri="{FF2B5EF4-FFF2-40B4-BE49-F238E27FC236}">
                <a16:creationId xmlns:a16="http://schemas.microsoft.com/office/drawing/2014/main" id="{8C3D7800-2F60-43C7-7DF7-67A4FABAEE76}"/>
              </a:ext>
            </a:extLst>
          </p:cNvPr>
          <p:cNvSpPr txBox="1"/>
          <p:nvPr/>
        </p:nvSpPr>
        <p:spPr>
          <a:xfrm>
            <a:off x="5736829" y="163243"/>
            <a:ext cx="3298371" cy="338554"/>
          </a:xfrm>
          <a:prstGeom prst="rect">
            <a:avLst/>
          </a:prstGeom>
          <a:noFill/>
        </p:spPr>
        <p:txBody>
          <a:bodyPr wrap="square">
            <a:spAutoFit/>
          </a:bodyPr>
          <a:lstStyle/>
          <a:p>
            <a:r>
              <a:rPr lang="en-US" altLang="zh-CN" sz="1600" i="1" u="sng" dirty="0"/>
              <a:t>Need to use </a:t>
            </a:r>
            <a:r>
              <a:rPr lang="en-US" altLang="zh-CN" sz="1600" b="1" i="1" u="sng" dirty="0"/>
              <a:t>XDS110</a:t>
            </a:r>
            <a:r>
              <a:rPr lang="en-US" altLang="zh-CN" sz="1600" i="1" u="sng" dirty="0"/>
              <a:t> debugger</a:t>
            </a:r>
            <a:endParaRPr lang="en-US" sz="1600" i="1" u="sng" dirty="0"/>
          </a:p>
        </p:txBody>
      </p:sp>
    </p:spTree>
    <p:extLst>
      <p:ext uri="{BB962C8B-B14F-4D97-AF65-F5344CB8AC3E}">
        <p14:creationId xmlns:p14="http://schemas.microsoft.com/office/powerpoint/2010/main" val="96054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D69AF-17F3-341D-6094-FBB3827A86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832857-84D2-5453-1F18-29F15159ACF0}"/>
              </a:ext>
            </a:extLst>
          </p:cNvPr>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sp>
        <p:nvSpPr>
          <p:cNvPr id="2" name="Rectangle 24">
            <a:extLst>
              <a:ext uri="{FF2B5EF4-FFF2-40B4-BE49-F238E27FC236}">
                <a16:creationId xmlns:a16="http://schemas.microsoft.com/office/drawing/2014/main" id="{36D1BCB9-881A-9636-0587-D754BBC842B8}"/>
              </a:ext>
            </a:extLst>
          </p:cNvPr>
          <p:cNvSpPr txBox="1">
            <a:spLocks noChangeArrowheads="1"/>
          </p:cNvSpPr>
          <p:nvPr/>
        </p:nvSpPr>
        <p:spPr bwMode="auto">
          <a:xfrm>
            <a:off x="6667500" y="4448217"/>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fld id="{07B5736C-021E-4EDA-A2F9-FF199D20DBAA}" type="slidenum">
              <a:rPr lang="en-US" smtClean="0"/>
              <a:pPr/>
              <a:t>3</a:t>
            </a:fld>
            <a:endParaRPr lang="en-US" dirty="0"/>
          </a:p>
        </p:txBody>
      </p:sp>
      <p:sp>
        <p:nvSpPr>
          <p:cNvPr id="3" name="Title 1">
            <a:extLst>
              <a:ext uri="{FF2B5EF4-FFF2-40B4-BE49-F238E27FC236}">
                <a16:creationId xmlns:a16="http://schemas.microsoft.com/office/drawing/2014/main" id="{7DFB8DE4-9DB6-FD66-2004-87C882E1488A}"/>
              </a:ext>
            </a:extLst>
          </p:cNvPr>
          <p:cNvSpPr txBox="1">
            <a:spLocks/>
          </p:cNvSpPr>
          <p:nvPr/>
        </p:nvSpPr>
        <p:spPr bwMode="auto">
          <a:xfrm>
            <a:off x="108800" y="95709"/>
            <a:ext cx="8186114" cy="522183"/>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sz="2400" kern="0" dirty="0"/>
              <a:t>2. CCS Connect and </a:t>
            </a:r>
            <a:r>
              <a:rPr lang="en-US" altLang="zh-CN" sz="2400" kern="0" dirty="0"/>
              <a:t>Debug with application program</a:t>
            </a:r>
            <a:endParaRPr lang="en-US" sz="2400" kern="0" dirty="0"/>
          </a:p>
        </p:txBody>
      </p:sp>
      <p:sp>
        <p:nvSpPr>
          <p:cNvPr id="5" name="TextBox 4">
            <a:extLst>
              <a:ext uri="{FF2B5EF4-FFF2-40B4-BE49-F238E27FC236}">
                <a16:creationId xmlns:a16="http://schemas.microsoft.com/office/drawing/2014/main" id="{BF393A67-9BBE-3470-BD06-90361696609A}"/>
              </a:ext>
            </a:extLst>
          </p:cNvPr>
          <p:cNvSpPr txBox="1"/>
          <p:nvPr/>
        </p:nvSpPr>
        <p:spPr>
          <a:xfrm>
            <a:off x="108800" y="545412"/>
            <a:ext cx="8926400" cy="646331"/>
          </a:xfrm>
          <a:prstGeom prst="rect">
            <a:avLst/>
          </a:prstGeom>
          <a:noFill/>
        </p:spPr>
        <p:txBody>
          <a:bodyPr wrap="square" rtlCol="0">
            <a:spAutoFit/>
          </a:bodyPr>
          <a:lstStyle/>
          <a:p>
            <a:r>
              <a:rPr lang="en-US" altLang="zh-CN" dirty="0"/>
              <a:t>Import any of the MSPM0 SDK example to your workspace, and find the .</a:t>
            </a:r>
            <a:r>
              <a:rPr lang="en-US" altLang="zh-CN" dirty="0" err="1"/>
              <a:t>ccxml</a:t>
            </a:r>
            <a:r>
              <a:rPr lang="en-US" altLang="zh-CN" dirty="0"/>
              <a:t> file under </a:t>
            </a:r>
            <a:r>
              <a:rPr lang="en-US" altLang="zh-CN" dirty="0" err="1"/>
              <a:t>targetConfigs</a:t>
            </a:r>
            <a:r>
              <a:rPr lang="en-US" altLang="zh-CN" dirty="0"/>
              <a:t> folder.</a:t>
            </a:r>
            <a:endParaRPr lang="en-US" dirty="0"/>
          </a:p>
        </p:txBody>
      </p:sp>
      <p:pic>
        <p:nvPicPr>
          <p:cNvPr id="6" name="Picture 5">
            <a:extLst>
              <a:ext uri="{FF2B5EF4-FFF2-40B4-BE49-F238E27FC236}">
                <a16:creationId xmlns:a16="http://schemas.microsoft.com/office/drawing/2014/main" id="{10B312FF-8E0D-AC4C-4492-D4A9A4362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190" y="2338661"/>
            <a:ext cx="2253597" cy="2257794"/>
          </a:xfrm>
          <a:prstGeom prst="rect">
            <a:avLst/>
          </a:prstGeom>
        </p:spPr>
      </p:pic>
      <p:pic>
        <p:nvPicPr>
          <p:cNvPr id="7" name="Picture 6">
            <a:extLst>
              <a:ext uri="{FF2B5EF4-FFF2-40B4-BE49-F238E27FC236}">
                <a16:creationId xmlns:a16="http://schemas.microsoft.com/office/drawing/2014/main" id="{0C31B5DB-ED24-2843-0D82-E97B3BB52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417" y="2349015"/>
            <a:ext cx="2628260" cy="2258883"/>
          </a:xfrm>
          <a:prstGeom prst="rect">
            <a:avLst/>
          </a:prstGeom>
        </p:spPr>
      </p:pic>
      <p:pic>
        <p:nvPicPr>
          <p:cNvPr id="8" name="Picture 7">
            <a:extLst>
              <a:ext uri="{FF2B5EF4-FFF2-40B4-BE49-F238E27FC236}">
                <a16:creationId xmlns:a16="http://schemas.microsoft.com/office/drawing/2014/main" id="{19D8B575-F6EF-1DEB-A6EA-67F4EC851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92" y="1275243"/>
            <a:ext cx="2628260" cy="3333865"/>
          </a:xfrm>
          <a:prstGeom prst="rect">
            <a:avLst/>
          </a:prstGeom>
        </p:spPr>
      </p:pic>
      <p:sp>
        <p:nvSpPr>
          <p:cNvPr id="9" name="Rectangle 8">
            <a:extLst>
              <a:ext uri="{FF2B5EF4-FFF2-40B4-BE49-F238E27FC236}">
                <a16:creationId xmlns:a16="http://schemas.microsoft.com/office/drawing/2014/main" id="{C3CE136F-D6EA-0902-EE15-0CF21406957C}"/>
              </a:ext>
            </a:extLst>
          </p:cNvPr>
          <p:cNvSpPr/>
          <p:nvPr/>
        </p:nvSpPr>
        <p:spPr>
          <a:xfrm>
            <a:off x="2856657" y="1133384"/>
            <a:ext cx="6287343" cy="1200329"/>
          </a:xfrm>
          <a:prstGeom prst="rect">
            <a:avLst/>
          </a:prstGeom>
        </p:spPr>
        <p:txBody>
          <a:bodyPr wrap="square">
            <a:spAutoFit/>
          </a:bodyPr>
          <a:lstStyle/>
          <a:p>
            <a:pPr marL="285750" indent="-285750">
              <a:buFont typeface="Arial" panose="020B0604020202020204" pitchFamily="34" charset="0"/>
              <a:buChar char="•"/>
            </a:pPr>
            <a:r>
              <a:rPr lang="en-US" sz="1600" dirty="0"/>
              <a:t>Start Project-</a:t>
            </a:r>
            <a:r>
              <a:rPr lang="en-US" altLang="zh-CN" sz="1600" dirty="0"/>
              <a:t>less Debug and Connect Target.</a:t>
            </a:r>
          </a:p>
          <a:p>
            <a:pPr marL="285750" indent="-285750">
              <a:buFont typeface="Arial" panose="020B0604020202020204" pitchFamily="34" charset="0"/>
              <a:buChar char="•"/>
            </a:pPr>
            <a:r>
              <a:rPr lang="en-US" sz="1400" b="1" dirty="0"/>
              <a:t>Load Program </a:t>
            </a:r>
            <a:r>
              <a:rPr lang="en-US" sz="1400" dirty="0"/>
              <a:t>and select .out file that you want to load to MCU Flash.</a:t>
            </a:r>
          </a:p>
          <a:p>
            <a:pPr marL="285750" indent="-285750">
              <a:buFont typeface="Arial" panose="020B0604020202020204" pitchFamily="34" charset="0"/>
              <a:buChar char="•"/>
            </a:pPr>
            <a:r>
              <a:rPr lang="en-US" sz="1400" dirty="0"/>
              <a:t>If there is already a program running in MCU. And you do not want to load new program to MCU flash, just want to debug with existing program, try </a:t>
            </a:r>
            <a:r>
              <a:rPr lang="en-US" sz="1400" b="1" dirty="0">
                <a:solidFill>
                  <a:srgbClr val="00B050"/>
                </a:solidFill>
              </a:rPr>
              <a:t>Load symbols </a:t>
            </a:r>
            <a:r>
              <a:rPr lang="en-US" sz="1400" dirty="0"/>
              <a:t>of the MCU existing program.</a:t>
            </a:r>
          </a:p>
        </p:txBody>
      </p:sp>
      <p:sp>
        <p:nvSpPr>
          <p:cNvPr id="10" name="Rectangle 9">
            <a:extLst>
              <a:ext uri="{FF2B5EF4-FFF2-40B4-BE49-F238E27FC236}">
                <a16:creationId xmlns:a16="http://schemas.microsoft.com/office/drawing/2014/main" id="{1066630A-8647-56C3-A3E0-09D355F14E8D}"/>
              </a:ext>
            </a:extLst>
          </p:cNvPr>
          <p:cNvSpPr/>
          <p:nvPr/>
        </p:nvSpPr>
        <p:spPr>
          <a:xfrm>
            <a:off x="7468507" y="3144968"/>
            <a:ext cx="725170" cy="97972"/>
          </a:xfrm>
          <a:prstGeom prst="rect">
            <a:avLst/>
          </a:pr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23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EC32-5F9A-AF4B-9B0C-C7A6B454B7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BD7BC0-A5EA-282F-D258-64D4BC8C7223}"/>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sp>
        <p:nvSpPr>
          <p:cNvPr id="5" name="Title 1">
            <a:extLst>
              <a:ext uri="{FF2B5EF4-FFF2-40B4-BE49-F238E27FC236}">
                <a16:creationId xmlns:a16="http://schemas.microsoft.com/office/drawing/2014/main" id="{CBECA742-2AC0-8794-C59F-2FDB2D209864}"/>
              </a:ext>
            </a:extLst>
          </p:cNvPr>
          <p:cNvSpPr>
            <a:spLocks noGrp="1"/>
          </p:cNvSpPr>
          <p:nvPr>
            <p:ph type="title"/>
          </p:nvPr>
        </p:nvSpPr>
        <p:spPr>
          <a:xfrm>
            <a:off x="231775" y="107163"/>
            <a:ext cx="8458200" cy="610791"/>
          </a:xfrm>
        </p:spPr>
        <p:txBody>
          <a:bodyPr/>
          <a:lstStyle/>
          <a:p>
            <a:r>
              <a:rPr lang="en-US" dirty="0"/>
              <a:t>3. Default Handler</a:t>
            </a:r>
          </a:p>
        </p:txBody>
      </p:sp>
      <p:sp>
        <p:nvSpPr>
          <p:cNvPr id="6" name="Content Placeholder 2">
            <a:extLst>
              <a:ext uri="{FF2B5EF4-FFF2-40B4-BE49-F238E27FC236}">
                <a16:creationId xmlns:a16="http://schemas.microsoft.com/office/drawing/2014/main" id="{844F02EB-D4DE-53F2-FC7E-49CE3ED6B82A}"/>
              </a:ext>
            </a:extLst>
          </p:cNvPr>
          <p:cNvSpPr>
            <a:spLocks noGrp="1"/>
          </p:cNvSpPr>
          <p:nvPr>
            <p:ph idx="1"/>
          </p:nvPr>
        </p:nvSpPr>
        <p:spPr>
          <a:xfrm>
            <a:off x="333379" y="654012"/>
            <a:ext cx="8239121" cy="1137269"/>
          </a:xfrm>
        </p:spPr>
        <p:txBody>
          <a:bodyPr/>
          <a:lstStyle/>
          <a:p>
            <a:r>
              <a:rPr lang="en-US" altLang="zh-CN" sz="1400" dirty="0"/>
              <a:t>If program is seen block in </a:t>
            </a:r>
            <a:r>
              <a:rPr lang="en-US" altLang="zh-CN" sz="1400" dirty="0" err="1"/>
              <a:t>Default_Handler</a:t>
            </a:r>
            <a:r>
              <a:rPr lang="en-US" altLang="zh-CN" sz="1400" dirty="0"/>
              <a:t>(), then it mostly caused be a </a:t>
            </a:r>
            <a:r>
              <a:rPr lang="en-US" altLang="zh-CN" sz="1400" b="1" dirty="0" err="1"/>
              <a:t>Hardfault</a:t>
            </a:r>
            <a:r>
              <a:rPr lang="en-US" altLang="zh-CN" sz="1400" dirty="0"/>
              <a:t> or </a:t>
            </a:r>
            <a:r>
              <a:rPr lang="en-US" altLang="zh-CN" sz="1400" b="1" dirty="0"/>
              <a:t>NMI</a:t>
            </a:r>
            <a:r>
              <a:rPr lang="en-US" altLang="zh-CN" sz="1400" dirty="0"/>
              <a:t> exception. </a:t>
            </a:r>
          </a:p>
          <a:p>
            <a:r>
              <a:rPr lang="en-US" sz="1400" dirty="0"/>
              <a:t>Check the EXCEPTION field in </a:t>
            </a:r>
            <a:r>
              <a:rPr lang="en-US" sz="1400" i="1" dirty="0" err="1"/>
              <a:t>xPSR</a:t>
            </a:r>
            <a:r>
              <a:rPr lang="en-US" sz="1400" dirty="0"/>
              <a:t> register to see </a:t>
            </a:r>
            <a:r>
              <a:rPr lang="en-US" sz="1500" dirty="0"/>
              <a:t>which exception is triggered.</a:t>
            </a:r>
          </a:p>
          <a:p>
            <a:pPr lvl="1"/>
            <a:r>
              <a:rPr lang="en-US" sz="1300" dirty="0"/>
              <a:t>See </a:t>
            </a:r>
            <a:r>
              <a:rPr lang="en-US" sz="1400" dirty="0">
                <a:hlinkClick r:id="rId2"/>
              </a:rPr>
              <a:t>ARMv6-M Architecture Reference Manual</a:t>
            </a:r>
            <a:r>
              <a:rPr lang="en-US" sz="1400" dirty="0"/>
              <a:t> for </a:t>
            </a:r>
            <a:r>
              <a:rPr lang="en-US" sz="1400" dirty="0" err="1"/>
              <a:t>detials</a:t>
            </a:r>
            <a:endParaRPr lang="en-US" sz="1300" dirty="0"/>
          </a:p>
        </p:txBody>
      </p:sp>
      <p:sp>
        <p:nvSpPr>
          <p:cNvPr id="7" name="Slide Number Placeholder 3">
            <a:extLst>
              <a:ext uri="{FF2B5EF4-FFF2-40B4-BE49-F238E27FC236}">
                <a16:creationId xmlns:a16="http://schemas.microsoft.com/office/drawing/2014/main" id="{8F785FFC-E305-C5B3-4AC9-F08274A11513}"/>
              </a:ext>
            </a:extLst>
          </p:cNvPr>
          <p:cNvSpPr txBox="1">
            <a:spLocks/>
          </p:cNvSpPr>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defTabSz="914378">
              <a:defRPr/>
            </a:pPr>
            <a:fld id="{2B97888F-6AF7-4263-B69D-592D8C33BAC7}" type="slidenum">
              <a:rPr lang="en-US" smtClean="0">
                <a:solidFill>
                  <a:srgbClr val="000000"/>
                </a:solidFill>
              </a:rPr>
              <a:pPr defTabSz="914378">
                <a:defRPr/>
              </a:pPr>
              <a:t>4</a:t>
            </a:fld>
            <a:endParaRPr lang="en-US">
              <a:solidFill>
                <a:srgbClr val="000000"/>
              </a:solidFill>
            </a:endParaRPr>
          </a:p>
        </p:txBody>
      </p:sp>
      <p:pic>
        <p:nvPicPr>
          <p:cNvPr id="8" name="Picture 7">
            <a:extLst>
              <a:ext uri="{FF2B5EF4-FFF2-40B4-BE49-F238E27FC236}">
                <a16:creationId xmlns:a16="http://schemas.microsoft.com/office/drawing/2014/main" id="{35B3BF55-51B4-8CFD-B0AC-628B739B8232}"/>
              </a:ext>
            </a:extLst>
          </p:cNvPr>
          <p:cNvPicPr>
            <a:picLocks noChangeAspect="1"/>
          </p:cNvPicPr>
          <p:nvPr/>
        </p:nvPicPr>
        <p:blipFill>
          <a:blip r:embed="rId3"/>
          <a:stretch>
            <a:fillRect/>
          </a:stretch>
        </p:blipFill>
        <p:spPr>
          <a:xfrm>
            <a:off x="538645" y="1550599"/>
            <a:ext cx="4673435" cy="1247659"/>
          </a:xfrm>
          <a:prstGeom prst="rect">
            <a:avLst/>
          </a:prstGeom>
        </p:spPr>
      </p:pic>
      <p:pic>
        <p:nvPicPr>
          <p:cNvPr id="9" name="Picture 8">
            <a:extLst>
              <a:ext uri="{FF2B5EF4-FFF2-40B4-BE49-F238E27FC236}">
                <a16:creationId xmlns:a16="http://schemas.microsoft.com/office/drawing/2014/main" id="{CAE2463D-5C5D-DD6A-E9E8-64C5562BC46E}"/>
              </a:ext>
            </a:extLst>
          </p:cNvPr>
          <p:cNvPicPr>
            <a:picLocks noChangeAspect="1"/>
          </p:cNvPicPr>
          <p:nvPr/>
        </p:nvPicPr>
        <p:blipFill>
          <a:blip r:embed="rId4"/>
          <a:stretch>
            <a:fillRect/>
          </a:stretch>
        </p:blipFill>
        <p:spPr>
          <a:xfrm>
            <a:off x="5417346" y="1573737"/>
            <a:ext cx="3031590" cy="3023837"/>
          </a:xfrm>
          <a:prstGeom prst="rect">
            <a:avLst/>
          </a:prstGeom>
        </p:spPr>
      </p:pic>
      <p:pic>
        <p:nvPicPr>
          <p:cNvPr id="10" name="Picture 9">
            <a:extLst>
              <a:ext uri="{FF2B5EF4-FFF2-40B4-BE49-F238E27FC236}">
                <a16:creationId xmlns:a16="http://schemas.microsoft.com/office/drawing/2014/main" id="{BC21F47C-B709-2340-DCF6-DBC0A1B9B92B}"/>
              </a:ext>
            </a:extLst>
          </p:cNvPr>
          <p:cNvPicPr>
            <a:picLocks noChangeAspect="1"/>
          </p:cNvPicPr>
          <p:nvPr/>
        </p:nvPicPr>
        <p:blipFill>
          <a:blip r:embed="rId5"/>
          <a:srcRect b="30207"/>
          <a:stretch>
            <a:fillRect/>
          </a:stretch>
        </p:blipFill>
        <p:spPr>
          <a:xfrm>
            <a:off x="589362" y="2880133"/>
            <a:ext cx="4572000" cy="1717441"/>
          </a:xfrm>
          <a:prstGeom prst="rect">
            <a:avLst/>
          </a:prstGeom>
        </p:spPr>
      </p:pic>
    </p:spTree>
    <p:extLst>
      <p:ext uri="{BB962C8B-B14F-4D97-AF65-F5344CB8AC3E}">
        <p14:creationId xmlns:p14="http://schemas.microsoft.com/office/powerpoint/2010/main" val="208709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4FDDF4-5FCB-6BD6-9B14-F55044915335}"/>
              </a:ext>
            </a:extLst>
          </p:cNvPr>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5" name="Title 1">
            <a:extLst>
              <a:ext uri="{FF2B5EF4-FFF2-40B4-BE49-F238E27FC236}">
                <a16:creationId xmlns:a16="http://schemas.microsoft.com/office/drawing/2014/main" id="{224304F4-805C-D3E6-9252-925B1B8233AE}"/>
              </a:ext>
            </a:extLst>
          </p:cNvPr>
          <p:cNvSpPr>
            <a:spLocks noGrp="1"/>
          </p:cNvSpPr>
          <p:nvPr>
            <p:ph type="title"/>
          </p:nvPr>
        </p:nvSpPr>
        <p:spPr>
          <a:xfrm>
            <a:off x="231775" y="107163"/>
            <a:ext cx="8458200" cy="610791"/>
          </a:xfrm>
        </p:spPr>
        <p:txBody>
          <a:bodyPr/>
          <a:lstStyle/>
          <a:p>
            <a:r>
              <a:rPr lang="en-US" dirty="0"/>
              <a:t>Check </a:t>
            </a:r>
            <a:r>
              <a:rPr lang="en-US" altLang="zh-CN" dirty="0"/>
              <a:t>NMI Causes</a:t>
            </a:r>
            <a:r>
              <a:rPr lang="en-US" dirty="0"/>
              <a:t> </a:t>
            </a:r>
          </a:p>
        </p:txBody>
      </p:sp>
      <p:sp>
        <p:nvSpPr>
          <p:cNvPr id="6" name="Slide Number Placeholder 3">
            <a:extLst>
              <a:ext uri="{FF2B5EF4-FFF2-40B4-BE49-F238E27FC236}">
                <a16:creationId xmlns:a16="http://schemas.microsoft.com/office/drawing/2014/main" id="{05C8F89C-6E3F-AED6-CBE6-786DEE4EECB2}"/>
              </a:ext>
            </a:extLst>
          </p:cNvPr>
          <p:cNvSpPr txBox="1">
            <a:spLocks/>
          </p:cNvSpPr>
          <p:nvPr/>
        </p:nvSpPr>
        <p:spPr bwMode="auto">
          <a:xfrm>
            <a:off x="6667503" y="444279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defPPr>
              <a:defRPr lang="en-US"/>
            </a:defPPr>
            <a:lvl1pPr algn="r" rtl="0" fontAlgn="base">
              <a:spcBef>
                <a:spcPct val="0"/>
              </a:spcBef>
              <a:spcAft>
                <a:spcPct val="0"/>
              </a:spcAft>
              <a:defRPr sz="700"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a:lstStyle>
          <a:p>
            <a:pPr defTabSz="914378">
              <a:defRPr/>
            </a:pPr>
            <a:fld id="{2B97888F-6AF7-4263-B69D-592D8C33BAC7}" type="slidenum">
              <a:rPr lang="en-US" smtClean="0">
                <a:solidFill>
                  <a:srgbClr val="000000"/>
                </a:solidFill>
              </a:rPr>
              <a:pPr defTabSz="914378">
                <a:defRPr/>
              </a:pPr>
              <a:t>5</a:t>
            </a:fld>
            <a:endParaRPr lang="en-US">
              <a:solidFill>
                <a:srgbClr val="000000"/>
              </a:solidFill>
            </a:endParaRPr>
          </a:p>
        </p:txBody>
      </p:sp>
      <p:sp>
        <p:nvSpPr>
          <p:cNvPr id="7" name="Rectangle 6">
            <a:extLst>
              <a:ext uri="{FF2B5EF4-FFF2-40B4-BE49-F238E27FC236}">
                <a16:creationId xmlns:a16="http://schemas.microsoft.com/office/drawing/2014/main" id="{9F420ED1-4538-2938-46D3-F95719CD597D}"/>
              </a:ext>
            </a:extLst>
          </p:cNvPr>
          <p:cNvSpPr/>
          <p:nvPr/>
        </p:nvSpPr>
        <p:spPr>
          <a:xfrm>
            <a:off x="231775" y="612870"/>
            <a:ext cx="8536294" cy="1546577"/>
          </a:xfrm>
          <a:prstGeom prst="rect">
            <a:avLst/>
          </a:prstGeom>
        </p:spPr>
        <p:txBody>
          <a:bodyPr wrap="square">
            <a:spAutoFit/>
          </a:bodyPr>
          <a:lstStyle/>
          <a:p>
            <a:pPr defTabSz="685800" fontAlgn="auto">
              <a:spcBef>
                <a:spcPts val="0"/>
              </a:spcBef>
              <a:spcAft>
                <a:spcPts val="0"/>
              </a:spcAft>
            </a:pPr>
            <a:r>
              <a:rPr lang="en-US" sz="1350" dirty="0">
                <a:solidFill>
                  <a:srgbClr val="000000"/>
                </a:solidFill>
                <a:latin typeface="Arial"/>
              </a:rPr>
              <a:t>Check SYSCTL.NMIIIDX register to see current pending NMI interrupt:</a:t>
            </a:r>
          </a:p>
          <a:p>
            <a:pPr marL="285750" indent="-285750" defTabSz="685800" fontAlgn="auto">
              <a:spcBef>
                <a:spcPts val="0"/>
              </a:spcBef>
              <a:spcAft>
                <a:spcPts val="0"/>
              </a:spcAft>
              <a:buFont typeface="Arial" panose="020B0604020202020204" pitchFamily="34" charset="0"/>
              <a:buChar char="•"/>
            </a:pPr>
            <a:r>
              <a:rPr lang="en-US" sz="1350" dirty="0">
                <a:solidFill>
                  <a:srgbClr val="000000"/>
                </a:solidFill>
                <a:latin typeface="Arial"/>
              </a:rPr>
              <a:t>SRAMDED or FLASHDED : </a:t>
            </a:r>
            <a:r>
              <a:rPr lang="en-US" altLang="zh-CN" sz="1350" dirty="0">
                <a:solidFill>
                  <a:srgbClr val="000000"/>
                </a:solidFill>
                <a:latin typeface="Arial"/>
              </a:rPr>
              <a:t>Further check SYSCTL.DEDERRADDR register to check the error address.</a:t>
            </a:r>
          </a:p>
          <a:p>
            <a:pPr defTabSz="685800" fontAlgn="auto">
              <a:spcBef>
                <a:spcPts val="0"/>
              </a:spcBef>
              <a:spcAft>
                <a:spcPts val="0"/>
              </a:spcAft>
            </a:pPr>
            <a:r>
              <a:rPr lang="en-US" altLang="zh-CN" sz="1350" dirty="0">
                <a:solidFill>
                  <a:srgbClr val="000000"/>
                </a:solidFill>
                <a:latin typeface="Arial"/>
              </a:rPr>
              <a:t> </a:t>
            </a:r>
            <a:endParaRPr lang="en-US" sz="1350" dirty="0">
              <a:solidFill>
                <a:srgbClr val="000000"/>
              </a:solidFill>
              <a:latin typeface="Arial"/>
            </a:endParaRPr>
          </a:p>
          <a:p>
            <a:pPr marL="285750" indent="-285750" defTabSz="685800" fontAlgn="auto">
              <a:spcBef>
                <a:spcPts val="0"/>
              </a:spcBef>
              <a:spcAft>
                <a:spcPts val="0"/>
              </a:spcAft>
              <a:buFont typeface="Arial" panose="020B0604020202020204" pitchFamily="34" charset="0"/>
              <a:buChar char="•"/>
            </a:pPr>
            <a:r>
              <a:rPr lang="en-US" sz="1350" dirty="0">
                <a:solidFill>
                  <a:srgbClr val="000000"/>
                </a:solidFill>
                <a:latin typeface="Arial"/>
              </a:rPr>
              <a:t>LFCLKFAIL: Check external LFXT work states. Try to change the crystal capacitor to make sure crystal successfully startup. </a:t>
            </a:r>
          </a:p>
          <a:p>
            <a:pPr marL="285750" indent="-285750" defTabSz="685800" fontAlgn="auto">
              <a:spcBef>
                <a:spcPts val="0"/>
              </a:spcBef>
              <a:spcAft>
                <a:spcPts val="0"/>
              </a:spcAft>
              <a:buFont typeface="Arial" panose="020B0604020202020204" pitchFamily="34" charset="0"/>
              <a:buChar char="•"/>
            </a:pPr>
            <a:r>
              <a:rPr lang="en-US" sz="1350" dirty="0">
                <a:solidFill>
                  <a:srgbClr val="000000"/>
                </a:solidFill>
                <a:latin typeface="Arial"/>
              </a:rPr>
              <a:t>BORLVL: Check VDD power supply waveform during MCU working. Make sure LDO has large enough output current for MCU working. </a:t>
            </a:r>
          </a:p>
        </p:txBody>
      </p:sp>
      <p:pic>
        <p:nvPicPr>
          <p:cNvPr id="8" name="Picture 7">
            <a:extLst>
              <a:ext uri="{FF2B5EF4-FFF2-40B4-BE49-F238E27FC236}">
                <a16:creationId xmlns:a16="http://schemas.microsoft.com/office/drawing/2014/main" id="{26D789E8-E31D-B837-60CA-86A6B8C5A316}"/>
              </a:ext>
            </a:extLst>
          </p:cNvPr>
          <p:cNvPicPr>
            <a:picLocks noChangeAspect="1"/>
          </p:cNvPicPr>
          <p:nvPr/>
        </p:nvPicPr>
        <p:blipFill>
          <a:blip r:embed="rId2"/>
          <a:stretch>
            <a:fillRect/>
          </a:stretch>
        </p:blipFill>
        <p:spPr>
          <a:xfrm>
            <a:off x="375931" y="2190342"/>
            <a:ext cx="3005141" cy="2407232"/>
          </a:xfrm>
          <a:prstGeom prst="rect">
            <a:avLst/>
          </a:prstGeom>
        </p:spPr>
      </p:pic>
      <p:pic>
        <p:nvPicPr>
          <p:cNvPr id="9" name="Picture 8">
            <a:extLst>
              <a:ext uri="{FF2B5EF4-FFF2-40B4-BE49-F238E27FC236}">
                <a16:creationId xmlns:a16="http://schemas.microsoft.com/office/drawing/2014/main" id="{872F35C6-1040-4569-754D-41735CB20C67}"/>
              </a:ext>
            </a:extLst>
          </p:cNvPr>
          <p:cNvPicPr>
            <a:picLocks noChangeAspect="1"/>
          </p:cNvPicPr>
          <p:nvPr/>
        </p:nvPicPr>
        <p:blipFill>
          <a:blip r:embed="rId3"/>
          <a:stretch>
            <a:fillRect/>
          </a:stretch>
        </p:blipFill>
        <p:spPr>
          <a:xfrm>
            <a:off x="3561744" y="2782035"/>
            <a:ext cx="5128231" cy="1748595"/>
          </a:xfrm>
          <a:prstGeom prst="rect">
            <a:avLst/>
          </a:prstGeom>
        </p:spPr>
      </p:pic>
      <p:sp>
        <p:nvSpPr>
          <p:cNvPr id="10" name="TextBox 9">
            <a:extLst>
              <a:ext uri="{FF2B5EF4-FFF2-40B4-BE49-F238E27FC236}">
                <a16:creationId xmlns:a16="http://schemas.microsoft.com/office/drawing/2014/main" id="{47743489-EB77-80EF-C091-F038837BFDD1}"/>
              </a:ext>
            </a:extLst>
          </p:cNvPr>
          <p:cNvSpPr txBox="1"/>
          <p:nvPr/>
        </p:nvSpPr>
        <p:spPr>
          <a:xfrm>
            <a:off x="3192780" y="2230326"/>
            <a:ext cx="6035040" cy="730969"/>
          </a:xfrm>
          <a:prstGeom prst="rect">
            <a:avLst/>
          </a:prstGeom>
          <a:noFill/>
        </p:spPr>
        <p:txBody>
          <a:bodyPr wrap="square">
            <a:spAutoFit/>
          </a:bodyPr>
          <a:lstStyle/>
          <a:p>
            <a:pPr lvl="1" defTabSz="685800" fontAlgn="auto">
              <a:spcBef>
                <a:spcPts val="0"/>
              </a:spcBef>
              <a:spcAft>
                <a:spcPts val="0"/>
              </a:spcAft>
            </a:pPr>
            <a:r>
              <a:rPr lang="en-US" sz="1350" dirty="0">
                <a:solidFill>
                  <a:srgbClr val="000000"/>
                </a:solidFill>
                <a:latin typeface="Arial"/>
              </a:rPr>
              <a:t>See </a:t>
            </a:r>
            <a:r>
              <a:rPr lang="en-US" sz="1350" dirty="0" err="1">
                <a:solidFill>
                  <a:srgbClr val="000000"/>
                </a:solidFill>
                <a:latin typeface="Arial"/>
              </a:rPr>
              <a:t>Nonmaskable</a:t>
            </a:r>
            <a:r>
              <a:rPr lang="en-US" sz="1350" dirty="0">
                <a:solidFill>
                  <a:srgbClr val="000000"/>
                </a:solidFill>
                <a:latin typeface="Arial"/>
              </a:rPr>
              <a:t> Interrupt Event Table in </a:t>
            </a:r>
            <a:r>
              <a:rPr lang="en-US" sz="1400" dirty="0">
                <a:hlinkClick r:id="rId4"/>
              </a:rPr>
              <a:t>MSPM0 G-Series 80-MHz Microcontrollers Technical Reference Manual (Rev. C)</a:t>
            </a:r>
            <a:r>
              <a:rPr lang="en-US" sz="1400" dirty="0"/>
              <a:t> for details.</a:t>
            </a: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 </a:t>
            </a:r>
          </a:p>
        </p:txBody>
      </p:sp>
      <p:pic>
        <p:nvPicPr>
          <p:cNvPr id="11" name="Picture 10">
            <a:extLst>
              <a:ext uri="{FF2B5EF4-FFF2-40B4-BE49-F238E27FC236}">
                <a16:creationId xmlns:a16="http://schemas.microsoft.com/office/drawing/2014/main" id="{21E8A0C2-EEC0-0F98-0C61-BAF160C184B3}"/>
              </a:ext>
            </a:extLst>
          </p:cNvPr>
          <p:cNvPicPr>
            <a:picLocks noChangeAspect="1"/>
          </p:cNvPicPr>
          <p:nvPr/>
        </p:nvPicPr>
        <p:blipFill>
          <a:blip r:embed="rId5"/>
          <a:stretch>
            <a:fillRect/>
          </a:stretch>
        </p:blipFill>
        <p:spPr>
          <a:xfrm>
            <a:off x="3128577" y="1050615"/>
            <a:ext cx="4514286" cy="219048"/>
          </a:xfrm>
          <a:prstGeom prst="rect">
            <a:avLst/>
          </a:prstGeom>
        </p:spPr>
      </p:pic>
    </p:spTree>
    <p:extLst>
      <p:ext uri="{BB962C8B-B14F-4D97-AF65-F5344CB8AC3E}">
        <p14:creationId xmlns:p14="http://schemas.microsoft.com/office/powerpoint/2010/main" val="289142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892-4651-4645-80E8-30B33FCF65DC}"/>
              </a:ext>
            </a:extLst>
          </p:cNvPr>
          <p:cNvSpPr>
            <a:spLocks noGrp="1"/>
          </p:cNvSpPr>
          <p:nvPr>
            <p:ph type="title"/>
          </p:nvPr>
        </p:nvSpPr>
        <p:spPr/>
        <p:txBody>
          <a:bodyPr/>
          <a:lstStyle/>
          <a:p>
            <a:r>
              <a:rPr lang="en-US" dirty="0"/>
              <a:t>Hard Fault Causes</a:t>
            </a:r>
          </a:p>
        </p:txBody>
      </p:sp>
      <p:sp>
        <p:nvSpPr>
          <p:cNvPr id="3" name="Content Placeholder 2">
            <a:extLst>
              <a:ext uri="{FF2B5EF4-FFF2-40B4-BE49-F238E27FC236}">
                <a16:creationId xmlns:a16="http://schemas.microsoft.com/office/drawing/2014/main" id="{59EC460A-2CBD-460D-B1B1-46E587C532D3}"/>
              </a:ext>
            </a:extLst>
          </p:cNvPr>
          <p:cNvSpPr>
            <a:spLocks noGrp="1"/>
          </p:cNvSpPr>
          <p:nvPr>
            <p:ph idx="1"/>
          </p:nvPr>
        </p:nvSpPr>
        <p:spPr>
          <a:xfrm>
            <a:off x="333379" y="786358"/>
            <a:ext cx="8239121" cy="3709449"/>
          </a:xfrm>
        </p:spPr>
        <p:txBody>
          <a:bodyPr/>
          <a:lstStyle/>
          <a:p>
            <a:pPr marL="0" indent="0">
              <a:buNone/>
            </a:pPr>
            <a:r>
              <a:rPr lang="en-US" dirty="0"/>
              <a:t>Hard fault is generally caused by address error on CPU access, or access protected memory region by MPU, such as :</a:t>
            </a:r>
          </a:p>
          <a:p>
            <a:pPr marL="0" indent="0">
              <a:buNone/>
            </a:pPr>
            <a:endParaRPr lang="en-US" dirty="0"/>
          </a:p>
          <a:p>
            <a:r>
              <a:rPr lang="en-US" sz="1500" dirty="0"/>
              <a:t>Access flash or SRAM address which is invalid in this device.</a:t>
            </a:r>
          </a:p>
          <a:p>
            <a:r>
              <a:rPr lang="en-US" altLang="zh-CN" sz="1500" dirty="0"/>
              <a:t>Access flash or SRAM address which is not word aligned. </a:t>
            </a:r>
            <a:endParaRPr lang="en-US" sz="1500" dirty="0"/>
          </a:p>
          <a:p>
            <a:r>
              <a:rPr lang="en-US" sz="1500" dirty="0"/>
              <a:t>Access peripheral registers which is not supported in this device.</a:t>
            </a:r>
          </a:p>
          <a:p>
            <a:r>
              <a:rPr lang="en-US" sz="1500" dirty="0"/>
              <a:t>Access address which is protected by MPU.</a:t>
            </a:r>
          </a:p>
        </p:txBody>
      </p:sp>
      <p:sp>
        <p:nvSpPr>
          <p:cNvPr id="4" name="Slide Number Placeholder 3">
            <a:extLst>
              <a:ext uri="{FF2B5EF4-FFF2-40B4-BE49-F238E27FC236}">
                <a16:creationId xmlns:a16="http://schemas.microsoft.com/office/drawing/2014/main" id="{3225C19A-1F1C-4E80-AD24-5624879B3EA9}"/>
              </a:ext>
            </a:extLst>
          </p:cNvPr>
          <p:cNvSpPr>
            <a:spLocks noGrp="1"/>
          </p:cNvSpPr>
          <p:nvPr>
            <p:ph type="sldNum" sz="quarter" idx="10"/>
          </p:nvPr>
        </p:nvSpPr>
        <p:spPr/>
        <p:txBody>
          <a:bodyPr/>
          <a:lstStyle/>
          <a:p>
            <a:pPr defTabSz="914378">
              <a:defRPr/>
            </a:pPr>
            <a:fld id="{2B97888F-6AF7-4263-B69D-592D8C33BAC7}" type="slidenum">
              <a:rPr lang="en-US">
                <a:solidFill>
                  <a:srgbClr val="000000"/>
                </a:solidFill>
              </a:rPr>
              <a:pPr defTabSz="914378">
                <a:defRPr/>
              </a:pPr>
              <a:t>6</a:t>
            </a:fld>
            <a:endParaRPr lang="en-US">
              <a:solidFill>
                <a:srgbClr val="000000"/>
              </a:solidFill>
            </a:endParaRPr>
          </a:p>
        </p:txBody>
      </p:sp>
    </p:spTree>
    <p:extLst>
      <p:ext uri="{BB962C8B-B14F-4D97-AF65-F5344CB8AC3E}">
        <p14:creationId xmlns:p14="http://schemas.microsoft.com/office/powerpoint/2010/main" val="403381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892-4651-4645-80E8-30B33FCF65DC}"/>
              </a:ext>
            </a:extLst>
          </p:cNvPr>
          <p:cNvSpPr>
            <a:spLocks noGrp="1"/>
          </p:cNvSpPr>
          <p:nvPr>
            <p:ph type="title"/>
          </p:nvPr>
        </p:nvSpPr>
        <p:spPr/>
        <p:txBody>
          <a:bodyPr/>
          <a:lstStyle/>
          <a:p>
            <a:r>
              <a:rPr lang="en-US" dirty="0"/>
              <a:t>Debug with Hard Fault</a:t>
            </a:r>
          </a:p>
        </p:txBody>
      </p:sp>
      <p:sp>
        <p:nvSpPr>
          <p:cNvPr id="3" name="Content Placeholder 2">
            <a:extLst>
              <a:ext uri="{FF2B5EF4-FFF2-40B4-BE49-F238E27FC236}">
                <a16:creationId xmlns:a16="http://schemas.microsoft.com/office/drawing/2014/main" id="{59EC460A-2CBD-460D-B1B1-46E587C532D3}"/>
              </a:ext>
            </a:extLst>
          </p:cNvPr>
          <p:cNvSpPr>
            <a:spLocks noGrp="1"/>
          </p:cNvSpPr>
          <p:nvPr>
            <p:ph idx="1"/>
          </p:nvPr>
        </p:nvSpPr>
        <p:spPr>
          <a:xfrm>
            <a:off x="159930" y="710158"/>
            <a:ext cx="3173574" cy="449511"/>
          </a:xfrm>
        </p:spPr>
        <p:txBody>
          <a:bodyPr/>
          <a:lstStyle/>
          <a:p>
            <a:pPr marL="0" indent="0">
              <a:buNone/>
            </a:pPr>
            <a:r>
              <a:rPr lang="en-US" sz="2100" b="1" dirty="0">
                <a:solidFill>
                  <a:srgbClr val="C00000"/>
                </a:solidFill>
              </a:rPr>
              <a:t>Issue Phenomenon</a:t>
            </a:r>
          </a:p>
        </p:txBody>
      </p:sp>
      <p:sp>
        <p:nvSpPr>
          <p:cNvPr id="4" name="Slide Number Placeholder 3">
            <a:extLst>
              <a:ext uri="{FF2B5EF4-FFF2-40B4-BE49-F238E27FC236}">
                <a16:creationId xmlns:a16="http://schemas.microsoft.com/office/drawing/2014/main" id="{3225C19A-1F1C-4E80-AD24-5624879B3EA9}"/>
              </a:ext>
            </a:extLst>
          </p:cNvPr>
          <p:cNvSpPr>
            <a:spLocks noGrp="1"/>
          </p:cNvSpPr>
          <p:nvPr>
            <p:ph type="sldNum" sz="quarter" idx="10"/>
          </p:nvPr>
        </p:nvSpPr>
        <p:spPr/>
        <p:txBody>
          <a:bodyPr/>
          <a:lstStyle/>
          <a:p>
            <a:pPr defTabSz="914378">
              <a:defRPr/>
            </a:pPr>
            <a:fld id="{2B97888F-6AF7-4263-B69D-592D8C33BAC7}" type="slidenum">
              <a:rPr lang="en-US">
                <a:solidFill>
                  <a:srgbClr val="000000"/>
                </a:solidFill>
              </a:rPr>
              <a:pPr defTabSz="914378">
                <a:defRPr/>
              </a:pPr>
              <a:t>7</a:t>
            </a:fld>
            <a:endParaRPr lang="en-US">
              <a:solidFill>
                <a:srgbClr val="000000"/>
              </a:solidFill>
            </a:endParaRPr>
          </a:p>
        </p:txBody>
      </p:sp>
      <p:sp>
        <p:nvSpPr>
          <p:cNvPr id="7" name="Rectangle 6">
            <a:extLst>
              <a:ext uri="{FF2B5EF4-FFF2-40B4-BE49-F238E27FC236}">
                <a16:creationId xmlns:a16="http://schemas.microsoft.com/office/drawing/2014/main" id="{627A3C2B-E2FB-48A8-BC47-1136811B90A3}"/>
              </a:ext>
            </a:extLst>
          </p:cNvPr>
          <p:cNvSpPr/>
          <p:nvPr/>
        </p:nvSpPr>
        <p:spPr>
          <a:xfrm>
            <a:off x="159930" y="1113688"/>
            <a:ext cx="9148658" cy="1131079"/>
          </a:xfrm>
          <a:prstGeom prst="rect">
            <a:avLst/>
          </a:prstGeom>
        </p:spPr>
        <p:txBody>
          <a:bodyPr wrap="none">
            <a:spAutoFit/>
          </a:bodyPr>
          <a:lstStyle/>
          <a:p>
            <a:pPr defTabSz="685800" fontAlgn="auto">
              <a:spcBef>
                <a:spcPts val="0"/>
              </a:spcBef>
              <a:spcAft>
                <a:spcPts val="0"/>
              </a:spcAft>
            </a:pPr>
            <a:r>
              <a:rPr lang="en-US" sz="1350" dirty="0">
                <a:solidFill>
                  <a:srgbClr val="000000"/>
                </a:solidFill>
                <a:latin typeface="Arial"/>
              </a:rPr>
              <a:t>The program is stall in </a:t>
            </a:r>
            <a:r>
              <a:rPr lang="en-US" sz="1350" dirty="0" err="1">
                <a:solidFill>
                  <a:srgbClr val="000000"/>
                </a:solidFill>
                <a:latin typeface="Arial"/>
              </a:rPr>
              <a:t>HardFault_Handler</a:t>
            </a:r>
            <a:r>
              <a:rPr lang="en-US" sz="1350" dirty="0">
                <a:solidFill>
                  <a:srgbClr val="000000"/>
                </a:solidFill>
                <a:latin typeface="Arial"/>
              </a:rPr>
              <a:t>(). </a:t>
            </a:r>
          </a:p>
          <a:p>
            <a:pPr defTabSz="685800" fontAlgn="auto">
              <a:spcBef>
                <a:spcPts val="0"/>
              </a:spcBef>
              <a:spcAft>
                <a:spcPts val="0"/>
              </a:spcAft>
            </a:pP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If the </a:t>
            </a:r>
            <a:r>
              <a:rPr lang="en-US" sz="1350" dirty="0" err="1">
                <a:solidFill>
                  <a:srgbClr val="000000"/>
                </a:solidFill>
                <a:latin typeface="Arial"/>
              </a:rPr>
              <a:t>HardFault_Handler</a:t>
            </a:r>
            <a:r>
              <a:rPr lang="en-US" sz="1350" dirty="0">
                <a:solidFill>
                  <a:srgbClr val="000000"/>
                </a:solidFill>
                <a:latin typeface="Arial"/>
              </a:rPr>
              <a:t>() is not defined, it will enter </a:t>
            </a:r>
            <a:r>
              <a:rPr lang="en-US" sz="1350" dirty="0" err="1">
                <a:solidFill>
                  <a:srgbClr val="000000"/>
                </a:solidFill>
                <a:latin typeface="Arial"/>
              </a:rPr>
              <a:t>Default_Handler</a:t>
            </a:r>
            <a:r>
              <a:rPr lang="en-US" sz="1350" dirty="0">
                <a:solidFill>
                  <a:srgbClr val="000000"/>
                </a:solidFill>
                <a:latin typeface="Arial"/>
              </a:rPr>
              <a:t>(), which could be caused by NMI or Hard Fault.</a:t>
            </a:r>
          </a:p>
          <a:p>
            <a:pPr defTabSz="685800" fontAlgn="auto">
              <a:spcBef>
                <a:spcPts val="0"/>
              </a:spcBef>
              <a:spcAft>
                <a:spcPts val="0"/>
              </a:spcAft>
            </a:pPr>
            <a:r>
              <a:rPr lang="en-US" sz="1350" dirty="0">
                <a:solidFill>
                  <a:srgbClr val="000000"/>
                </a:solidFill>
                <a:latin typeface="Arial"/>
              </a:rPr>
              <a:t>For Hard Fault, if we check the </a:t>
            </a:r>
            <a:r>
              <a:rPr lang="en-US" sz="1350" dirty="0" err="1">
                <a:solidFill>
                  <a:srgbClr val="000000"/>
                </a:solidFill>
                <a:latin typeface="Arial"/>
              </a:rPr>
              <a:t>xPSR</a:t>
            </a:r>
            <a:r>
              <a:rPr lang="en-US" sz="1350" dirty="0">
                <a:solidFill>
                  <a:srgbClr val="000000"/>
                </a:solidFill>
                <a:latin typeface="Arial"/>
              </a:rPr>
              <a:t> register, the EXCEPTION field will be 0x3 for hard fault.</a:t>
            </a:r>
          </a:p>
          <a:p>
            <a:pPr defTabSz="685800" fontAlgn="auto">
              <a:spcBef>
                <a:spcPts val="0"/>
              </a:spcBef>
              <a:spcAft>
                <a:spcPts val="0"/>
              </a:spcAft>
            </a:pPr>
            <a:r>
              <a:rPr lang="en-US" sz="1350" dirty="0">
                <a:solidFill>
                  <a:srgbClr val="000000"/>
                </a:solidFill>
                <a:latin typeface="Arial"/>
              </a:rPr>
              <a:t> </a:t>
            </a:r>
          </a:p>
        </p:txBody>
      </p:sp>
      <p:pic>
        <p:nvPicPr>
          <p:cNvPr id="8" name="Picture 7">
            <a:extLst>
              <a:ext uri="{FF2B5EF4-FFF2-40B4-BE49-F238E27FC236}">
                <a16:creationId xmlns:a16="http://schemas.microsoft.com/office/drawing/2014/main" id="{B8A93E09-D727-45C3-9697-805187A19C39}"/>
              </a:ext>
            </a:extLst>
          </p:cNvPr>
          <p:cNvPicPr>
            <a:picLocks noChangeAspect="1"/>
          </p:cNvPicPr>
          <p:nvPr/>
        </p:nvPicPr>
        <p:blipFill>
          <a:blip r:embed="rId2"/>
          <a:stretch>
            <a:fillRect/>
          </a:stretch>
        </p:blipFill>
        <p:spPr>
          <a:xfrm>
            <a:off x="5599304" y="2082074"/>
            <a:ext cx="2323116" cy="2435604"/>
          </a:xfrm>
          <a:prstGeom prst="rect">
            <a:avLst/>
          </a:prstGeom>
        </p:spPr>
      </p:pic>
      <p:pic>
        <p:nvPicPr>
          <p:cNvPr id="9" name="Picture 8">
            <a:extLst>
              <a:ext uri="{FF2B5EF4-FFF2-40B4-BE49-F238E27FC236}">
                <a16:creationId xmlns:a16="http://schemas.microsoft.com/office/drawing/2014/main" id="{629DF0E9-9B64-430A-9D76-28B85A5662E0}"/>
              </a:ext>
            </a:extLst>
          </p:cNvPr>
          <p:cNvPicPr>
            <a:picLocks noChangeAspect="1"/>
          </p:cNvPicPr>
          <p:nvPr/>
        </p:nvPicPr>
        <p:blipFill>
          <a:blip r:embed="rId3"/>
          <a:stretch>
            <a:fillRect/>
          </a:stretch>
        </p:blipFill>
        <p:spPr>
          <a:xfrm>
            <a:off x="494697" y="2084158"/>
            <a:ext cx="3462941" cy="2433521"/>
          </a:xfrm>
          <a:prstGeom prst="rect">
            <a:avLst/>
          </a:prstGeom>
        </p:spPr>
      </p:pic>
      <p:sp>
        <p:nvSpPr>
          <p:cNvPr id="10" name="Rectangle 9">
            <a:extLst>
              <a:ext uri="{FF2B5EF4-FFF2-40B4-BE49-F238E27FC236}">
                <a16:creationId xmlns:a16="http://schemas.microsoft.com/office/drawing/2014/main" id="{F00A452F-2B3A-4646-9DC5-81A876D4BABB}"/>
              </a:ext>
            </a:extLst>
          </p:cNvPr>
          <p:cNvSpPr/>
          <p:nvPr/>
        </p:nvSpPr>
        <p:spPr>
          <a:xfrm>
            <a:off x="900113" y="2350294"/>
            <a:ext cx="2343150" cy="164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11" name="Rectangle 10">
            <a:extLst>
              <a:ext uri="{FF2B5EF4-FFF2-40B4-BE49-F238E27FC236}">
                <a16:creationId xmlns:a16="http://schemas.microsoft.com/office/drawing/2014/main" id="{48D14E2E-096E-4B76-9A04-999D49675F3A}"/>
              </a:ext>
            </a:extLst>
          </p:cNvPr>
          <p:cNvSpPr/>
          <p:nvPr/>
        </p:nvSpPr>
        <p:spPr>
          <a:xfrm>
            <a:off x="4122839" y="2304663"/>
            <a:ext cx="992579" cy="300082"/>
          </a:xfrm>
          <a:prstGeom prst="rect">
            <a:avLst/>
          </a:prstGeom>
        </p:spPr>
        <p:txBody>
          <a:bodyPr wrap="none">
            <a:spAutoFit/>
          </a:bodyPr>
          <a:lstStyle/>
          <a:p>
            <a:pPr defTabSz="685800" fontAlgn="auto">
              <a:spcBef>
                <a:spcPts val="0"/>
              </a:spcBef>
              <a:spcAft>
                <a:spcPts val="0"/>
              </a:spcAft>
            </a:pPr>
            <a:r>
              <a:rPr lang="en-US" sz="1350" dirty="0">
                <a:solidFill>
                  <a:srgbClr val="C00000"/>
                </a:solidFill>
                <a:latin typeface="Arial"/>
              </a:rPr>
              <a:t>Hard Fault</a:t>
            </a:r>
          </a:p>
        </p:txBody>
      </p:sp>
      <p:cxnSp>
        <p:nvCxnSpPr>
          <p:cNvPr id="13" name="Straight Arrow Connector 12">
            <a:extLst>
              <a:ext uri="{FF2B5EF4-FFF2-40B4-BE49-F238E27FC236}">
                <a16:creationId xmlns:a16="http://schemas.microsoft.com/office/drawing/2014/main" id="{CE00D74D-833C-4ED0-AA36-88723232C7B7}"/>
              </a:ext>
            </a:extLst>
          </p:cNvPr>
          <p:cNvCxnSpPr>
            <a:stCxn id="10" idx="3"/>
            <a:endCxn id="11" idx="1"/>
          </p:cNvCxnSpPr>
          <p:nvPr/>
        </p:nvCxnSpPr>
        <p:spPr>
          <a:xfrm>
            <a:off x="3243263" y="2432447"/>
            <a:ext cx="879576" cy="22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D22C9A-24F5-462C-B506-BC9DFC1EBED1}"/>
              </a:ext>
            </a:extLst>
          </p:cNvPr>
          <p:cNvCxnSpPr>
            <a:cxnSpLocks/>
            <a:stCxn id="11" idx="2"/>
          </p:cNvCxnSpPr>
          <p:nvPr/>
        </p:nvCxnSpPr>
        <p:spPr>
          <a:xfrm>
            <a:off x="4619129" y="2604745"/>
            <a:ext cx="1338759" cy="1747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64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892-4651-4645-80E8-30B33FCF65DC}"/>
              </a:ext>
            </a:extLst>
          </p:cNvPr>
          <p:cNvSpPr>
            <a:spLocks noGrp="1"/>
          </p:cNvSpPr>
          <p:nvPr>
            <p:ph type="title"/>
          </p:nvPr>
        </p:nvSpPr>
        <p:spPr/>
        <p:txBody>
          <a:bodyPr/>
          <a:lstStyle/>
          <a:p>
            <a:r>
              <a:rPr lang="en-US" dirty="0"/>
              <a:t>Debug with Hard Fault</a:t>
            </a:r>
          </a:p>
        </p:txBody>
      </p:sp>
      <p:sp>
        <p:nvSpPr>
          <p:cNvPr id="4" name="Slide Number Placeholder 3">
            <a:extLst>
              <a:ext uri="{FF2B5EF4-FFF2-40B4-BE49-F238E27FC236}">
                <a16:creationId xmlns:a16="http://schemas.microsoft.com/office/drawing/2014/main" id="{3225C19A-1F1C-4E80-AD24-5624879B3EA9}"/>
              </a:ext>
            </a:extLst>
          </p:cNvPr>
          <p:cNvSpPr>
            <a:spLocks noGrp="1"/>
          </p:cNvSpPr>
          <p:nvPr>
            <p:ph type="sldNum" sz="quarter" idx="10"/>
          </p:nvPr>
        </p:nvSpPr>
        <p:spPr/>
        <p:txBody>
          <a:bodyPr/>
          <a:lstStyle/>
          <a:p>
            <a:pPr defTabSz="914378">
              <a:defRPr/>
            </a:pPr>
            <a:fld id="{2B97888F-6AF7-4263-B69D-592D8C33BAC7}" type="slidenum">
              <a:rPr lang="en-US">
                <a:solidFill>
                  <a:srgbClr val="000000"/>
                </a:solidFill>
              </a:rPr>
              <a:pPr defTabSz="914378">
                <a:defRPr/>
              </a:pPr>
              <a:t>8</a:t>
            </a:fld>
            <a:endParaRPr lang="en-US">
              <a:solidFill>
                <a:srgbClr val="000000"/>
              </a:solidFill>
            </a:endParaRPr>
          </a:p>
        </p:txBody>
      </p:sp>
      <p:sp>
        <p:nvSpPr>
          <p:cNvPr id="7" name="Rectangle 6">
            <a:extLst>
              <a:ext uri="{FF2B5EF4-FFF2-40B4-BE49-F238E27FC236}">
                <a16:creationId xmlns:a16="http://schemas.microsoft.com/office/drawing/2014/main" id="{627A3C2B-E2FB-48A8-BC47-1136811B90A3}"/>
              </a:ext>
            </a:extLst>
          </p:cNvPr>
          <p:cNvSpPr/>
          <p:nvPr/>
        </p:nvSpPr>
        <p:spPr>
          <a:xfrm>
            <a:off x="220722" y="717955"/>
            <a:ext cx="8166041" cy="1338828"/>
          </a:xfrm>
          <a:prstGeom prst="rect">
            <a:avLst/>
          </a:prstGeom>
        </p:spPr>
        <p:txBody>
          <a:bodyPr wrap="square">
            <a:spAutoFit/>
          </a:bodyPr>
          <a:lstStyle/>
          <a:p>
            <a:pPr defTabSz="685800" fontAlgn="auto">
              <a:spcBef>
                <a:spcPts val="0"/>
              </a:spcBef>
              <a:spcAft>
                <a:spcPts val="0"/>
              </a:spcAft>
            </a:pPr>
            <a:r>
              <a:rPr lang="en-US" sz="1350" dirty="0">
                <a:solidFill>
                  <a:srgbClr val="000000"/>
                </a:solidFill>
                <a:latin typeface="Arial"/>
              </a:rPr>
              <a:t>When Hard Fault occurs, before CPU jump to hard fault handler, it will store current Core Register status, and push these registers value into Stack. So we could check the Stack content to get the PC value when Hard Fault occurs. </a:t>
            </a:r>
          </a:p>
          <a:p>
            <a:pPr defTabSz="685800" fontAlgn="auto">
              <a:spcBef>
                <a:spcPts val="0"/>
              </a:spcBef>
              <a:spcAft>
                <a:spcPts val="0"/>
              </a:spcAft>
            </a:pP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Please check  </a:t>
            </a:r>
            <a:r>
              <a:rPr lang="fr-FR" sz="1350" dirty="0">
                <a:solidFill>
                  <a:srgbClr val="000000"/>
                </a:solidFill>
                <a:latin typeface="Arial"/>
                <a:hlinkClick r:id="rId2"/>
              </a:rPr>
              <a:t>Cortex-M0+ </a:t>
            </a:r>
            <a:r>
              <a:rPr lang="fr-FR" sz="1350" dirty="0" err="1">
                <a:solidFill>
                  <a:srgbClr val="000000"/>
                </a:solidFill>
                <a:latin typeface="Arial"/>
                <a:hlinkClick r:id="rId2"/>
              </a:rPr>
              <a:t>Devices</a:t>
            </a:r>
            <a:r>
              <a:rPr lang="fr-FR" sz="1350" dirty="0">
                <a:solidFill>
                  <a:srgbClr val="000000"/>
                </a:solidFill>
                <a:latin typeface="Arial"/>
                <a:hlinkClick r:id="rId2"/>
              </a:rPr>
              <a:t> </a:t>
            </a:r>
            <a:r>
              <a:rPr lang="fr-FR" sz="1350" dirty="0" err="1">
                <a:solidFill>
                  <a:srgbClr val="000000"/>
                </a:solidFill>
                <a:latin typeface="Arial"/>
                <a:hlinkClick r:id="rId2"/>
              </a:rPr>
              <a:t>Generic</a:t>
            </a:r>
            <a:r>
              <a:rPr lang="fr-FR" sz="1350" dirty="0">
                <a:solidFill>
                  <a:srgbClr val="000000"/>
                </a:solidFill>
                <a:latin typeface="Arial"/>
                <a:hlinkClick r:id="rId2"/>
              </a:rPr>
              <a:t> User Guide</a:t>
            </a:r>
            <a:r>
              <a:rPr lang="fr-FR" sz="1350" dirty="0">
                <a:solidFill>
                  <a:srgbClr val="000000"/>
                </a:solidFill>
                <a:latin typeface="Arial"/>
              </a:rPr>
              <a:t> for the Exception entry and return flow.</a:t>
            </a: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 </a:t>
            </a:r>
          </a:p>
        </p:txBody>
      </p:sp>
      <p:pic>
        <p:nvPicPr>
          <p:cNvPr id="13" name="Picture 12">
            <a:extLst>
              <a:ext uri="{FF2B5EF4-FFF2-40B4-BE49-F238E27FC236}">
                <a16:creationId xmlns:a16="http://schemas.microsoft.com/office/drawing/2014/main" id="{008F7A28-579D-4AB3-A12F-3FE1BE8B0705}"/>
              </a:ext>
            </a:extLst>
          </p:cNvPr>
          <p:cNvPicPr>
            <a:picLocks noChangeAspect="1"/>
          </p:cNvPicPr>
          <p:nvPr/>
        </p:nvPicPr>
        <p:blipFill>
          <a:blip r:embed="rId3"/>
          <a:stretch>
            <a:fillRect/>
          </a:stretch>
        </p:blipFill>
        <p:spPr>
          <a:xfrm>
            <a:off x="231775" y="2283615"/>
            <a:ext cx="3217005" cy="1248298"/>
          </a:xfrm>
          <a:prstGeom prst="rect">
            <a:avLst/>
          </a:prstGeom>
        </p:spPr>
      </p:pic>
    </p:spTree>
    <p:extLst>
      <p:ext uri="{BB962C8B-B14F-4D97-AF65-F5344CB8AC3E}">
        <p14:creationId xmlns:p14="http://schemas.microsoft.com/office/powerpoint/2010/main" val="396602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3892-4651-4645-80E8-30B33FCF65DC}"/>
              </a:ext>
            </a:extLst>
          </p:cNvPr>
          <p:cNvSpPr>
            <a:spLocks noGrp="1"/>
          </p:cNvSpPr>
          <p:nvPr>
            <p:ph type="title"/>
          </p:nvPr>
        </p:nvSpPr>
        <p:spPr/>
        <p:txBody>
          <a:bodyPr/>
          <a:lstStyle/>
          <a:p>
            <a:r>
              <a:rPr lang="en-US" dirty="0"/>
              <a:t>Debug with Hard Fault</a:t>
            </a:r>
          </a:p>
        </p:txBody>
      </p:sp>
      <p:sp>
        <p:nvSpPr>
          <p:cNvPr id="4" name="Slide Number Placeholder 3">
            <a:extLst>
              <a:ext uri="{FF2B5EF4-FFF2-40B4-BE49-F238E27FC236}">
                <a16:creationId xmlns:a16="http://schemas.microsoft.com/office/drawing/2014/main" id="{3225C19A-1F1C-4E80-AD24-5624879B3EA9}"/>
              </a:ext>
            </a:extLst>
          </p:cNvPr>
          <p:cNvSpPr>
            <a:spLocks noGrp="1"/>
          </p:cNvSpPr>
          <p:nvPr>
            <p:ph type="sldNum" sz="quarter" idx="10"/>
          </p:nvPr>
        </p:nvSpPr>
        <p:spPr/>
        <p:txBody>
          <a:bodyPr/>
          <a:lstStyle/>
          <a:p>
            <a:pPr defTabSz="914378">
              <a:defRPr/>
            </a:pPr>
            <a:fld id="{2B97888F-6AF7-4263-B69D-592D8C33BAC7}" type="slidenum">
              <a:rPr lang="en-US">
                <a:solidFill>
                  <a:srgbClr val="000000"/>
                </a:solidFill>
              </a:rPr>
              <a:pPr defTabSz="914378">
                <a:defRPr/>
              </a:pPr>
              <a:t>9</a:t>
            </a:fld>
            <a:endParaRPr lang="en-US">
              <a:solidFill>
                <a:srgbClr val="000000"/>
              </a:solidFill>
            </a:endParaRPr>
          </a:p>
        </p:txBody>
      </p:sp>
      <p:sp>
        <p:nvSpPr>
          <p:cNvPr id="7" name="Rectangle 6">
            <a:extLst>
              <a:ext uri="{FF2B5EF4-FFF2-40B4-BE49-F238E27FC236}">
                <a16:creationId xmlns:a16="http://schemas.microsoft.com/office/drawing/2014/main" id="{627A3C2B-E2FB-48A8-BC47-1136811B90A3}"/>
              </a:ext>
            </a:extLst>
          </p:cNvPr>
          <p:cNvSpPr/>
          <p:nvPr/>
        </p:nvSpPr>
        <p:spPr>
          <a:xfrm>
            <a:off x="220722" y="717955"/>
            <a:ext cx="5758597" cy="1754326"/>
          </a:xfrm>
          <a:prstGeom prst="rect">
            <a:avLst/>
          </a:prstGeom>
        </p:spPr>
        <p:txBody>
          <a:bodyPr wrap="square">
            <a:spAutoFit/>
          </a:bodyPr>
          <a:lstStyle/>
          <a:p>
            <a:pPr defTabSz="685800" fontAlgn="auto">
              <a:spcBef>
                <a:spcPts val="0"/>
              </a:spcBef>
              <a:spcAft>
                <a:spcPts val="0"/>
              </a:spcAft>
            </a:pPr>
            <a:r>
              <a:rPr lang="en-US" sz="1350" dirty="0">
                <a:solidFill>
                  <a:srgbClr val="000000"/>
                </a:solidFill>
                <a:latin typeface="Arial"/>
              </a:rPr>
              <a:t>There is an example for how to identify the PC when hard fault occur. By compare the Core Register content and Stack content, it shows the PC value when hard fault occur is 0x00D6.</a:t>
            </a:r>
          </a:p>
          <a:p>
            <a:pPr defTabSz="685800" fontAlgn="auto">
              <a:spcBef>
                <a:spcPts val="0"/>
              </a:spcBef>
              <a:spcAft>
                <a:spcPts val="0"/>
              </a:spcAft>
            </a:pP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And then we could check the 0x00D6 address to get the assembly instruction which causes hard fault.</a:t>
            </a:r>
          </a:p>
          <a:p>
            <a:pPr defTabSz="685800" fontAlgn="auto">
              <a:spcBef>
                <a:spcPts val="0"/>
              </a:spcBef>
              <a:spcAft>
                <a:spcPts val="0"/>
              </a:spcAft>
            </a:pP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 </a:t>
            </a:r>
          </a:p>
        </p:txBody>
      </p:sp>
      <p:pic>
        <p:nvPicPr>
          <p:cNvPr id="5" name="Picture 4">
            <a:extLst>
              <a:ext uri="{FF2B5EF4-FFF2-40B4-BE49-F238E27FC236}">
                <a16:creationId xmlns:a16="http://schemas.microsoft.com/office/drawing/2014/main" id="{B8887750-CFE1-41AA-92E1-2A6B89594EEB}"/>
              </a:ext>
            </a:extLst>
          </p:cNvPr>
          <p:cNvPicPr>
            <a:picLocks noChangeAspect="1"/>
          </p:cNvPicPr>
          <p:nvPr/>
        </p:nvPicPr>
        <p:blipFill>
          <a:blip r:embed="rId2"/>
          <a:stretch>
            <a:fillRect/>
          </a:stretch>
        </p:blipFill>
        <p:spPr>
          <a:xfrm>
            <a:off x="6380044" y="675190"/>
            <a:ext cx="2309931" cy="3814958"/>
          </a:xfrm>
          <a:prstGeom prst="rect">
            <a:avLst/>
          </a:prstGeom>
        </p:spPr>
      </p:pic>
      <p:pic>
        <p:nvPicPr>
          <p:cNvPr id="9" name="Picture 8">
            <a:extLst>
              <a:ext uri="{FF2B5EF4-FFF2-40B4-BE49-F238E27FC236}">
                <a16:creationId xmlns:a16="http://schemas.microsoft.com/office/drawing/2014/main" id="{2B0A67D0-9924-4CE1-9E90-2BD58872C2D0}"/>
              </a:ext>
            </a:extLst>
          </p:cNvPr>
          <p:cNvPicPr>
            <a:picLocks noChangeAspect="1"/>
          </p:cNvPicPr>
          <p:nvPr/>
        </p:nvPicPr>
        <p:blipFill>
          <a:blip r:embed="rId3"/>
          <a:stretch>
            <a:fillRect/>
          </a:stretch>
        </p:blipFill>
        <p:spPr>
          <a:xfrm>
            <a:off x="1935749" y="3466158"/>
            <a:ext cx="4043570" cy="1023990"/>
          </a:xfrm>
          <a:prstGeom prst="rect">
            <a:avLst/>
          </a:prstGeom>
        </p:spPr>
      </p:pic>
      <p:pic>
        <p:nvPicPr>
          <p:cNvPr id="8" name="Picture 7">
            <a:extLst>
              <a:ext uri="{FF2B5EF4-FFF2-40B4-BE49-F238E27FC236}">
                <a16:creationId xmlns:a16="http://schemas.microsoft.com/office/drawing/2014/main" id="{FFFBD5C2-ADA9-4426-BF17-A144F5CBB90C}"/>
              </a:ext>
            </a:extLst>
          </p:cNvPr>
          <p:cNvPicPr>
            <a:picLocks noChangeAspect="1"/>
          </p:cNvPicPr>
          <p:nvPr/>
        </p:nvPicPr>
        <p:blipFill>
          <a:blip r:embed="rId4"/>
          <a:stretch>
            <a:fillRect/>
          </a:stretch>
        </p:blipFill>
        <p:spPr>
          <a:xfrm>
            <a:off x="1932381" y="2269155"/>
            <a:ext cx="2880515" cy="1117729"/>
          </a:xfrm>
          <a:prstGeom prst="rect">
            <a:avLst/>
          </a:prstGeom>
        </p:spPr>
      </p:pic>
      <p:sp>
        <p:nvSpPr>
          <p:cNvPr id="3" name="Rectangle 2">
            <a:extLst>
              <a:ext uri="{FF2B5EF4-FFF2-40B4-BE49-F238E27FC236}">
                <a16:creationId xmlns:a16="http://schemas.microsoft.com/office/drawing/2014/main" id="{8301ACF4-1124-4148-9288-26998F037BED}"/>
              </a:ext>
            </a:extLst>
          </p:cNvPr>
          <p:cNvSpPr/>
          <p:nvPr/>
        </p:nvSpPr>
        <p:spPr>
          <a:xfrm>
            <a:off x="7189280" y="1207657"/>
            <a:ext cx="714375" cy="154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noFill/>
              <a:latin typeface="Arial"/>
            </a:endParaRPr>
          </a:p>
        </p:txBody>
      </p:sp>
      <p:sp>
        <p:nvSpPr>
          <p:cNvPr id="10" name="Rectangle 9">
            <a:extLst>
              <a:ext uri="{FF2B5EF4-FFF2-40B4-BE49-F238E27FC236}">
                <a16:creationId xmlns:a16="http://schemas.microsoft.com/office/drawing/2014/main" id="{C4134F7B-9F70-4F44-8515-D3B584F42CDE}"/>
              </a:ext>
            </a:extLst>
          </p:cNvPr>
          <p:cNvSpPr/>
          <p:nvPr/>
        </p:nvSpPr>
        <p:spPr>
          <a:xfrm>
            <a:off x="2422356" y="3764419"/>
            <a:ext cx="589897" cy="170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noFill/>
              <a:latin typeface="Arial"/>
            </a:endParaRPr>
          </a:p>
        </p:txBody>
      </p:sp>
      <p:cxnSp>
        <p:nvCxnSpPr>
          <p:cNvPr id="12" name="Straight Arrow Connector 11">
            <a:extLst>
              <a:ext uri="{FF2B5EF4-FFF2-40B4-BE49-F238E27FC236}">
                <a16:creationId xmlns:a16="http://schemas.microsoft.com/office/drawing/2014/main" id="{696DB43A-858C-453C-AD62-BF94C31019C3}"/>
              </a:ext>
            </a:extLst>
          </p:cNvPr>
          <p:cNvCxnSpPr>
            <a:cxnSpLocks/>
            <a:stCxn id="3" idx="1"/>
          </p:cNvCxnSpPr>
          <p:nvPr/>
        </p:nvCxnSpPr>
        <p:spPr>
          <a:xfrm flipH="1">
            <a:off x="3012252" y="1285048"/>
            <a:ext cx="4177028" cy="2529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52686D0-218E-4B99-90CD-9EACFA1B5D16}"/>
              </a:ext>
            </a:extLst>
          </p:cNvPr>
          <p:cNvCxnSpPr>
            <a:cxnSpLocks/>
          </p:cNvCxnSpPr>
          <p:nvPr/>
        </p:nvCxnSpPr>
        <p:spPr>
          <a:xfrm flipH="1">
            <a:off x="3486825" y="1907579"/>
            <a:ext cx="3783498" cy="2159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723CE5-D2C3-4C24-9708-A780F9E1C8A8}"/>
              </a:ext>
            </a:extLst>
          </p:cNvPr>
          <p:cNvCxnSpPr>
            <a:cxnSpLocks/>
          </p:cNvCxnSpPr>
          <p:nvPr/>
        </p:nvCxnSpPr>
        <p:spPr>
          <a:xfrm flipH="1">
            <a:off x="3814762" y="2060623"/>
            <a:ext cx="3455561" cy="2018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02EFF4-411D-4542-B889-4768E7442135}"/>
              </a:ext>
            </a:extLst>
          </p:cNvPr>
          <p:cNvCxnSpPr>
            <a:cxnSpLocks/>
          </p:cNvCxnSpPr>
          <p:nvPr/>
        </p:nvCxnSpPr>
        <p:spPr>
          <a:xfrm flipH="1">
            <a:off x="4364253" y="2213668"/>
            <a:ext cx="2906070" cy="1865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8AA6CB-5A72-41D0-A8F6-A39175164BDF}"/>
              </a:ext>
            </a:extLst>
          </p:cNvPr>
          <p:cNvCxnSpPr>
            <a:cxnSpLocks/>
          </p:cNvCxnSpPr>
          <p:nvPr/>
        </p:nvCxnSpPr>
        <p:spPr>
          <a:xfrm flipH="1">
            <a:off x="4907757" y="3643313"/>
            <a:ext cx="2362567" cy="423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E92C89-F6C3-4E34-BFD0-7D1E0EFEF2F3}"/>
              </a:ext>
            </a:extLst>
          </p:cNvPr>
          <p:cNvCxnSpPr>
            <a:cxnSpLocks/>
            <a:stCxn id="31" idx="1"/>
          </p:cNvCxnSpPr>
          <p:nvPr/>
        </p:nvCxnSpPr>
        <p:spPr>
          <a:xfrm flipH="1">
            <a:off x="1578769" y="4249186"/>
            <a:ext cx="998478"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8DD6737-14C8-4A0F-8FB0-75543FD70A9A}"/>
              </a:ext>
            </a:extLst>
          </p:cNvPr>
          <p:cNvSpPr/>
          <p:nvPr/>
        </p:nvSpPr>
        <p:spPr>
          <a:xfrm>
            <a:off x="2577247" y="4184736"/>
            <a:ext cx="508853" cy="1288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noFill/>
              <a:latin typeface="Arial"/>
            </a:endParaRPr>
          </a:p>
        </p:txBody>
      </p:sp>
      <p:sp>
        <p:nvSpPr>
          <p:cNvPr id="40" name="Rectangle 39">
            <a:extLst>
              <a:ext uri="{FF2B5EF4-FFF2-40B4-BE49-F238E27FC236}">
                <a16:creationId xmlns:a16="http://schemas.microsoft.com/office/drawing/2014/main" id="{CB59EC4D-FC9A-4281-9C1F-2A89E092E2B5}"/>
              </a:ext>
            </a:extLst>
          </p:cNvPr>
          <p:cNvSpPr/>
          <p:nvPr/>
        </p:nvSpPr>
        <p:spPr>
          <a:xfrm>
            <a:off x="23456" y="3958045"/>
            <a:ext cx="1689227" cy="507831"/>
          </a:xfrm>
          <a:prstGeom prst="rect">
            <a:avLst/>
          </a:prstGeom>
        </p:spPr>
        <p:txBody>
          <a:bodyPr wrap="square">
            <a:spAutoFit/>
          </a:bodyPr>
          <a:lstStyle/>
          <a:p>
            <a:pPr defTabSz="685800" fontAlgn="auto">
              <a:spcBef>
                <a:spcPts val="0"/>
              </a:spcBef>
              <a:spcAft>
                <a:spcPts val="0"/>
              </a:spcAft>
            </a:pPr>
            <a:r>
              <a:rPr lang="en-US" sz="1350" b="1" dirty="0">
                <a:solidFill>
                  <a:srgbClr val="00B050"/>
                </a:solidFill>
                <a:latin typeface="Arial"/>
              </a:rPr>
              <a:t>PC value when Hard Fault occurs</a:t>
            </a:r>
          </a:p>
        </p:txBody>
      </p:sp>
      <p:cxnSp>
        <p:nvCxnSpPr>
          <p:cNvPr id="41" name="Straight Arrow Connector 40">
            <a:extLst>
              <a:ext uri="{FF2B5EF4-FFF2-40B4-BE49-F238E27FC236}">
                <a16:creationId xmlns:a16="http://schemas.microsoft.com/office/drawing/2014/main" id="{E0D32996-534A-41EF-B314-1F871F63FF7D}"/>
              </a:ext>
            </a:extLst>
          </p:cNvPr>
          <p:cNvCxnSpPr>
            <a:cxnSpLocks/>
          </p:cNvCxnSpPr>
          <p:nvPr/>
        </p:nvCxnSpPr>
        <p:spPr>
          <a:xfrm flipH="1">
            <a:off x="5542543" y="1439830"/>
            <a:ext cx="1727780" cy="2626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B6AC8CC-99D4-417B-8D50-430C702142B3}"/>
              </a:ext>
            </a:extLst>
          </p:cNvPr>
          <p:cNvCxnSpPr>
            <a:cxnSpLocks/>
          </p:cNvCxnSpPr>
          <p:nvPr/>
        </p:nvCxnSpPr>
        <p:spPr>
          <a:xfrm flipH="1">
            <a:off x="2955861" y="1734916"/>
            <a:ext cx="4314463" cy="2331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92803"/>
      </p:ext>
    </p:extLst>
  </p:cSld>
  <p:clrMapOvr>
    <a:masterClrMapping/>
  </p:clrMapOvr>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21DEEB12-3F7F-4BE3-B768-E7C36D2DAFC2}" vid="{F211C862-33B5-4D62-9C83-03F82420E1F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bd91acf-c16c-41cd-b5be-031447adf284}" enabled="1" method="Standard" siteId="{e5b49634-450b-4709-8abb-1e2b19b982b7}" contentBits="0" removed="0"/>
</clbl:labelList>
</file>

<file path=docProps/app.xml><?xml version="1.0" encoding="utf-8"?>
<Properties xmlns="http://schemas.openxmlformats.org/officeDocument/2006/extended-properties" xmlns:vt="http://schemas.openxmlformats.org/officeDocument/2006/docPropsVTypes">
  <Template>Veichi's test result for RDC with 28379d</Template>
  <TotalTime>5335</TotalTime>
  <Words>802</Words>
  <Application>Microsoft Office PowerPoint</Application>
  <PresentationFormat>On-screen Show (16:9)</PresentationFormat>
  <Paragraphs>81</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1_FinalPowerpoint</vt:lpstr>
      <vt:lpstr>PowerPoint Presentation</vt:lpstr>
      <vt:lpstr>PowerPoint Presentation</vt:lpstr>
      <vt:lpstr>PowerPoint Presentation</vt:lpstr>
      <vt:lpstr>3. Default Handler</vt:lpstr>
      <vt:lpstr>Check NMI Causes </vt:lpstr>
      <vt:lpstr>Hard Fault Causes</vt:lpstr>
      <vt:lpstr>Debug with Hard Fault</vt:lpstr>
      <vt:lpstr>Debug with Hard Fault</vt:lpstr>
      <vt:lpstr>Debug with Hard Fault</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Veichi’s evaluation for resolver to digital conversion (RDC) with F28379D</dc:title>
  <dc:creator>Wu, Leo</dc:creator>
  <cp:keywords>Selective Disclosure - no external sharing</cp:keywords>
  <cp:lastModifiedBy>Xie, Pengfei</cp:lastModifiedBy>
  <cp:revision>218</cp:revision>
  <dcterms:created xsi:type="dcterms:W3CDTF">2023-08-22T05:38:27Z</dcterms:created>
  <dcterms:modified xsi:type="dcterms:W3CDTF">2026-02-05T15:51:56Z</dcterms:modified>
</cp:coreProperties>
</file>