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2" r:id="rId2"/>
    <p:sldId id="273" r:id="rId3"/>
    <p:sldId id="274" r:id="rId4"/>
    <p:sldId id="275" r:id="rId5"/>
    <p:sldId id="276" r:id="rId6"/>
    <p:sldId id="277" r:id="rId7"/>
    <p:sldId id="278" r:id="rId8"/>
    <p:sldId id="279" r:id="rId9"/>
    <p:sldId id="280" r:id="rId10"/>
    <p:sldId id="281" r:id="rId11"/>
    <p:sldId id="285" r:id="rId12"/>
    <p:sldId id="286" r:id="rId13"/>
    <p:sldId id="282" r:id="rId14"/>
    <p:sldId id="283" r:id="rId15"/>
    <p:sldId id="284" r:id="rId16"/>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1" id="{115228C6-E5B6-47FB-9B31-2F364CC3A802}">
          <p14:sldIdLst>
            <p14:sldId id="273"/>
            <p14:sldId id="274"/>
            <p14:sldId id="275"/>
            <p14:sldId id="276"/>
            <p14:sldId id="277"/>
            <p14:sldId id="278"/>
            <p14:sldId id="279"/>
            <p14:sldId id="280"/>
            <p14:sldId id="281"/>
            <p14:sldId id="285"/>
            <p14:sldId id="286"/>
            <p14:sldId id="282"/>
            <p14:sldId id="283"/>
            <p14:sldId id="284"/>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50" d="100"/>
          <a:sy n="150" d="100"/>
        </p:scale>
        <p:origin x="510"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5.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ev.ti.com/gallery/view/TIMSPGC/MSPM0_Factory_Reset_Tool/ver/1.0.0/"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B</a:t>
            </a:r>
            <a:r>
              <a:rPr lang="en-US" altLang="zh-CN" dirty="0"/>
              <a:t>oot Diagnostic of MSPM0</a:t>
            </a:r>
            <a:endParaRPr lang="en-US" dirty="0"/>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MSPM0 team</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10</a:t>
            </a:fld>
            <a:endParaRPr lang="en-US"/>
          </a:p>
        </p:txBody>
      </p:sp>
    </p:spTree>
    <p:extLst>
      <p:ext uri="{BB962C8B-B14F-4D97-AF65-F5344CB8AC3E}">
        <p14:creationId xmlns:p14="http://schemas.microsoft.com/office/powerpoint/2010/main" val="338482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9537700" cy="610791"/>
          </a:xfrm>
        </p:spPr>
        <p:txBody>
          <a:bodyPr/>
          <a:lstStyle/>
          <a:p>
            <a:r>
              <a:rPr lang="en-US" dirty="0"/>
              <a:t>Boot Diagnostic based on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3" y="485106"/>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Close CCS first </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3" y="733352"/>
            <a:ext cx="2263778"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In CCS Path:</a:t>
            </a:r>
            <a:endParaRPr lang="en-US" dirty="0"/>
          </a:p>
        </p:txBody>
      </p:sp>
      <p:sp>
        <p:nvSpPr>
          <p:cNvPr id="16" name="Content Placeholder 2">
            <a:extLst>
              <a:ext uri="{FF2B5EF4-FFF2-40B4-BE49-F238E27FC236}">
                <a16:creationId xmlns:a16="http://schemas.microsoft.com/office/drawing/2014/main" id="{42DB8BFC-BD85-46E9-80C6-7C8F5B825F2C}"/>
              </a:ext>
            </a:extLst>
          </p:cNvPr>
          <p:cNvSpPr txBox="1">
            <a:spLocks/>
          </p:cNvSpPr>
          <p:nvPr/>
        </p:nvSpPr>
        <p:spPr bwMode="auto">
          <a:xfrm>
            <a:off x="399548" y="999255"/>
            <a:ext cx="6331452"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sz="1100" dirty="0"/>
              <a:t>C:\ti\&lt;ccsversion&gt;\ccs\ccs_base\common\targetdb\Modules\AP\CFGAP.xml.</a:t>
            </a:r>
            <a:endParaRPr lang="en-US" altLang="zh-CN" sz="1200" kern="0" dirty="0"/>
          </a:p>
        </p:txBody>
      </p:sp>
      <p:sp>
        <p:nvSpPr>
          <p:cNvPr id="18" name="Content Placeholder 2">
            <a:extLst>
              <a:ext uri="{FF2B5EF4-FFF2-40B4-BE49-F238E27FC236}">
                <a16:creationId xmlns:a16="http://schemas.microsoft.com/office/drawing/2014/main" id="{591DC73C-4432-4535-9899-FF10DA8302C1}"/>
              </a:ext>
            </a:extLst>
          </p:cNvPr>
          <p:cNvSpPr txBox="1">
            <a:spLocks/>
          </p:cNvSpPr>
          <p:nvPr/>
        </p:nvSpPr>
        <p:spPr bwMode="auto">
          <a:xfrm>
            <a:off x="399548" y="1144071"/>
            <a:ext cx="3241675"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sz="1400" dirty="0"/>
              <a:t>Add these two lines and save:</a:t>
            </a:r>
            <a:r>
              <a:rPr lang="en-US" dirty="0"/>
              <a:t> </a:t>
            </a:r>
          </a:p>
        </p:txBody>
      </p:sp>
      <p:sp>
        <p:nvSpPr>
          <p:cNvPr id="8" name="Rectangle 7">
            <a:extLst>
              <a:ext uri="{FF2B5EF4-FFF2-40B4-BE49-F238E27FC236}">
                <a16:creationId xmlns:a16="http://schemas.microsoft.com/office/drawing/2014/main" id="{C226BC6E-4F08-4F64-9958-1C426E3260FF}"/>
              </a:ext>
            </a:extLst>
          </p:cNvPr>
          <p:cNvSpPr/>
          <p:nvPr/>
        </p:nvSpPr>
        <p:spPr>
          <a:xfrm>
            <a:off x="399548" y="1396948"/>
            <a:ext cx="5068805" cy="461665"/>
          </a:xfrm>
          <a:prstGeom prst="rect">
            <a:avLst/>
          </a:prstGeom>
        </p:spPr>
        <p:txBody>
          <a:bodyPr wrap="square">
            <a:spAutoFit/>
          </a:bodyPr>
          <a:lstStyle/>
          <a:p>
            <a:r>
              <a:rPr lang="en-US" sz="1200">
                <a:solidFill>
                  <a:srgbClr val="000000"/>
                </a:solidFill>
                <a:latin typeface="Calibri" panose="020F0502020204030204" pitchFamily="34" charset="0"/>
              </a:rPr>
              <a:t>&lt;register id="CFGAP_BOOTDIAG" offset="0x0010" width="32" page="121“</a:t>
            </a:r>
          </a:p>
          <a:p>
            <a:r>
              <a:rPr lang="en-US" sz="1200">
                <a:solidFill>
                  <a:srgbClr val="000000"/>
                </a:solidFill>
                <a:latin typeface="Calibri" panose="020F0502020204030204" pitchFamily="34" charset="0"/>
              </a:rPr>
              <a:t> acronym="CFGAP_BOOTDIAG"/&gt; </a:t>
            </a:r>
            <a:endParaRPr lang="en-US" sz="1200" dirty="0"/>
          </a:p>
        </p:txBody>
      </p:sp>
      <p:sp>
        <p:nvSpPr>
          <p:cNvPr id="19" name="Content Placeholder 2">
            <a:extLst>
              <a:ext uri="{FF2B5EF4-FFF2-40B4-BE49-F238E27FC236}">
                <a16:creationId xmlns:a16="http://schemas.microsoft.com/office/drawing/2014/main" id="{F84E4DAD-6811-4A47-95B4-A7A452871E38}"/>
              </a:ext>
            </a:extLst>
          </p:cNvPr>
          <p:cNvSpPr txBox="1">
            <a:spLocks/>
          </p:cNvSpPr>
          <p:nvPr/>
        </p:nvSpPr>
        <p:spPr bwMode="auto">
          <a:xfrm>
            <a:off x="231774" y="3027859"/>
            <a:ext cx="6677024"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Open CCS. </a:t>
            </a:r>
            <a:r>
              <a:rPr lang="en-US" altLang="zh-CN" sz="1400" kern="0" dirty="0" err="1"/>
              <a:t>Lauch</a:t>
            </a:r>
            <a:r>
              <a:rPr lang="en-US" altLang="zh-CN" sz="1400" kern="0" dirty="0"/>
              <a:t> Selected Configuration</a:t>
            </a:r>
            <a:endParaRPr lang="en-US" dirty="0"/>
          </a:p>
        </p:txBody>
      </p:sp>
      <p:sp>
        <p:nvSpPr>
          <p:cNvPr id="3" name="Rectangle 2">
            <a:extLst>
              <a:ext uri="{FF2B5EF4-FFF2-40B4-BE49-F238E27FC236}">
                <a16:creationId xmlns:a16="http://schemas.microsoft.com/office/drawing/2014/main" id="{697CAFF8-C200-4291-B361-2A12B0A20469}"/>
              </a:ext>
            </a:extLst>
          </p:cNvPr>
          <p:cNvSpPr/>
          <p:nvPr/>
        </p:nvSpPr>
        <p:spPr>
          <a:xfrm>
            <a:off x="399548" y="1598311"/>
            <a:ext cx="4953000" cy="646331"/>
          </a:xfrm>
          <a:prstGeom prst="rect">
            <a:avLst/>
          </a:prstGeom>
        </p:spPr>
        <p:txBody>
          <a:bodyPr wrap="square">
            <a:spAutoFit/>
          </a:bodyPr>
          <a:lstStyle/>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 &lt;register id="CFGAP_LIFECYCLE" offset="0x0014" width="32" page="121" </a:t>
            </a:r>
          </a:p>
          <a:p>
            <a:r>
              <a:rPr lang="en-US" sz="1200" dirty="0">
                <a:solidFill>
                  <a:srgbClr val="000000"/>
                </a:solidFill>
                <a:latin typeface="Calibri" panose="020F0502020204030204" pitchFamily="34" charset="0"/>
              </a:rPr>
              <a:t>acronym="CFGAP_LIFECYCLE"/&gt;</a:t>
            </a:r>
            <a:endParaRPr lang="en-US" sz="1200" dirty="0"/>
          </a:p>
        </p:txBody>
      </p:sp>
      <p:pic>
        <p:nvPicPr>
          <p:cNvPr id="5" name="Picture 4">
            <a:extLst>
              <a:ext uri="{FF2B5EF4-FFF2-40B4-BE49-F238E27FC236}">
                <a16:creationId xmlns:a16="http://schemas.microsoft.com/office/drawing/2014/main" id="{893C5A48-C538-46DC-A77F-5F8B055DF8A9}"/>
              </a:ext>
            </a:extLst>
          </p:cNvPr>
          <p:cNvPicPr>
            <a:picLocks noChangeAspect="1"/>
          </p:cNvPicPr>
          <p:nvPr/>
        </p:nvPicPr>
        <p:blipFill>
          <a:blip r:embed="rId2"/>
          <a:stretch>
            <a:fillRect/>
          </a:stretch>
        </p:blipFill>
        <p:spPr>
          <a:xfrm>
            <a:off x="467226" y="2194233"/>
            <a:ext cx="3358147" cy="704626"/>
          </a:xfrm>
          <a:prstGeom prst="rect">
            <a:avLst/>
          </a:prstGeom>
        </p:spPr>
      </p:pic>
      <p:pic>
        <p:nvPicPr>
          <p:cNvPr id="6" name="Picture 5">
            <a:extLst>
              <a:ext uri="{FF2B5EF4-FFF2-40B4-BE49-F238E27FC236}">
                <a16:creationId xmlns:a16="http://schemas.microsoft.com/office/drawing/2014/main" id="{B98C37EE-B7BB-4875-BD37-574F9C6BE4FB}"/>
              </a:ext>
            </a:extLst>
          </p:cNvPr>
          <p:cNvPicPr>
            <a:picLocks noChangeAspect="1"/>
          </p:cNvPicPr>
          <p:nvPr/>
        </p:nvPicPr>
        <p:blipFill>
          <a:blip r:embed="rId3"/>
          <a:stretch>
            <a:fillRect/>
          </a:stretch>
        </p:blipFill>
        <p:spPr>
          <a:xfrm>
            <a:off x="4054476" y="2023685"/>
            <a:ext cx="4429960" cy="1020349"/>
          </a:xfrm>
          <a:prstGeom prst="rect">
            <a:avLst/>
          </a:prstGeom>
        </p:spPr>
      </p:pic>
      <p:sp>
        <p:nvSpPr>
          <p:cNvPr id="15" name="Content Placeholder 2">
            <a:extLst>
              <a:ext uri="{FF2B5EF4-FFF2-40B4-BE49-F238E27FC236}">
                <a16:creationId xmlns:a16="http://schemas.microsoft.com/office/drawing/2014/main" id="{189ED2BF-A0BE-48FD-A2E6-AA3A87EDF125}"/>
              </a:ext>
            </a:extLst>
          </p:cNvPr>
          <p:cNvSpPr txBox="1">
            <a:spLocks/>
          </p:cNvSpPr>
          <p:nvPr/>
        </p:nvSpPr>
        <p:spPr bwMode="auto">
          <a:xfrm>
            <a:off x="226762" y="3295661"/>
            <a:ext cx="6677024"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Show all cores</a:t>
            </a:r>
            <a:endParaRPr lang="en-US" dirty="0"/>
          </a:p>
        </p:txBody>
      </p:sp>
      <p:pic>
        <p:nvPicPr>
          <p:cNvPr id="7" name="Picture 6">
            <a:extLst>
              <a:ext uri="{FF2B5EF4-FFF2-40B4-BE49-F238E27FC236}">
                <a16:creationId xmlns:a16="http://schemas.microsoft.com/office/drawing/2014/main" id="{1715013D-07E8-40EE-A6AC-0C1AD99EFDF1}"/>
              </a:ext>
            </a:extLst>
          </p:cNvPr>
          <p:cNvPicPr>
            <a:picLocks noChangeAspect="1"/>
          </p:cNvPicPr>
          <p:nvPr/>
        </p:nvPicPr>
        <p:blipFill>
          <a:blip r:embed="rId4"/>
          <a:stretch>
            <a:fillRect/>
          </a:stretch>
        </p:blipFill>
        <p:spPr>
          <a:xfrm>
            <a:off x="4521923" y="3050680"/>
            <a:ext cx="2807063" cy="1546894"/>
          </a:xfrm>
          <a:prstGeom prst="rect">
            <a:avLst/>
          </a:prstGeom>
        </p:spPr>
      </p:pic>
    </p:spTree>
    <p:extLst>
      <p:ext uri="{BB962C8B-B14F-4D97-AF65-F5344CB8AC3E}">
        <p14:creationId xmlns:p14="http://schemas.microsoft.com/office/powerpoint/2010/main" val="34460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9537700" cy="610791"/>
          </a:xfrm>
        </p:spPr>
        <p:txBody>
          <a:bodyPr/>
          <a:lstStyle/>
          <a:p>
            <a:r>
              <a:rPr lang="en-US" dirty="0"/>
              <a:t>Boot Diagnostic based on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3" y="485106"/>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 Right click on the CS_DAP_0 then click Connect Target</a:t>
            </a:r>
          </a:p>
        </p:txBody>
      </p:sp>
      <p:pic>
        <p:nvPicPr>
          <p:cNvPr id="10" name="Picture 9">
            <a:extLst>
              <a:ext uri="{FF2B5EF4-FFF2-40B4-BE49-F238E27FC236}">
                <a16:creationId xmlns:a16="http://schemas.microsoft.com/office/drawing/2014/main" id="{6344CCB7-46E5-42F2-AE6D-33A4E525753B}"/>
              </a:ext>
            </a:extLst>
          </p:cNvPr>
          <p:cNvPicPr>
            <a:picLocks noChangeAspect="1"/>
          </p:cNvPicPr>
          <p:nvPr/>
        </p:nvPicPr>
        <p:blipFill>
          <a:blip r:embed="rId2"/>
          <a:stretch>
            <a:fillRect/>
          </a:stretch>
        </p:blipFill>
        <p:spPr>
          <a:xfrm>
            <a:off x="579521" y="810996"/>
            <a:ext cx="4555958" cy="1710466"/>
          </a:xfrm>
          <a:prstGeom prst="rect">
            <a:avLst/>
          </a:prstGeom>
        </p:spPr>
      </p:pic>
      <p:sp>
        <p:nvSpPr>
          <p:cNvPr id="17" name="Content Placeholder 2">
            <a:extLst>
              <a:ext uri="{FF2B5EF4-FFF2-40B4-BE49-F238E27FC236}">
                <a16:creationId xmlns:a16="http://schemas.microsoft.com/office/drawing/2014/main" id="{E3A1982C-3B87-4E7C-BA73-D0F593B17080}"/>
              </a:ext>
            </a:extLst>
          </p:cNvPr>
          <p:cNvSpPr txBox="1">
            <a:spLocks/>
          </p:cNvSpPr>
          <p:nvPr/>
        </p:nvSpPr>
        <p:spPr bwMode="auto">
          <a:xfrm>
            <a:off x="231773" y="2669506"/>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6: If the CS_DAP_0 connect is successful. In the Expression window, type in CFGAP_BOOTDIAG and CFGAP_LIFECYCLE. Record the register value.</a:t>
            </a:r>
          </a:p>
        </p:txBody>
      </p:sp>
      <p:pic>
        <p:nvPicPr>
          <p:cNvPr id="12" name="Picture 11">
            <a:extLst>
              <a:ext uri="{FF2B5EF4-FFF2-40B4-BE49-F238E27FC236}">
                <a16:creationId xmlns:a16="http://schemas.microsoft.com/office/drawing/2014/main" id="{334EC9E1-E102-4E94-9448-1E43EC34EE5D}"/>
              </a:ext>
            </a:extLst>
          </p:cNvPr>
          <p:cNvPicPr>
            <a:picLocks noChangeAspect="1"/>
          </p:cNvPicPr>
          <p:nvPr/>
        </p:nvPicPr>
        <p:blipFill>
          <a:blip r:embed="rId3"/>
          <a:stretch>
            <a:fillRect/>
          </a:stretch>
        </p:blipFill>
        <p:spPr>
          <a:xfrm>
            <a:off x="499979" y="3268788"/>
            <a:ext cx="4711230" cy="1063715"/>
          </a:xfrm>
          <a:prstGeom prst="rect">
            <a:avLst/>
          </a:prstGeom>
        </p:spPr>
      </p:pic>
    </p:spTree>
    <p:extLst>
      <p:ext uri="{BB962C8B-B14F-4D97-AF65-F5344CB8AC3E}">
        <p14:creationId xmlns:p14="http://schemas.microsoft.com/office/powerpoint/2010/main" val="367059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9537700" cy="610791"/>
          </a:xfrm>
        </p:spPr>
        <p:txBody>
          <a:bodyPr/>
          <a:lstStyle/>
          <a:p>
            <a:r>
              <a:rPr lang="en-US" dirty="0"/>
              <a:t>Boot Diagnostic based on CCS Theia (or version &gt;20.0)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3" y="485106"/>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Close CCS Theia (20.0) first </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3" y="733352"/>
            <a:ext cx="2263778"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In CCS Path:</a:t>
            </a:r>
            <a:endParaRPr lang="en-US" dirty="0"/>
          </a:p>
        </p:txBody>
      </p:sp>
      <p:sp>
        <p:nvSpPr>
          <p:cNvPr id="16" name="Content Placeholder 2">
            <a:extLst>
              <a:ext uri="{FF2B5EF4-FFF2-40B4-BE49-F238E27FC236}">
                <a16:creationId xmlns:a16="http://schemas.microsoft.com/office/drawing/2014/main" id="{42DB8BFC-BD85-46E9-80C6-7C8F5B825F2C}"/>
              </a:ext>
            </a:extLst>
          </p:cNvPr>
          <p:cNvSpPr txBox="1">
            <a:spLocks/>
          </p:cNvSpPr>
          <p:nvPr/>
        </p:nvSpPr>
        <p:spPr bwMode="auto">
          <a:xfrm>
            <a:off x="399548" y="999255"/>
            <a:ext cx="6331452"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sz="1100" dirty="0"/>
              <a:t>C:\ti\&lt;ccstheia version&gt;\ccs\ccs_base\common\targetdb\Modules\AP\CFGAP.xml.</a:t>
            </a:r>
            <a:endParaRPr lang="en-US" altLang="zh-CN" sz="1200" kern="0" dirty="0"/>
          </a:p>
        </p:txBody>
      </p:sp>
      <p:sp>
        <p:nvSpPr>
          <p:cNvPr id="18" name="Content Placeholder 2">
            <a:extLst>
              <a:ext uri="{FF2B5EF4-FFF2-40B4-BE49-F238E27FC236}">
                <a16:creationId xmlns:a16="http://schemas.microsoft.com/office/drawing/2014/main" id="{591DC73C-4432-4535-9899-FF10DA8302C1}"/>
              </a:ext>
            </a:extLst>
          </p:cNvPr>
          <p:cNvSpPr txBox="1">
            <a:spLocks/>
          </p:cNvSpPr>
          <p:nvPr/>
        </p:nvSpPr>
        <p:spPr bwMode="auto">
          <a:xfrm>
            <a:off x="399548" y="1144071"/>
            <a:ext cx="3241675"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sz="1400" dirty="0"/>
              <a:t>Add these two lines and save:</a:t>
            </a:r>
            <a:r>
              <a:rPr lang="en-US" dirty="0"/>
              <a:t> </a:t>
            </a:r>
          </a:p>
        </p:txBody>
      </p:sp>
      <p:sp>
        <p:nvSpPr>
          <p:cNvPr id="8" name="Rectangle 7">
            <a:extLst>
              <a:ext uri="{FF2B5EF4-FFF2-40B4-BE49-F238E27FC236}">
                <a16:creationId xmlns:a16="http://schemas.microsoft.com/office/drawing/2014/main" id="{C226BC6E-4F08-4F64-9958-1C426E3260FF}"/>
              </a:ext>
            </a:extLst>
          </p:cNvPr>
          <p:cNvSpPr/>
          <p:nvPr/>
        </p:nvSpPr>
        <p:spPr>
          <a:xfrm>
            <a:off x="399548" y="1396948"/>
            <a:ext cx="5068805" cy="461665"/>
          </a:xfrm>
          <a:prstGeom prst="rect">
            <a:avLst/>
          </a:prstGeom>
        </p:spPr>
        <p:txBody>
          <a:bodyPr wrap="square">
            <a:spAutoFit/>
          </a:bodyPr>
          <a:lstStyle/>
          <a:p>
            <a:r>
              <a:rPr lang="en-US" sz="1200" dirty="0">
                <a:solidFill>
                  <a:srgbClr val="000000"/>
                </a:solidFill>
                <a:latin typeface="Calibri" panose="020F0502020204030204" pitchFamily="34" charset="0"/>
              </a:rPr>
              <a:t>&lt;register id="CFGAP_BOOTDIAG" offset="0x0010" width="32" page="121“</a:t>
            </a:r>
          </a:p>
          <a:p>
            <a:r>
              <a:rPr lang="en-US" sz="1200" dirty="0">
                <a:solidFill>
                  <a:srgbClr val="000000"/>
                </a:solidFill>
                <a:latin typeface="Calibri" panose="020F0502020204030204" pitchFamily="34" charset="0"/>
              </a:rPr>
              <a:t> acronym="CFGAP_BOOTDIAG"/&gt; </a:t>
            </a:r>
            <a:endParaRPr lang="en-US" sz="1200" dirty="0"/>
          </a:p>
        </p:txBody>
      </p:sp>
      <p:pic>
        <p:nvPicPr>
          <p:cNvPr id="12" name="Picture 11">
            <a:extLst>
              <a:ext uri="{FF2B5EF4-FFF2-40B4-BE49-F238E27FC236}">
                <a16:creationId xmlns:a16="http://schemas.microsoft.com/office/drawing/2014/main" id="{B71BDAC0-35C9-47E8-8499-70CD6948BD83}"/>
              </a:ext>
            </a:extLst>
          </p:cNvPr>
          <p:cNvPicPr>
            <a:picLocks noChangeAspect="1"/>
          </p:cNvPicPr>
          <p:nvPr/>
        </p:nvPicPr>
        <p:blipFill>
          <a:blip r:embed="rId2"/>
          <a:stretch>
            <a:fillRect/>
          </a:stretch>
        </p:blipFill>
        <p:spPr>
          <a:xfrm>
            <a:off x="400635" y="2154987"/>
            <a:ext cx="7949615" cy="1034992"/>
          </a:xfrm>
          <a:prstGeom prst="rect">
            <a:avLst/>
          </a:prstGeom>
        </p:spPr>
      </p:pic>
      <p:sp>
        <p:nvSpPr>
          <p:cNvPr id="19" name="Content Placeholder 2">
            <a:extLst>
              <a:ext uri="{FF2B5EF4-FFF2-40B4-BE49-F238E27FC236}">
                <a16:creationId xmlns:a16="http://schemas.microsoft.com/office/drawing/2014/main" id="{F84E4DAD-6811-4A47-95B4-A7A452871E38}"/>
              </a:ext>
            </a:extLst>
          </p:cNvPr>
          <p:cNvSpPr txBox="1">
            <a:spLocks/>
          </p:cNvSpPr>
          <p:nvPr/>
        </p:nvSpPr>
        <p:spPr bwMode="auto">
          <a:xfrm>
            <a:off x="226762" y="3284888"/>
            <a:ext cx="6677024" cy="2858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Open CCS to an active project and open the </a:t>
            </a:r>
            <a:r>
              <a:rPr lang="en-US" altLang="zh-CN" sz="1400" i="1" kern="0" dirty="0" err="1"/>
              <a:t>targetConfigs</a:t>
            </a:r>
            <a:r>
              <a:rPr lang="en-US" altLang="zh-CN" sz="1400" kern="0" dirty="0"/>
              <a:t> folder</a:t>
            </a:r>
            <a:endParaRPr lang="en-US" dirty="0"/>
          </a:p>
        </p:txBody>
      </p:sp>
      <p:pic>
        <p:nvPicPr>
          <p:cNvPr id="20" name="Picture 19">
            <a:extLst>
              <a:ext uri="{FF2B5EF4-FFF2-40B4-BE49-F238E27FC236}">
                <a16:creationId xmlns:a16="http://schemas.microsoft.com/office/drawing/2014/main" id="{34A5B72C-451A-4C5A-A093-CBA8589C6FD4}"/>
              </a:ext>
            </a:extLst>
          </p:cNvPr>
          <p:cNvPicPr>
            <a:picLocks noChangeAspect="1"/>
          </p:cNvPicPr>
          <p:nvPr/>
        </p:nvPicPr>
        <p:blipFill>
          <a:blip r:embed="rId3"/>
          <a:stretch>
            <a:fillRect/>
          </a:stretch>
        </p:blipFill>
        <p:spPr>
          <a:xfrm>
            <a:off x="6330950" y="3054041"/>
            <a:ext cx="2692397" cy="1543533"/>
          </a:xfrm>
          <a:prstGeom prst="rect">
            <a:avLst/>
          </a:prstGeom>
        </p:spPr>
      </p:pic>
      <p:sp>
        <p:nvSpPr>
          <p:cNvPr id="21" name="Rectangle 20">
            <a:extLst>
              <a:ext uri="{FF2B5EF4-FFF2-40B4-BE49-F238E27FC236}">
                <a16:creationId xmlns:a16="http://schemas.microsoft.com/office/drawing/2014/main" id="{217768A1-BA11-4A90-8D4F-48D2406BB609}"/>
              </a:ext>
            </a:extLst>
          </p:cNvPr>
          <p:cNvSpPr/>
          <p:nvPr/>
        </p:nvSpPr>
        <p:spPr>
          <a:xfrm>
            <a:off x="399548" y="1598311"/>
            <a:ext cx="4953000" cy="646331"/>
          </a:xfrm>
          <a:prstGeom prst="rect">
            <a:avLst/>
          </a:prstGeom>
        </p:spPr>
        <p:txBody>
          <a:bodyPr wrap="square">
            <a:spAutoFit/>
          </a:bodyPr>
          <a:lstStyle/>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 &lt;register id="CFGAP_LIFECYCLE" offset="0x0014" width="32" page="121" </a:t>
            </a:r>
          </a:p>
          <a:p>
            <a:r>
              <a:rPr lang="en-US" sz="1200" dirty="0">
                <a:solidFill>
                  <a:srgbClr val="000000"/>
                </a:solidFill>
                <a:latin typeface="Calibri" panose="020F0502020204030204" pitchFamily="34" charset="0"/>
              </a:rPr>
              <a:t>acronym="CFGAP_LIFECYCLE"/&gt;</a:t>
            </a:r>
            <a:endParaRPr lang="en-US" sz="1200" dirty="0"/>
          </a:p>
        </p:txBody>
      </p:sp>
    </p:spTree>
    <p:extLst>
      <p:ext uri="{BB962C8B-B14F-4D97-AF65-F5344CB8AC3E}">
        <p14:creationId xmlns:p14="http://schemas.microsoft.com/office/powerpoint/2010/main" val="381179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1" y="-10659"/>
            <a:ext cx="9372600" cy="610791"/>
          </a:xfrm>
        </p:spPr>
        <p:txBody>
          <a:bodyPr/>
          <a:lstStyle/>
          <a:p>
            <a:r>
              <a:rPr lang="en-US" dirty="0"/>
              <a:t>Boot Diagnostic based on CCS Theia (or version &gt;20.0)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485106"/>
            <a:ext cx="403542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Right-click the .</a:t>
            </a:r>
            <a:r>
              <a:rPr lang="en-US" altLang="zh-CN" sz="1400" kern="0" dirty="0" err="1"/>
              <a:t>ccxml</a:t>
            </a:r>
            <a:r>
              <a:rPr lang="en-US" altLang="zh-CN" sz="1400" kern="0" dirty="0"/>
              <a:t> file and select </a:t>
            </a:r>
            <a:r>
              <a:rPr lang="en-US" altLang="zh-CN" sz="1400" i="1" kern="0" dirty="0"/>
              <a:t>Start Project-less Debug</a:t>
            </a:r>
          </a:p>
        </p:txBody>
      </p:sp>
      <p:pic>
        <p:nvPicPr>
          <p:cNvPr id="3" name="Picture 2">
            <a:extLst>
              <a:ext uri="{FF2B5EF4-FFF2-40B4-BE49-F238E27FC236}">
                <a16:creationId xmlns:a16="http://schemas.microsoft.com/office/drawing/2014/main" id="{C74F40A6-A07A-4532-925A-4C811A21B0B0}"/>
              </a:ext>
            </a:extLst>
          </p:cNvPr>
          <p:cNvPicPr>
            <a:picLocks noChangeAspect="1"/>
          </p:cNvPicPr>
          <p:nvPr/>
        </p:nvPicPr>
        <p:blipFill>
          <a:blip r:embed="rId2"/>
          <a:stretch>
            <a:fillRect/>
          </a:stretch>
        </p:blipFill>
        <p:spPr>
          <a:xfrm>
            <a:off x="431797" y="1041816"/>
            <a:ext cx="2762251" cy="3503899"/>
          </a:xfrm>
          <a:prstGeom prst="rect">
            <a:avLst/>
          </a:prstGeom>
        </p:spPr>
      </p:pic>
      <p:cxnSp>
        <p:nvCxnSpPr>
          <p:cNvPr id="13" name="Straight Connector 12">
            <a:extLst>
              <a:ext uri="{FF2B5EF4-FFF2-40B4-BE49-F238E27FC236}">
                <a16:creationId xmlns:a16="http://schemas.microsoft.com/office/drawing/2014/main" id="{D658CD25-BE17-4A4B-B44C-DCC527654812}"/>
              </a:ext>
            </a:extLst>
          </p:cNvPr>
          <p:cNvCxnSpPr/>
          <p:nvPr/>
        </p:nvCxnSpPr>
        <p:spPr>
          <a:xfrm>
            <a:off x="43475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1E7038-C710-4638-9B2D-BD61B98F5A09}"/>
              </a:ext>
            </a:extLst>
          </p:cNvPr>
          <p:cNvSpPr txBox="1">
            <a:spLocks/>
          </p:cNvSpPr>
          <p:nvPr/>
        </p:nvSpPr>
        <p:spPr bwMode="auto">
          <a:xfrm>
            <a:off x="4462968" y="485105"/>
            <a:ext cx="453497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 Open watch window and add the symbol CFGAP_BOOTDIAG below</a:t>
            </a:r>
            <a:endParaRPr lang="en-US" altLang="zh-CN" sz="1400" i="1" kern="0" dirty="0"/>
          </a:p>
        </p:txBody>
      </p:sp>
      <p:pic>
        <p:nvPicPr>
          <p:cNvPr id="5" name="Picture 4">
            <a:extLst>
              <a:ext uri="{FF2B5EF4-FFF2-40B4-BE49-F238E27FC236}">
                <a16:creationId xmlns:a16="http://schemas.microsoft.com/office/drawing/2014/main" id="{DDFCCE7D-2493-4122-BD2C-FDC471FF9EBF}"/>
              </a:ext>
            </a:extLst>
          </p:cNvPr>
          <p:cNvPicPr>
            <a:picLocks noChangeAspect="1"/>
          </p:cNvPicPr>
          <p:nvPr/>
        </p:nvPicPr>
        <p:blipFill>
          <a:blip r:embed="rId3"/>
          <a:stretch>
            <a:fillRect/>
          </a:stretch>
        </p:blipFill>
        <p:spPr>
          <a:xfrm>
            <a:off x="4742116" y="937730"/>
            <a:ext cx="3584786" cy="1011719"/>
          </a:xfrm>
          <a:prstGeom prst="rect">
            <a:avLst/>
          </a:prstGeom>
        </p:spPr>
      </p:pic>
      <p:sp>
        <p:nvSpPr>
          <p:cNvPr id="17" name="Content Placeholder 2">
            <a:extLst>
              <a:ext uri="{FF2B5EF4-FFF2-40B4-BE49-F238E27FC236}">
                <a16:creationId xmlns:a16="http://schemas.microsoft.com/office/drawing/2014/main" id="{F60B4184-6D43-4269-916E-5DB8F47269F0}"/>
              </a:ext>
            </a:extLst>
          </p:cNvPr>
          <p:cNvSpPr txBox="1">
            <a:spLocks/>
          </p:cNvSpPr>
          <p:nvPr/>
        </p:nvSpPr>
        <p:spPr bwMode="auto">
          <a:xfrm>
            <a:off x="4572000" y="2024169"/>
            <a:ext cx="453497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6: Right click the THREADS and click show all cores</a:t>
            </a:r>
            <a:endParaRPr lang="en-US" altLang="zh-CN" sz="1400" i="1" kern="0" dirty="0"/>
          </a:p>
        </p:txBody>
      </p:sp>
      <p:pic>
        <p:nvPicPr>
          <p:cNvPr id="6" name="Picture 5">
            <a:extLst>
              <a:ext uri="{FF2B5EF4-FFF2-40B4-BE49-F238E27FC236}">
                <a16:creationId xmlns:a16="http://schemas.microsoft.com/office/drawing/2014/main" id="{2CE91338-354F-4497-9CA1-FBE0F21DBD71}"/>
              </a:ext>
            </a:extLst>
          </p:cNvPr>
          <p:cNvPicPr>
            <a:picLocks noChangeAspect="1"/>
          </p:cNvPicPr>
          <p:nvPr/>
        </p:nvPicPr>
        <p:blipFill>
          <a:blip r:embed="rId4"/>
          <a:stretch>
            <a:fillRect/>
          </a:stretch>
        </p:blipFill>
        <p:spPr>
          <a:xfrm>
            <a:off x="5327166" y="2432842"/>
            <a:ext cx="2680674" cy="2180399"/>
          </a:xfrm>
          <a:prstGeom prst="rect">
            <a:avLst/>
          </a:prstGeom>
        </p:spPr>
      </p:pic>
    </p:spTree>
    <p:extLst>
      <p:ext uri="{BB962C8B-B14F-4D97-AF65-F5344CB8AC3E}">
        <p14:creationId xmlns:p14="http://schemas.microsoft.com/office/powerpoint/2010/main" val="244657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1" y="-10659"/>
            <a:ext cx="9232895" cy="610791"/>
          </a:xfrm>
        </p:spPr>
        <p:txBody>
          <a:bodyPr/>
          <a:lstStyle/>
          <a:p>
            <a:r>
              <a:rPr lang="en-US" dirty="0"/>
              <a:t>Boot Diagnostic based on CCS Theia (or version &gt;20.0)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485106"/>
            <a:ext cx="403542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Right-click the CS_DAP_0 and </a:t>
            </a:r>
            <a:r>
              <a:rPr lang="en-US" altLang="zh-CN" sz="1400" i="1" kern="0" dirty="0"/>
              <a:t>connect Target</a:t>
            </a:r>
          </a:p>
        </p:txBody>
      </p:sp>
      <p:cxnSp>
        <p:nvCxnSpPr>
          <p:cNvPr id="13" name="Straight Connector 12">
            <a:extLst>
              <a:ext uri="{FF2B5EF4-FFF2-40B4-BE49-F238E27FC236}">
                <a16:creationId xmlns:a16="http://schemas.microsoft.com/office/drawing/2014/main" id="{D658CD25-BE17-4A4B-B44C-DCC527654812}"/>
              </a:ext>
            </a:extLst>
          </p:cNvPr>
          <p:cNvCxnSpPr/>
          <p:nvPr/>
        </p:nvCxnSpPr>
        <p:spPr>
          <a:xfrm>
            <a:off x="43475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1E7038-C710-4638-9B2D-BD61B98F5A09}"/>
              </a:ext>
            </a:extLst>
          </p:cNvPr>
          <p:cNvSpPr txBox="1">
            <a:spLocks/>
          </p:cNvSpPr>
          <p:nvPr/>
        </p:nvSpPr>
        <p:spPr bwMode="auto">
          <a:xfrm>
            <a:off x="4462968" y="485105"/>
            <a:ext cx="453497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8: You will get the value of CFGAP_BOOTDIAG</a:t>
            </a:r>
            <a:endParaRPr lang="en-US" altLang="zh-CN" sz="1400" i="1" kern="0" dirty="0"/>
          </a:p>
        </p:txBody>
      </p:sp>
      <p:pic>
        <p:nvPicPr>
          <p:cNvPr id="7" name="Picture 6">
            <a:extLst>
              <a:ext uri="{FF2B5EF4-FFF2-40B4-BE49-F238E27FC236}">
                <a16:creationId xmlns:a16="http://schemas.microsoft.com/office/drawing/2014/main" id="{11C07123-5506-4B7B-BF68-75370B2A0B50}"/>
              </a:ext>
            </a:extLst>
          </p:cNvPr>
          <p:cNvPicPr>
            <a:picLocks noChangeAspect="1"/>
          </p:cNvPicPr>
          <p:nvPr/>
        </p:nvPicPr>
        <p:blipFill>
          <a:blip r:embed="rId2"/>
          <a:stretch>
            <a:fillRect/>
          </a:stretch>
        </p:blipFill>
        <p:spPr>
          <a:xfrm>
            <a:off x="330198" y="1006997"/>
            <a:ext cx="3792961" cy="2682962"/>
          </a:xfrm>
          <a:prstGeom prst="rect">
            <a:avLst/>
          </a:prstGeom>
        </p:spPr>
      </p:pic>
      <p:pic>
        <p:nvPicPr>
          <p:cNvPr id="8" name="Picture 7">
            <a:extLst>
              <a:ext uri="{FF2B5EF4-FFF2-40B4-BE49-F238E27FC236}">
                <a16:creationId xmlns:a16="http://schemas.microsoft.com/office/drawing/2014/main" id="{EE096D2C-6B2C-4C05-97E3-5584A9EAE1D1}"/>
              </a:ext>
            </a:extLst>
          </p:cNvPr>
          <p:cNvPicPr>
            <a:picLocks noChangeAspect="1"/>
          </p:cNvPicPr>
          <p:nvPr/>
        </p:nvPicPr>
        <p:blipFill>
          <a:blip r:embed="rId3"/>
          <a:stretch>
            <a:fillRect/>
          </a:stretch>
        </p:blipFill>
        <p:spPr>
          <a:xfrm>
            <a:off x="4922920" y="796346"/>
            <a:ext cx="3739445" cy="1107712"/>
          </a:xfrm>
          <a:prstGeom prst="rect">
            <a:avLst/>
          </a:prstGeom>
        </p:spPr>
      </p:pic>
    </p:spTree>
    <p:extLst>
      <p:ext uri="{BB962C8B-B14F-4D97-AF65-F5344CB8AC3E}">
        <p14:creationId xmlns:p14="http://schemas.microsoft.com/office/powerpoint/2010/main" val="95549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36186" y="1057762"/>
            <a:ext cx="4486461"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294423"/>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Target Configurations</a:t>
            </a:r>
          </a:p>
        </p:txBody>
      </p:sp>
      <p:pic>
        <p:nvPicPr>
          <p:cNvPr id="7" name="Picture 6">
            <a:extLst>
              <a:ext uri="{FF2B5EF4-FFF2-40B4-BE49-F238E27FC236}">
                <a16:creationId xmlns:a16="http://schemas.microsoft.com/office/drawing/2014/main" id="{1BB0F436-8B76-4A85-B507-9498EAA87ACC}"/>
              </a:ext>
            </a:extLst>
          </p:cNvPr>
          <p:cNvPicPr>
            <a:picLocks noChangeAspect="1"/>
          </p:cNvPicPr>
          <p:nvPr/>
        </p:nvPicPr>
        <p:blipFill>
          <a:blip r:embed="rId2"/>
          <a:stretch>
            <a:fillRect/>
          </a:stretch>
        </p:blipFill>
        <p:spPr>
          <a:xfrm>
            <a:off x="1033463" y="1560521"/>
            <a:ext cx="2020887" cy="3044819"/>
          </a:xfrm>
          <a:prstGeom prst="rect">
            <a:avLst/>
          </a:prstGeom>
        </p:spPr>
      </p:pic>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In </a:t>
            </a:r>
            <a:r>
              <a:rPr lang="en-US" altLang="zh-CN" sz="1400" i="1" kern="0" dirty="0"/>
              <a:t>Target Configurations </a:t>
            </a:r>
            <a:r>
              <a:rPr lang="en-US" altLang="zh-CN" sz="1400" kern="0" dirty="0"/>
              <a:t>window, find your current MSPM0 project and expand the folders to find the .</a:t>
            </a:r>
            <a:r>
              <a:rPr lang="en-US" altLang="zh-CN" sz="1400" kern="0" dirty="0" err="1"/>
              <a:t>ccxml</a:t>
            </a:r>
            <a:r>
              <a:rPr lang="en-US" altLang="zh-CN" sz="1400" kern="0" dirty="0"/>
              <a:t> file:</a:t>
            </a:r>
          </a:p>
        </p:txBody>
      </p:sp>
      <p:pic>
        <p:nvPicPr>
          <p:cNvPr id="15" name="Picture 14">
            <a:extLst>
              <a:ext uri="{FF2B5EF4-FFF2-40B4-BE49-F238E27FC236}">
                <a16:creationId xmlns:a16="http://schemas.microsoft.com/office/drawing/2014/main" id="{D38DF25A-AD2B-4668-9084-5191CDEE9A2A}"/>
              </a:ext>
            </a:extLst>
          </p:cNvPr>
          <p:cNvPicPr>
            <a:picLocks noChangeAspect="1"/>
          </p:cNvPicPr>
          <p:nvPr/>
        </p:nvPicPr>
        <p:blipFill>
          <a:blip r:embed="rId3"/>
          <a:stretch>
            <a:fillRect/>
          </a:stretch>
        </p:blipFill>
        <p:spPr>
          <a:xfrm>
            <a:off x="5727863" y="1580068"/>
            <a:ext cx="2823411" cy="1554480"/>
          </a:xfrm>
          <a:prstGeom prst="rect">
            <a:avLst/>
          </a:prstGeom>
        </p:spPr>
      </p:pic>
    </p:spTree>
    <p:extLst>
      <p:ext uri="{BB962C8B-B14F-4D97-AF65-F5344CB8AC3E}">
        <p14:creationId xmlns:p14="http://schemas.microsoft.com/office/powerpoint/2010/main" val="35559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5" y="802790"/>
            <a:ext cx="439904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Right-click the .</a:t>
            </a:r>
            <a:r>
              <a:rPr lang="en-US" altLang="zh-CN" sz="1400" kern="0" dirty="0" err="1"/>
              <a:t>ccxml</a:t>
            </a:r>
            <a:r>
              <a:rPr lang="en-US" altLang="zh-CN" sz="1400" kern="0" dirty="0"/>
              <a:t> file and click on </a:t>
            </a:r>
            <a:r>
              <a:rPr lang="en-US" altLang="zh-CN" sz="1400" i="1" kern="0" dirty="0"/>
              <a:t>Launch Selected Configuration</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4440678" y="514592"/>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C2A2DD-7382-475C-B2A7-647E2C4993CA}"/>
              </a:ext>
            </a:extLst>
          </p:cNvPr>
          <p:cNvPicPr>
            <a:picLocks noChangeAspect="1"/>
          </p:cNvPicPr>
          <p:nvPr/>
        </p:nvPicPr>
        <p:blipFill>
          <a:blip r:embed="rId2"/>
          <a:stretch>
            <a:fillRect/>
          </a:stretch>
        </p:blipFill>
        <p:spPr>
          <a:xfrm>
            <a:off x="427789" y="1349381"/>
            <a:ext cx="2802021" cy="3017520"/>
          </a:xfrm>
          <a:prstGeom prst="rect">
            <a:avLst/>
          </a:prstGeom>
        </p:spPr>
      </p:pic>
      <p:sp>
        <p:nvSpPr>
          <p:cNvPr id="16" name="Content Placeholder 2">
            <a:extLst>
              <a:ext uri="{FF2B5EF4-FFF2-40B4-BE49-F238E27FC236}">
                <a16:creationId xmlns:a16="http://schemas.microsoft.com/office/drawing/2014/main" id="{21583BF4-A800-4FF6-B727-3E648CC4768D}"/>
              </a:ext>
            </a:extLst>
          </p:cNvPr>
          <p:cNvSpPr txBox="1">
            <a:spLocks/>
          </p:cNvSpPr>
          <p:nvPr/>
        </p:nvSpPr>
        <p:spPr bwMode="auto">
          <a:xfrm>
            <a:off x="4572000" y="802790"/>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 Click on Scripts -&gt; MSPM0G3507 Commands -&gt; MSPM0_Mailbox_FacotryReset_Auto</a:t>
            </a:r>
            <a:endParaRPr lang="en-US" altLang="zh-CN" sz="1400" i="1" kern="0" dirty="0"/>
          </a:p>
        </p:txBody>
      </p:sp>
      <p:pic>
        <p:nvPicPr>
          <p:cNvPr id="6" name="Picture 5">
            <a:extLst>
              <a:ext uri="{FF2B5EF4-FFF2-40B4-BE49-F238E27FC236}">
                <a16:creationId xmlns:a16="http://schemas.microsoft.com/office/drawing/2014/main" id="{C58C0DB7-CE0F-42BD-8018-8FA2EDD1ACE5}"/>
              </a:ext>
            </a:extLst>
          </p:cNvPr>
          <p:cNvPicPr>
            <a:picLocks noChangeAspect="1"/>
          </p:cNvPicPr>
          <p:nvPr/>
        </p:nvPicPr>
        <p:blipFill>
          <a:blip r:embed="rId3"/>
          <a:stretch>
            <a:fillRect/>
          </a:stretch>
        </p:blipFill>
        <p:spPr>
          <a:xfrm>
            <a:off x="4601409" y="1289805"/>
            <a:ext cx="4513179" cy="871369"/>
          </a:xfrm>
          <a:prstGeom prst="rect">
            <a:avLst/>
          </a:prstGeom>
        </p:spPr>
      </p:pic>
      <p:sp>
        <p:nvSpPr>
          <p:cNvPr id="17" name="Content Placeholder 2">
            <a:extLst>
              <a:ext uri="{FF2B5EF4-FFF2-40B4-BE49-F238E27FC236}">
                <a16:creationId xmlns:a16="http://schemas.microsoft.com/office/drawing/2014/main" id="{624868B7-EFA5-412D-B0F5-90140BC236C8}"/>
              </a:ext>
            </a:extLst>
          </p:cNvPr>
          <p:cNvSpPr txBox="1">
            <a:spLocks/>
          </p:cNvSpPr>
          <p:nvPr/>
        </p:nvSpPr>
        <p:spPr bwMode="auto">
          <a:xfrm>
            <a:off x="4572000" y="2181183"/>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6:the Console will show the following:</a:t>
            </a:r>
          </a:p>
          <a:p>
            <a:pPr marL="0" indent="0">
              <a:buNone/>
            </a:pPr>
            <a:endParaRPr lang="en-US" altLang="zh-CN" sz="1400" i="1" kern="0" dirty="0"/>
          </a:p>
        </p:txBody>
      </p:sp>
      <p:pic>
        <p:nvPicPr>
          <p:cNvPr id="8" name="Picture 7">
            <a:extLst>
              <a:ext uri="{FF2B5EF4-FFF2-40B4-BE49-F238E27FC236}">
                <a16:creationId xmlns:a16="http://schemas.microsoft.com/office/drawing/2014/main" id="{DEF7841B-135E-478E-8C74-04A566046EF6}"/>
              </a:ext>
            </a:extLst>
          </p:cNvPr>
          <p:cNvPicPr>
            <a:picLocks noChangeAspect="1"/>
          </p:cNvPicPr>
          <p:nvPr/>
        </p:nvPicPr>
        <p:blipFill>
          <a:blip r:embed="rId4"/>
          <a:stretch>
            <a:fillRect/>
          </a:stretch>
        </p:blipFill>
        <p:spPr>
          <a:xfrm>
            <a:off x="4612103" y="2446661"/>
            <a:ext cx="4491789" cy="822960"/>
          </a:xfrm>
          <a:prstGeom prst="rect">
            <a:avLst/>
          </a:prstGeom>
        </p:spPr>
      </p:pic>
      <p:sp>
        <p:nvSpPr>
          <p:cNvPr id="18" name="Content Placeholder 2">
            <a:extLst>
              <a:ext uri="{FF2B5EF4-FFF2-40B4-BE49-F238E27FC236}">
                <a16:creationId xmlns:a16="http://schemas.microsoft.com/office/drawing/2014/main" id="{C888574F-0638-4913-B518-D625CE8058C1}"/>
              </a:ext>
            </a:extLst>
          </p:cNvPr>
          <p:cNvSpPr txBox="1">
            <a:spLocks/>
          </p:cNvSpPr>
          <p:nvPr/>
        </p:nvSpPr>
        <p:spPr bwMode="auto">
          <a:xfrm>
            <a:off x="4601409" y="3203393"/>
            <a:ext cx="4572000"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2~6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2916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49156" y="104799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374781"/>
            <a:ext cx="4975766" cy="62516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Find your current MSPM0 project and expand the </a:t>
            </a:r>
            <a:r>
              <a:rPr lang="en-US" altLang="zh-CN" sz="1400" i="1" kern="0" dirty="0" err="1"/>
              <a:t>targetConfigs</a:t>
            </a:r>
            <a:r>
              <a:rPr lang="en-US" altLang="zh-CN" sz="1400" kern="0" dirty="0"/>
              <a:t> folder to find the .</a:t>
            </a:r>
            <a:r>
              <a:rPr lang="en-US" altLang="zh-CN" sz="1400" kern="0" dirty="0" err="1"/>
              <a:t>ccxml</a:t>
            </a:r>
            <a:r>
              <a:rPr lang="en-US" altLang="zh-CN" sz="1400" kern="0" dirty="0"/>
              <a:t> file</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3:Right-click the .</a:t>
            </a:r>
            <a:r>
              <a:rPr lang="en-US" altLang="zh-CN" sz="1400" kern="0" dirty="0" err="1"/>
              <a:t>ccxml</a:t>
            </a:r>
            <a:r>
              <a:rPr lang="en-US" altLang="zh-CN" sz="1400" kern="0" dirty="0"/>
              <a:t> file and click </a:t>
            </a:r>
            <a:r>
              <a:rPr lang="en-US" altLang="zh-CN" sz="1400" i="1" kern="0" dirty="0"/>
              <a:t>Start Project-less Debug</a:t>
            </a:r>
          </a:p>
        </p:txBody>
      </p:sp>
      <p:pic>
        <p:nvPicPr>
          <p:cNvPr id="6" name="Picture 5">
            <a:extLst>
              <a:ext uri="{FF2B5EF4-FFF2-40B4-BE49-F238E27FC236}">
                <a16:creationId xmlns:a16="http://schemas.microsoft.com/office/drawing/2014/main" id="{114AE641-FCC1-4ECE-80C6-B9BA2E5D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77" y="1991387"/>
            <a:ext cx="2724290" cy="1549480"/>
          </a:xfrm>
          <a:prstGeom prst="rect">
            <a:avLst/>
          </a:prstGeom>
        </p:spPr>
      </p:pic>
      <p:pic>
        <p:nvPicPr>
          <p:cNvPr id="12" name="Picture 11">
            <a:extLst>
              <a:ext uri="{FF2B5EF4-FFF2-40B4-BE49-F238E27FC236}">
                <a16:creationId xmlns:a16="http://schemas.microsoft.com/office/drawing/2014/main" id="{02003FF2-1891-4188-960B-3CDF89471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64" y="1243927"/>
            <a:ext cx="2416152" cy="3239044"/>
          </a:xfrm>
          <a:prstGeom prst="rect">
            <a:avLst/>
          </a:prstGeom>
        </p:spPr>
      </p:pic>
    </p:spTree>
    <p:extLst>
      <p:ext uri="{BB962C8B-B14F-4D97-AF65-F5344CB8AC3E}">
        <p14:creationId xmlns:p14="http://schemas.microsoft.com/office/powerpoint/2010/main" val="229308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Click on Scripts -&gt; MSPM0L1306 Commands -&gt; MSPM0_Mailbox_FacotryReset_Auto</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D129AD-16C5-40DA-A462-1130C413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02" y="1351534"/>
            <a:ext cx="3981655" cy="1492327"/>
          </a:xfrm>
          <a:prstGeom prst="rect">
            <a:avLst/>
          </a:prstGeom>
        </p:spPr>
      </p:pic>
      <p:sp>
        <p:nvSpPr>
          <p:cNvPr id="16" name="Content Placeholder 2">
            <a:extLst>
              <a:ext uri="{FF2B5EF4-FFF2-40B4-BE49-F238E27FC236}">
                <a16:creationId xmlns:a16="http://schemas.microsoft.com/office/drawing/2014/main" id="{4E69C314-4EE7-4524-A1A2-784B84A8DDC0}"/>
              </a:ext>
            </a:extLst>
          </p:cNvPr>
          <p:cNvSpPr txBox="1">
            <a:spLocks/>
          </p:cNvSpPr>
          <p:nvPr/>
        </p:nvSpPr>
        <p:spPr bwMode="auto">
          <a:xfrm>
            <a:off x="231774" y="2959395"/>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5:the Console will show the following:</a:t>
            </a:r>
          </a:p>
          <a:p>
            <a:pPr marL="0" indent="0">
              <a:buNone/>
            </a:pPr>
            <a:endParaRPr lang="en-US" altLang="zh-CN" sz="1400" i="1" kern="0" dirty="0"/>
          </a:p>
        </p:txBody>
      </p:sp>
      <p:pic>
        <p:nvPicPr>
          <p:cNvPr id="18" name="Picture 17">
            <a:extLst>
              <a:ext uri="{FF2B5EF4-FFF2-40B4-BE49-F238E27FC236}">
                <a16:creationId xmlns:a16="http://schemas.microsoft.com/office/drawing/2014/main" id="{500B67E2-9493-4A2A-A0FB-73ADCBFF3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02" y="3250237"/>
            <a:ext cx="3963462" cy="1269946"/>
          </a:xfrm>
          <a:prstGeom prst="rect">
            <a:avLst/>
          </a:prstGeom>
        </p:spPr>
      </p:pic>
      <p:sp>
        <p:nvSpPr>
          <p:cNvPr id="19" name="Content Placeholder 2">
            <a:extLst>
              <a:ext uri="{FF2B5EF4-FFF2-40B4-BE49-F238E27FC236}">
                <a16:creationId xmlns:a16="http://schemas.microsoft.com/office/drawing/2014/main" id="{9A357430-3708-4BDA-9904-614FF7A05D0E}"/>
              </a:ext>
            </a:extLst>
          </p:cNvPr>
          <p:cNvSpPr txBox="1">
            <a:spLocks/>
          </p:cNvSpPr>
          <p:nvPr/>
        </p:nvSpPr>
        <p:spPr bwMode="auto">
          <a:xfrm>
            <a:off x="5340338" y="802790"/>
            <a:ext cx="3297449"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2~5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37203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3: Using TI Online tool </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5" name="Rectangle 4">
            <a:extLst>
              <a:ext uri="{FF2B5EF4-FFF2-40B4-BE49-F238E27FC236}">
                <a16:creationId xmlns:a16="http://schemas.microsoft.com/office/drawing/2014/main" id="{E156FBFE-381C-4D37-94FB-1E89DE757397}"/>
              </a:ext>
            </a:extLst>
          </p:cNvPr>
          <p:cNvSpPr/>
          <p:nvPr/>
        </p:nvSpPr>
        <p:spPr>
          <a:xfrm>
            <a:off x="208047" y="855104"/>
            <a:ext cx="3698705" cy="369332"/>
          </a:xfrm>
          <a:prstGeom prst="rect">
            <a:avLst/>
          </a:prstGeom>
        </p:spPr>
        <p:txBody>
          <a:bodyPr wrap="none">
            <a:spAutoFit/>
          </a:bodyPr>
          <a:lstStyle/>
          <a:p>
            <a:r>
              <a:rPr lang="en-US" dirty="0">
                <a:solidFill>
                  <a:srgbClr val="000000"/>
                </a:solidFill>
                <a:latin typeface="Calibri" panose="020F0502020204030204" pitchFamily="34" charset="0"/>
                <a:hlinkClick r:id="rId2"/>
              </a:rPr>
              <a:t>MSPM0_Factory_Reset_Tool (ti.com) </a:t>
            </a:r>
            <a:endParaRPr lang="en-US" dirty="0"/>
          </a:p>
        </p:txBody>
      </p:sp>
      <p:pic>
        <p:nvPicPr>
          <p:cNvPr id="8" name="Picture 7">
            <a:extLst>
              <a:ext uri="{FF2B5EF4-FFF2-40B4-BE49-F238E27FC236}">
                <a16:creationId xmlns:a16="http://schemas.microsoft.com/office/drawing/2014/main" id="{2EF5ADB6-5E88-4D03-97C2-49AF5CE26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0" y="1351534"/>
            <a:ext cx="4203700" cy="2075901"/>
          </a:xfrm>
          <a:prstGeom prst="rect">
            <a:avLst/>
          </a:prstGeom>
        </p:spPr>
      </p:pic>
      <p:pic>
        <p:nvPicPr>
          <p:cNvPr id="16" name="Picture 15">
            <a:extLst>
              <a:ext uri="{FF2B5EF4-FFF2-40B4-BE49-F238E27FC236}">
                <a16:creationId xmlns:a16="http://schemas.microsoft.com/office/drawing/2014/main" id="{D17DBC20-DE90-4125-801B-A25D688CE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3714" y="1207589"/>
            <a:ext cx="4727578" cy="2363789"/>
          </a:xfrm>
          <a:prstGeom prst="rect">
            <a:avLst/>
          </a:prstGeom>
        </p:spPr>
      </p:pic>
    </p:spTree>
    <p:extLst>
      <p:ext uri="{BB962C8B-B14F-4D97-AF65-F5344CB8AC3E}">
        <p14:creationId xmlns:p14="http://schemas.microsoft.com/office/powerpoint/2010/main" val="274252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4: Using </a:t>
            </a:r>
            <a:r>
              <a:rPr lang="en-US" altLang="zh-CN" dirty="0" err="1"/>
              <a:t>Uniflash</a:t>
            </a:r>
            <a:endParaRPr lang="en-US" altLang="zh-CN"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Download the latest version of </a:t>
            </a:r>
            <a:r>
              <a:rPr lang="en-US" altLang="zh-CN" sz="1400" kern="0" dirty="0" err="1"/>
              <a:t>Uniflash</a:t>
            </a:r>
            <a:r>
              <a:rPr lang="en-US" altLang="zh-CN" sz="1400" kern="0" dirty="0"/>
              <a:t> (&gt; v 8.7.0)</a:t>
            </a:r>
          </a:p>
        </p:txBody>
      </p:sp>
      <p:sp>
        <p:nvSpPr>
          <p:cNvPr id="12" name="Content Placeholder 2">
            <a:extLst>
              <a:ext uri="{FF2B5EF4-FFF2-40B4-BE49-F238E27FC236}">
                <a16:creationId xmlns:a16="http://schemas.microsoft.com/office/drawing/2014/main" id="{D19E2387-5107-4139-BF3E-28363D8861A2}"/>
              </a:ext>
            </a:extLst>
          </p:cNvPr>
          <p:cNvSpPr txBox="1">
            <a:spLocks/>
          </p:cNvSpPr>
          <p:nvPr/>
        </p:nvSpPr>
        <p:spPr bwMode="auto">
          <a:xfrm>
            <a:off x="231774" y="1096562"/>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2:Do factory reset as below </a:t>
            </a:r>
          </a:p>
        </p:txBody>
      </p:sp>
      <p:pic>
        <p:nvPicPr>
          <p:cNvPr id="5" name="Picture 4">
            <a:extLst>
              <a:ext uri="{FF2B5EF4-FFF2-40B4-BE49-F238E27FC236}">
                <a16:creationId xmlns:a16="http://schemas.microsoft.com/office/drawing/2014/main" id="{A49B05FA-5B89-4863-88CE-1800E2CC2C81}"/>
              </a:ext>
            </a:extLst>
          </p:cNvPr>
          <p:cNvPicPr>
            <a:picLocks noChangeAspect="1"/>
          </p:cNvPicPr>
          <p:nvPr/>
        </p:nvPicPr>
        <p:blipFill>
          <a:blip r:embed="rId2"/>
          <a:stretch>
            <a:fillRect/>
          </a:stretch>
        </p:blipFill>
        <p:spPr>
          <a:xfrm>
            <a:off x="301624" y="1465895"/>
            <a:ext cx="5368758" cy="2775473"/>
          </a:xfrm>
          <a:prstGeom prst="rect">
            <a:avLst/>
          </a:prstGeom>
        </p:spPr>
      </p:pic>
    </p:spTree>
    <p:extLst>
      <p:ext uri="{BB962C8B-B14F-4D97-AF65-F5344CB8AC3E}">
        <p14:creationId xmlns:p14="http://schemas.microsoft.com/office/powerpoint/2010/main" val="309552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5: Using </a:t>
            </a:r>
            <a:r>
              <a:rPr lang="en-US" altLang="zh-CN" dirty="0" err="1"/>
              <a:t>CommandLine</a:t>
            </a:r>
            <a:r>
              <a:rPr lang="en-US" altLang="zh-CN" dirty="0"/>
              <a:t> based on XDS110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442932"/>
            <a:ext cx="5150864"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Double click factory_reset.bat to do the factory reset</a:t>
            </a:r>
          </a:p>
        </p:txBody>
      </p:sp>
      <p:pic>
        <p:nvPicPr>
          <p:cNvPr id="10" name="Picture 9">
            <a:extLst>
              <a:ext uri="{FF2B5EF4-FFF2-40B4-BE49-F238E27FC236}">
                <a16:creationId xmlns:a16="http://schemas.microsoft.com/office/drawing/2014/main" id="{ED7D4F8C-C443-443F-B0DD-FE1BC67A5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123" y="1770360"/>
            <a:ext cx="1339300" cy="276231"/>
          </a:xfrm>
          <a:prstGeom prst="rect">
            <a:avLst/>
          </a:prstGeom>
        </p:spPr>
      </p:pic>
      <p:pic>
        <p:nvPicPr>
          <p:cNvPr id="12" name="Picture 11">
            <a:extLst>
              <a:ext uri="{FF2B5EF4-FFF2-40B4-BE49-F238E27FC236}">
                <a16:creationId xmlns:a16="http://schemas.microsoft.com/office/drawing/2014/main" id="{A060099C-C228-441A-A8F0-8817222D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07" y="1780308"/>
            <a:ext cx="1778091" cy="1860646"/>
          </a:xfrm>
          <a:prstGeom prst="rect">
            <a:avLst/>
          </a:prstGeom>
        </p:spPr>
      </p:pic>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D33B373-664D-441E-B6D6-1A1C14D346FB}"/>
              </a:ext>
            </a:extLst>
          </p:cNvPr>
          <p:cNvPicPr/>
          <p:nvPr/>
        </p:nvPicPr>
        <p:blipFill>
          <a:blip r:embed="rId4"/>
          <a:stretch>
            <a:fillRect/>
          </a:stretch>
        </p:blipFill>
        <p:spPr>
          <a:xfrm>
            <a:off x="5651971" y="1442932"/>
            <a:ext cx="3318562" cy="1807752"/>
          </a:xfrm>
          <a:prstGeom prst="rect">
            <a:avLst/>
          </a:prstGeom>
        </p:spPr>
      </p:pic>
    </p:spTree>
    <p:extLst>
      <p:ext uri="{BB962C8B-B14F-4D97-AF65-F5344CB8AC3E}">
        <p14:creationId xmlns:p14="http://schemas.microsoft.com/office/powerpoint/2010/main" val="63870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6: Using </a:t>
            </a:r>
            <a:r>
              <a:rPr lang="en-US" altLang="zh-CN" dirty="0" err="1"/>
              <a:t>CommandLine</a:t>
            </a:r>
            <a:r>
              <a:rPr lang="en-US" altLang="zh-CN" dirty="0"/>
              <a:t> based on J-Link</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J-Link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522271"/>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factory_reset.bat to modify the  -device MSPM0L1305 to the device you test with, save and close it.</a:t>
            </a:r>
          </a:p>
        </p:txBody>
      </p:sp>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CF8552D-2F3D-44EA-8EAC-4381D833D2F4}"/>
              </a:ext>
            </a:extLst>
          </p:cNvPr>
          <p:cNvSpPr txBox="1">
            <a:spLocks/>
          </p:cNvSpPr>
          <p:nvPr/>
        </p:nvSpPr>
        <p:spPr bwMode="auto">
          <a:xfrm>
            <a:off x="188913" y="3328366"/>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Double click factory_reset.bat to do the factory reset.</a:t>
            </a:r>
          </a:p>
        </p:txBody>
      </p:sp>
      <p:pic>
        <p:nvPicPr>
          <p:cNvPr id="8" name="Picture 7">
            <a:extLst>
              <a:ext uri="{FF2B5EF4-FFF2-40B4-BE49-F238E27FC236}">
                <a16:creationId xmlns:a16="http://schemas.microsoft.com/office/drawing/2014/main" id="{5304F1CA-E789-4E96-B82A-24627596E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9" y="2053443"/>
            <a:ext cx="1921686" cy="1197241"/>
          </a:xfrm>
          <a:prstGeom prst="rect">
            <a:avLst/>
          </a:prstGeom>
        </p:spPr>
      </p:pic>
      <p:pic>
        <p:nvPicPr>
          <p:cNvPr id="11" name="Picture 10">
            <a:extLst>
              <a:ext uri="{FF2B5EF4-FFF2-40B4-BE49-F238E27FC236}">
                <a16:creationId xmlns:a16="http://schemas.microsoft.com/office/drawing/2014/main" id="{E9964E44-B00C-4BEC-BE04-7108AB74C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30" y="2102068"/>
            <a:ext cx="1137082" cy="339006"/>
          </a:xfrm>
          <a:prstGeom prst="rect">
            <a:avLst/>
          </a:prstGeom>
        </p:spPr>
      </p:pic>
      <p:pic>
        <p:nvPicPr>
          <p:cNvPr id="25" name="Picture 24">
            <a:extLst>
              <a:ext uri="{FF2B5EF4-FFF2-40B4-BE49-F238E27FC236}">
                <a16:creationId xmlns:a16="http://schemas.microsoft.com/office/drawing/2014/main" id="{0A562C01-B2F7-4EAD-8136-78E48E6B6F33}"/>
              </a:ext>
            </a:extLst>
          </p:cNvPr>
          <p:cNvPicPr/>
          <p:nvPr/>
        </p:nvPicPr>
        <p:blipFill>
          <a:blip r:embed="rId4"/>
          <a:stretch>
            <a:fillRect/>
          </a:stretch>
        </p:blipFill>
        <p:spPr>
          <a:xfrm>
            <a:off x="6262255" y="1409045"/>
            <a:ext cx="1915098" cy="3111138"/>
          </a:xfrm>
          <a:prstGeom prst="rect">
            <a:avLst/>
          </a:prstGeom>
        </p:spPr>
      </p:pic>
    </p:spTree>
    <p:extLst>
      <p:ext uri="{BB962C8B-B14F-4D97-AF65-F5344CB8AC3E}">
        <p14:creationId xmlns:p14="http://schemas.microsoft.com/office/powerpoint/2010/main" val="1475230968"/>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438</TotalTime>
  <Words>1028</Words>
  <Application>Microsoft Office PowerPoint</Application>
  <PresentationFormat>On-screen Show (16:9)</PresentationFormat>
  <Paragraphs>97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FinalPowerpoint</vt:lpstr>
      <vt:lpstr>Unlock MSPM0</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Boot Diagnostic of MSPM0</vt:lpstr>
      <vt:lpstr>Boot Diagnostic based on CCS</vt:lpstr>
      <vt:lpstr>Boot Diagnostic based on CCS</vt:lpstr>
      <vt:lpstr>Boot Diagnostic based on CCS Theia (or version &gt;20.0)</vt:lpstr>
      <vt:lpstr>Boot Diagnostic based on CCS Theia (or version &gt;20.0)</vt:lpstr>
      <vt:lpstr>Boot Diagnostic based on CCS Theia (or version &gt;20.0)</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Bai, Janz</cp:lastModifiedBy>
  <cp:revision>44</cp:revision>
  <dcterms:created xsi:type="dcterms:W3CDTF">2023-03-06T01:57:38Z</dcterms:created>
  <dcterms:modified xsi:type="dcterms:W3CDTF">2025-08-06T13:20:17Z</dcterms:modified>
</cp:coreProperties>
</file>