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7AB1-9E5E-42D1-BD9F-0706CE2CBCF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8F4D-8666-4D1A-94BE-412585B0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6A8-1ACE-4400-943E-33F5C32A1D9F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9BDC-8560-4E7D-8C2E-1535278B4BF0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EE8C-E960-4E5E-A12C-7B2EA2A8AC68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4D41-0F65-4D26-B874-240AA1A06336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0F1C-CD7B-41DF-991C-117BB5E0F670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BA9B-BE70-4710-A793-C89B2E40EE16}" type="datetime1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4374-C9D5-4DEC-8F47-56DDB6FACC15}" type="datetime1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0833-448A-431C-B793-4FBC492FCDDB}" type="datetime1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4B1-5944-4256-93B5-D92B21A673A6}" type="datetime1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68E-6603-482D-A785-E1BEC94A2B4B}" type="datetime1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0B1-3495-41EB-A98B-564C287B0D16}" type="datetime1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8EC4-6036-4B47-91CA-E79159F850D8}" type="datetime1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26B7-6E17-4C3C-A59F-7617D35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 smtClean="0"/>
              <a:t>MibSPI</a:t>
            </a:r>
            <a:r>
              <a:rPr lang="en-US" dirty="0" smtClean="0"/>
              <a:t> communication for TMS570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Queries and Discussion with TI team</a:t>
            </a:r>
          </a:p>
          <a:p>
            <a:endParaRPr lang="en-US" dirty="0"/>
          </a:p>
          <a:p>
            <a:pPr algn="r"/>
            <a:r>
              <a:rPr lang="en-US" dirty="0" smtClean="0"/>
              <a:t>H C Trivedi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Code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5363308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200" dirty="0" smtClean="0"/>
              <a:t>/* </a:t>
            </a:r>
            <a:r>
              <a:rPr lang="en-US" sz="1200" dirty="0"/>
              <a:t>USER CODE BEGIN (0) */</a:t>
            </a:r>
          </a:p>
          <a:p>
            <a:r>
              <a:rPr lang="en-US" sz="1200" dirty="0"/>
              <a:t>/* USER CODE END */</a:t>
            </a:r>
          </a:p>
          <a:p>
            <a:endParaRPr lang="en-US" sz="1200" dirty="0"/>
          </a:p>
          <a:p>
            <a:r>
              <a:rPr lang="en-US" sz="1200" dirty="0"/>
              <a:t>/* Include Files </a:t>
            </a:r>
            <a:r>
              <a:rPr lang="en-US" sz="1200" dirty="0" smtClean="0"/>
              <a:t>*/</a:t>
            </a:r>
            <a:endParaRPr lang="en-US" sz="1200" dirty="0"/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HL_sys_common.h</a:t>
            </a:r>
            <a:r>
              <a:rPr lang="en-US" sz="1200" b="1" dirty="0"/>
              <a:t>"</a:t>
            </a:r>
          </a:p>
          <a:p>
            <a:endParaRPr lang="en-US" sz="1200" dirty="0"/>
          </a:p>
          <a:p>
            <a:r>
              <a:rPr lang="en-US" sz="1200" dirty="0"/>
              <a:t>/* USER CODE BEGIN (1) */</a:t>
            </a:r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HL_mibspi.h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#define </a:t>
            </a:r>
            <a:r>
              <a:rPr lang="en-US" sz="1200" b="1" dirty="0" err="1"/>
              <a:t>data_length</a:t>
            </a:r>
            <a:r>
              <a:rPr lang="en-US" sz="1200" b="1" dirty="0"/>
              <a:t> 16</a:t>
            </a:r>
          </a:p>
          <a:p>
            <a:r>
              <a:rPr lang="en-US" sz="1200" b="1" dirty="0"/>
              <a:t>unsigned long counter1 = 0;</a:t>
            </a:r>
          </a:p>
          <a:p>
            <a:r>
              <a:rPr lang="en-US" sz="1200" dirty="0"/>
              <a:t>bool </a:t>
            </a:r>
            <a:r>
              <a:rPr lang="en-US" sz="1200" dirty="0" err="1"/>
              <a:t>transmit_flag</a:t>
            </a:r>
            <a:r>
              <a:rPr lang="en-US" sz="1200" dirty="0"/>
              <a:t> = 0;</a:t>
            </a:r>
          </a:p>
          <a:p>
            <a:endParaRPr lang="en-US" sz="1200" dirty="0"/>
          </a:p>
          <a:p>
            <a:r>
              <a:rPr lang="en-US" sz="1200" dirty="0"/>
              <a:t>uint16 </a:t>
            </a:r>
            <a:r>
              <a:rPr lang="en-US" sz="1200" dirty="0" err="1"/>
              <a:t>tx_data</a:t>
            </a:r>
            <a:r>
              <a:rPr lang="en-US" sz="1200" dirty="0"/>
              <a:t>[</a:t>
            </a:r>
            <a:r>
              <a:rPr lang="en-US" sz="1200" dirty="0" err="1"/>
              <a:t>data_length</a:t>
            </a:r>
            <a:r>
              <a:rPr lang="en-US" sz="1200" dirty="0"/>
              <a:t>] = {0,1,2,3,4,5,6,7,8,9,10,11,12,13,14,15};</a:t>
            </a:r>
          </a:p>
          <a:p>
            <a:endParaRPr lang="en-US" sz="1200" dirty="0"/>
          </a:p>
          <a:p>
            <a:r>
              <a:rPr lang="en-US" sz="1200" dirty="0"/>
              <a:t>uint16 </a:t>
            </a:r>
            <a:r>
              <a:rPr lang="en-US" sz="1200" dirty="0" err="1"/>
              <a:t>rx_data</a:t>
            </a:r>
            <a:r>
              <a:rPr lang="en-US" sz="1200" dirty="0"/>
              <a:t>[</a:t>
            </a:r>
            <a:r>
              <a:rPr lang="en-US" sz="1200" dirty="0" err="1"/>
              <a:t>data_length</a:t>
            </a:r>
            <a:r>
              <a:rPr lang="en-US" sz="1200" dirty="0"/>
              <a:t>] = {0};</a:t>
            </a:r>
          </a:p>
          <a:p>
            <a:r>
              <a:rPr lang="en-US" sz="1200" dirty="0"/>
              <a:t>/* USER CODE END */</a:t>
            </a:r>
          </a:p>
          <a:p>
            <a:endParaRPr lang="en-US" sz="1200" dirty="0"/>
          </a:p>
          <a:p>
            <a:r>
              <a:rPr lang="en-US" sz="1200" dirty="0"/>
              <a:t>/** @</a:t>
            </a:r>
            <a:r>
              <a:rPr lang="en-US" sz="1200" u="sng" dirty="0" err="1"/>
              <a:t>fn</a:t>
            </a:r>
            <a:r>
              <a:rPr lang="en-US" sz="1200" u="sng" dirty="0"/>
              <a:t> void main(void)</a:t>
            </a:r>
          </a:p>
          <a:p>
            <a:r>
              <a:rPr lang="en-US" sz="1200" dirty="0"/>
              <a:t>*   @brief Application main function</a:t>
            </a:r>
          </a:p>
          <a:p>
            <a:r>
              <a:rPr lang="en-IN" sz="1200" dirty="0"/>
              <a:t>*   @note This function is empty by default.</a:t>
            </a:r>
          </a:p>
          <a:p>
            <a:r>
              <a:rPr lang="en-US" sz="1200" dirty="0"/>
              <a:t>*</a:t>
            </a:r>
          </a:p>
          <a:p>
            <a:r>
              <a:rPr lang="en-IN" sz="1200" dirty="0"/>
              <a:t>*   This function is called after </a:t>
            </a:r>
            <a:r>
              <a:rPr lang="en-IN" sz="1200" dirty="0" err="1"/>
              <a:t>startup</a:t>
            </a:r>
            <a:r>
              <a:rPr lang="en-IN" sz="1200" dirty="0"/>
              <a:t>.</a:t>
            </a:r>
          </a:p>
          <a:p>
            <a:r>
              <a:rPr lang="en-IN" sz="1200" dirty="0"/>
              <a:t>*   The user can use this function to implement the application.</a:t>
            </a:r>
          </a:p>
          <a:p>
            <a:r>
              <a:rPr lang="en-US" sz="1200" dirty="0"/>
              <a:t>*/</a:t>
            </a:r>
          </a:p>
          <a:p>
            <a:endParaRPr lang="en-US" sz="1200" dirty="0"/>
          </a:p>
          <a:p>
            <a:r>
              <a:rPr lang="en-US" sz="1200" dirty="0"/>
              <a:t>/* USER CODE BEGIN (2) */</a:t>
            </a:r>
          </a:p>
          <a:p>
            <a:r>
              <a:rPr lang="en-US" sz="1200" dirty="0"/>
              <a:t>/* USER CODE END </a:t>
            </a:r>
            <a:r>
              <a:rPr lang="en-US" sz="1200" dirty="0" smtClean="0"/>
              <a:t>*/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3308" y="685800"/>
            <a:ext cx="5363308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200" b="1" dirty="0" err="1"/>
              <a:t>int</a:t>
            </a:r>
            <a:r>
              <a:rPr lang="en-US" sz="1200" b="1" dirty="0"/>
              <a:t> main(void)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/* USER CODE BEGIN (3) </a:t>
            </a:r>
            <a:r>
              <a:rPr lang="en-US" sz="1200" dirty="0" smtClean="0"/>
              <a:t>*/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u="sng" dirty="0"/>
              <a:t>_</a:t>
            </a:r>
            <a:r>
              <a:rPr lang="en-US" sz="1200" u="sng" dirty="0" err="1"/>
              <a:t>enable_IRQ_interrupt</a:t>
            </a:r>
            <a:r>
              <a:rPr lang="en-US" sz="1200" u="sng" dirty="0" smtClean="0"/>
              <a:t>_();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dirty="0" err="1"/>
              <a:t>mibspiInit</a:t>
            </a:r>
            <a:r>
              <a:rPr lang="en-US" sz="1200" dirty="0" smtClean="0"/>
              <a:t>();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dirty="0" err="1"/>
              <a:t>mibspiEnableGroupNotification</a:t>
            </a:r>
            <a:r>
              <a:rPr lang="en-US" sz="1200" dirty="0"/>
              <a:t>(mibspiREG1, 0, 1</a:t>
            </a:r>
            <a:r>
              <a:rPr lang="en-US" sz="1200" dirty="0" smtClean="0"/>
              <a:t>);</a:t>
            </a:r>
            <a:endParaRPr lang="en-US" sz="1200" dirty="0"/>
          </a:p>
          <a:p>
            <a:r>
              <a:rPr lang="en-US" sz="1200" dirty="0" smtClean="0"/>
              <a:t>    while(1</a:t>
            </a:r>
            <a:r>
              <a:rPr lang="en-US" sz="1200" dirty="0"/>
              <a:t>)</a:t>
            </a:r>
          </a:p>
          <a:p>
            <a:r>
              <a:rPr lang="en-US" sz="1200" dirty="0"/>
              <a:t>    {</a:t>
            </a:r>
          </a:p>
          <a:p>
            <a:r>
              <a:rPr lang="en-US" sz="1200" dirty="0"/>
              <a:t>        if(</a:t>
            </a:r>
            <a:r>
              <a:rPr lang="en-US" sz="1200" dirty="0" err="1"/>
              <a:t>transmit_flag</a:t>
            </a:r>
            <a:r>
              <a:rPr lang="en-US" sz="1200" dirty="0"/>
              <a:t> == 0)</a:t>
            </a:r>
          </a:p>
          <a:p>
            <a:r>
              <a:rPr lang="en-US" sz="1200" dirty="0"/>
              <a:t>        {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mibspiSetData</a:t>
            </a:r>
            <a:r>
              <a:rPr lang="en-US" sz="1200" dirty="0"/>
              <a:t>(mibspiREG1, 0, </a:t>
            </a:r>
            <a:r>
              <a:rPr lang="en-US" sz="1200" dirty="0" err="1"/>
              <a:t>tx_data</a:t>
            </a:r>
            <a:r>
              <a:rPr lang="en-US" sz="1200" dirty="0"/>
              <a:t>);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mibspiTransfer</a:t>
            </a:r>
            <a:r>
              <a:rPr lang="en-US" sz="1200" dirty="0"/>
              <a:t>(mibspiREG1, 0);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transmit_flag</a:t>
            </a:r>
            <a:r>
              <a:rPr lang="en-US" sz="1200" dirty="0"/>
              <a:t>=1;</a:t>
            </a:r>
          </a:p>
          <a:p>
            <a:r>
              <a:rPr lang="en-US" sz="1200" dirty="0"/>
              <a:t>        }</a:t>
            </a:r>
          </a:p>
          <a:p>
            <a:r>
              <a:rPr lang="en-US" sz="1200" dirty="0"/>
              <a:t>   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b="1" dirty="0" smtClean="0"/>
              <a:t>while(1</a:t>
            </a:r>
            <a:r>
              <a:rPr lang="en-US" sz="1200" b="1" dirty="0"/>
              <a:t>);</a:t>
            </a:r>
          </a:p>
          <a:p>
            <a:r>
              <a:rPr lang="en-US" sz="1200" dirty="0"/>
              <a:t>    /* USER CODE END */</a:t>
            </a:r>
          </a:p>
          <a:p>
            <a:r>
              <a:rPr lang="en-US" sz="1200" dirty="0" smtClean="0"/>
              <a:t>    </a:t>
            </a:r>
            <a:r>
              <a:rPr lang="en-US" sz="1200" b="1" u="sng" dirty="0"/>
              <a:t>return 0;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 smtClean="0"/>
              <a:t>/* </a:t>
            </a:r>
            <a:r>
              <a:rPr lang="en-US" sz="1200" dirty="0"/>
              <a:t>USER CODE BEGIN (4) */</a:t>
            </a:r>
          </a:p>
          <a:p>
            <a:r>
              <a:rPr lang="en-US" sz="1200" b="1" dirty="0"/>
              <a:t>void </a:t>
            </a:r>
            <a:r>
              <a:rPr lang="en-US" sz="1200" b="1" dirty="0" err="1"/>
              <a:t>mibspiGroupNotification</a:t>
            </a:r>
            <a:r>
              <a:rPr lang="en-US" sz="1200" b="1" dirty="0"/>
              <a:t>(</a:t>
            </a:r>
            <a:r>
              <a:rPr lang="en-US" sz="1200" b="1" dirty="0" err="1"/>
              <a:t>mibspiBASE_t</a:t>
            </a:r>
            <a:r>
              <a:rPr lang="en-US" sz="1200" b="1" dirty="0"/>
              <a:t> *</a:t>
            </a:r>
            <a:r>
              <a:rPr lang="en-US" sz="1200" b="1" dirty="0" err="1"/>
              <a:t>mibspi</a:t>
            </a:r>
            <a:r>
              <a:rPr lang="en-US" sz="1200" b="1" dirty="0"/>
              <a:t>, uint32 group)</a:t>
            </a:r>
          </a:p>
          <a:p>
            <a:r>
              <a:rPr lang="en-US" sz="1200" dirty="0"/>
              <a:t>{</a:t>
            </a:r>
          </a:p>
          <a:p>
            <a:r>
              <a:rPr lang="en-IN" sz="1200" dirty="0"/>
              <a:t>    </a:t>
            </a:r>
            <a:r>
              <a:rPr lang="en-IN" sz="1200" u="sng" dirty="0" err="1"/>
              <a:t>printf</a:t>
            </a:r>
            <a:r>
              <a:rPr lang="en-IN" sz="1200" u="sng" dirty="0"/>
              <a:t>("\n Transfer %d completed!!", counter1);</a:t>
            </a:r>
          </a:p>
          <a:p>
            <a:r>
              <a:rPr lang="en-US" sz="1200" dirty="0" smtClean="0"/>
              <a:t>    counter1</a:t>
            </a:r>
            <a:r>
              <a:rPr lang="en-US" sz="1200" dirty="0"/>
              <a:t>++;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transmit_flag</a:t>
            </a:r>
            <a:r>
              <a:rPr lang="en-US" sz="1200" dirty="0"/>
              <a:t> = 0;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/>
              <a:t>/* USER CODE END </a:t>
            </a:r>
            <a:r>
              <a:rPr lang="en-US" sz="1200" dirty="0" smtClean="0"/>
              <a:t>*/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861538"/>
            <a:ext cx="10726616" cy="902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This concludes </a:t>
            </a:r>
            <a:r>
              <a:rPr lang="en-US" dirty="0" err="1" smtClean="0">
                <a:solidFill>
                  <a:srgbClr val="0070C0"/>
                </a:solidFill>
              </a:rPr>
              <a:t>MibSPI</a:t>
            </a:r>
            <a:r>
              <a:rPr lang="en-US" dirty="0" smtClean="0">
                <a:solidFill>
                  <a:srgbClr val="0070C0"/>
                </a:solidFill>
              </a:rPr>
              <a:t> Master configuration.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code runs properly and SPI data and Clock are visible on </a:t>
            </a:r>
            <a:r>
              <a:rPr lang="en-US" dirty="0" smtClean="0">
                <a:solidFill>
                  <a:srgbClr val="0070C0"/>
                </a:solidFill>
              </a:rPr>
              <a:t>oscilloscope.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02"/>
          <a:stretch/>
        </p:blipFill>
        <p:spPr>
          <a:xfrm>
            <a:off x="0" y="731520"/>
            <a:ext cx="9302262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 driver enable page, MibSPI1 has been selected.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Remaining drivers have been disabled.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214" y="2105696"/>
            <a:ext cx="1326523" cy="431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668"/>
          <a:stretch/>
        </p:blipFill>
        <p:spPr>
          <a:xfrm>
            <a:off x="0" y="731520"/>
            <a:ext cx="9460523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2259" y="1210613"/>
            <a:ext cx="1803042" cy="418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1500" y="1287888"/>
            <a:ext cx="543058" cy="392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Enable </a:t>
            </a:r>
            <a:r>
              <a:rPr lang="en-US" dirty="0" err="1" smtClean="0">
                <a:solidFill>
                  <a:srgbClr val="0070C0"/>
                </a:solidFill>
              </a:rPr>
              <a:t>PinMux</a:t>
            </a:r>
            <a:r>
              <a:rPr lang="en-US" dirty="0" smtClean="0">
                <a:solidFill>
                  <a:srgbClr val="0070C0"/>
                </a:solidFill>
              </a:rPr>
              <a:t> for MibSPI1 and remove all the conflicts.</a:t>
            </a:r>
          </a:p>
        </p:txBody>
      </p:sp>
    </p:spTree>
    <p:extLst>
      <p:ext uri="{BB962C8B-B14F-4D97-AF65-F5344CB8AC3E}">
        <p14:creationId xmlns:p14="http://schemas.microsoft.com/office/powerpoint/2010/main" val="2665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48"/>
          <a:stretch/>
        </p:blipFill>
        <p:spPr>
          <a:xfrm>
            <a:off x="0" y="731520"/>
            <a:ext cx="9454662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731520"/>
            <a:ext cx="9488386" cy="6126480"/>
            <a:chOff x="1351807" y="731520"/>
            <a:chExt cx="9488386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1807" y="731520"/>
              <a:ext cx="9488386" cy="61264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68192" y="3155324"/>
              <a:ext cx="1326523" cy="173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68191" y="5222383"/>
              <a:ext cx="1326523" cy="173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Enable associated interrupts.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444"/>
          <a:stretch/>
        </p:blipFill>
        <p:spPr>
          <a:xfrm>
            <a:off x="0" y="731520"/>
            <a:ext cx="9366738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47979" y="1223493"/>
              <a:ext cx="873628" cy="2446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Disable the checkbox for Master Mode and Internal Clock under MibSPI1 Global parameters.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607"/>
          <a:stretch/>
        </p:blipFill>
        <p:spPr>
          <a:xfrm>
            <a:off x="0" y="731520"/>
            <a:ext cx="9448800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35617" y="1809482"/>
              <a:ext cx="1384479" cy="2446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14079" y="731520"/>
            <a:ext cx="2577921" cy="2908495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Disable wait for enable as we are implementing 3 pin SPI interface.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Clock polarity and clock phase are disable for mode 0 SPI.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846"/>
          <a:stretch/>
        </p:blipFill>
        <p:spPr>
          <a:xfrm>
            <a:off x="0" y="731520"/>
            <a:ext cx="9425354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97358" y="1223493"/>
              <a:ext cx="1738648" cy="4314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Introduce 6 VCLK delays for master as specified in the TRM.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88"/>
          <a:stretch/>
        </p:blipFill>
        <p:spPr>
          <a:xfrm>
            <a:off x="0" y="731520"/>
            <a:ext cx="9460523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16677" y="1210614"/>
              <a:ext cx="2427667" cy="8693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14079" y="731520"/>
            <a:ext cx="2577921" cy="319571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Only TG0 is being used. Word length is kept 16 as of now.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Query: Chip Select is currently CS_0. when it shall be </a:t>
            </a:r>
            <a:r>
              <a:rPr lang="en-US" dirty="0" err="1" smtClean="0">
                <a:solidFill>
                  <a:srgbClr val="FF0000"/>
                </a:solidFill>
              </a:rPr>
              <a:t>CS_None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2866"/>
          <a:stretch/>
        </p:blipFill>
        <p:spPr>
          <a:xfrm>
            <a:off x="0" y="731520"/>
            <a:ext cx="3640015" cy="612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HALCOGEN Configuration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r="61370"/>
          <a:stretch/>
        </p:blipFill>
        <p:spPr>
          <a:xfrm>
            <a:off x="3815862" y="731520"/>
            <a:ext cx="3786553" cy="6126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17" y="1081824"/>
            <a:ext cx="3335629" cy="5274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2003" y="1081823"/>
            <a:ext cx="3335629" cy="5274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983237" y="731520"/>
            <a:ext cx="3208763" cy="5624828"/>
          </a:xfrm>
          <a:prstGeom prst="roundRect">
            <a:avLst>
              <a:gd name="adj" fmla="val 99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SOMI[1] =&gt; GIO mode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SOMI[0] </a:t>
            </a:r>
            <a:r>
              <a:rPr lang="en-US" dirty="0">
                <a:solidFill>
                  <a:srgbClr val="0070C0"/>
                </a:solidFill>
              </a:rPr>
              <a:t>=&gt; </a:t>
            </a:r>
            <a:r>
              <a:rPr lang="en-US" dirty="0" smtClean="0">
                <a:solidFill>
                  <a:srgbClr val="0070C0"/>
                </a:solidFill>
              </a:rPr>
              <a:t>SPI mode, data direction: Output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SIMO[1] =&gt; GIO Mode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SIMO</a:t>
            </a:r>
            <a:r>
              <a:rPr lang="en-US" dirty="0" smtClean="0">
                <a:solidFill>
                  <a:srgbClr val="0070C0"/>
                </a:solidFill>
              </a:rPr>
              <a:t>[0</a:t>
            </a:r>
            <a:r>
              <a:rPr lang="en-US" dirty="0">
                <a:solidFill>
                  <a:srgbClr val="0070C0"/>
                </a:solidFill>
              </a:rPr>
              <a:t>] =&gt; SPI mode, data direction: </a:t>
            </a:r>
            <a:r>
              <a:rPr lang="en-US" dirty="0" smtClean="0">
                <a:solidFill>
                  <a:srgbClr val="0070C0"/>
                </a:solidFill>
              </a:rPr>
              <a:t>Input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Clk</a:t>
            </a:r>
            <a:r>
              <a:rPr lang="en-US" dirty="0" smtClean="0">
                <a:solidFill>
                  <a:srgbClr val="0070C0"/>
                </a:solidFill>
              </a:rPr>
              <a:t> Pin =&gt; SPI mode, data direction: Input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Ena</a:t>
            </a:r>
            <a:r>
              <a:rPr lang="en-US" dirty="0" smtClean="0">
                <a:solidFill>
                  <a:srgbClr val="0070C0"/>
                </a:solidFill>
              </a:rPr>
              <a:t> Pin =&gt; GIO Mode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SCS[0] to SCS[5] =&gt; Pin Mode GIO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Code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5363308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200" dirty="0" smtClean="0"/>
              <a:t>/* </a:t>
            </a:r>
            <a:r>
              <a:rPr lang="en-US" sz="1200" dirty="0"/>
              <a:t>USER CODE BEGIN (0) */</a:t>
            </a:r>
          </a:p>
          <a:p>
            <a:r>
              <a:rPr lang="en-US" sz="1200" dirty="0"/>
              <a:t>/* USER CODE END */</a:t>
            </a:r>
          </a:p>
          <a:p>
            <a:r>
              <a:rPr lang="en-US" sz="1200" dirty="0" smtClean="0"/>
              <a:t>/* </a:t>
            </a:r>
            <a:r>
              <a:rPr lang="en-US" sz="1200" dirty="0"/>
              <a:t>Include Files */</a:t>
            </a:r>
          </a:p>
          <a:p>
            <a:endParaRPr lang="en-US" sz="1200" dirty="0"/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HL_sys_common.h</a:t>
            </a:r>
            <a:r>
              <a:rPr lang="en-US" sz="1200" b="1" dirty="0"/>
              <a:t>"</a:t>
            </a:r>
          </a:p>
          <a:p>
            <a:endParaRPr lang="en-US" sz="1200" dirty="0"/>
          </a:p>
          <a:p>
            <a:r>
              <a:rPr lang="en-US" sz="1200" dirty="0"/>
              <a:t>/* USER CODE BEGIN (1) */</a:t>
            </a:r>
          </a:p>
          <a:p>
            <a:endParaRPr lang="en-US" sz="1200" dirty="0"/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HL_system.h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HL_mibspi.h</a:t>
            </a:r>
            <a:r>
              <a:rPr lang="en-US" sz="1200" b="1" dirty="0"/>
              <a:t>"</a:t>
            </a:r>
          </a:p>
          <a:p>
            <a:r>
              <a:rPr lang="en-US" sz="1200" b="1" dirty="0"/>
              <a:t>#include "</a:t>
            </a:r>
            <a:r>
              <a:rPr lang="en-US" sz="1200" b="1" dirty="0" err="1"/>
              <a:t>HL_sys_core.h</a:t>
            </a:r>
            <a:r>
              <a:rPr lang="en-US" sz="1200" b="1" dirty="0"/>
              <a:t>"</a:t>
            </a:r>
          </a:p>
          <a:p>
            <a:r>
              <a:rPr lang="en-US" sz="1200" b="1" dirty="0" smtClean="0"/>
              <a:t>#</a:t>
            </a:r>
            <a:r>
              <a:rPr lang="en-US" sz="1200" b="1" dirty="0"/>
              <a:t>define </a:t>
            </a:r>
            <a:r>
              <a:rPr lang="en-US" sz="1200" b="1" dirty="0" err="1"/>
              <a:t>data_length</a:t>
            </a:r>
            <a:r>
              <a:rPr lang="en-US" sz="1200" b="1" dirty="0"/>
              <a:t> 16</a:t>
            </a:r>
          </a:p>
          <a:p>
            <a:r>
              <a:rPr lang="en-US" sz="1200" dirty="0" smtClean="0"/>
              <a:t>uint16 </a:t>
            </a:r>
            <a:r>
              <a:rPr lang="en-US" sz="1200" dirty="0" err="1"/>
              <a:t>rx_data</a:t>
            </a:r>
            <a:r>
              <a:rPr lang="en-US" sz="1200" dirty="0"/>
              <a:t>[</a:t>
            </a:r>
            <a:r>
              <a:rPr lang="en-US" sz="1200" dirty="0" err="1"/>
              <a:t>data_length</a:t>
            </a:r>
            <a:r>
              <a:rPr lang="en-US" sz="1200" dirty="0"/>
              <a:t>] = {0};</a:t>
            </a:r>
          </a:p>
          <a:p>
            <a:r>
              <a:rPr lang="en-US" sz="1200" b="1" dirty="0"/>
              <a:t>unsigned long counter1 = 0;</a:t>
            </a:r>
          </a:p>
          <a:p>
            <a:endParaRPr lang="en-US" sz="1200" dirty="0"/>
          </a:p>
          <a:p>
            <a:r>
              <a:rPr lang="en-US" sz="1200" dirty="0"/>
              <a:t>/* USER CODE END */</a:t>
            </a:r>
          </a:p>
          <a:p>
            <a:r>
              <a:rPr lang="en-US" sz="1200" dirty="0" smtClean="0"/>
              <a:t>/** @</a:t>
            </a:r>
            <a:r>
              <a:rPr lang="en-US" sz="1200" u="sng" dirty="0" err="1" smtClean="0"/>
              <a:t>fn</a:t>
            </a:r>
            <a:r>
              <a:rPr lang="en-US" sz="1200" u="sng" dirty="0" smtClean="0"/>
              <a:t> void main(void)</a:t>
            </a:r>
          </a:p>
          <a:p>
            <a:r>
              <a:rPr lang="en-US" sz="1200" dirty="0" smtClean="0"/>
              <a:t>*   @brief Application main function</a:t>
            </a:r>
          </a:p>
          <a:p>
            <a:r>
              <a:rPr lang="en-IN" sz="1200" dirty="0" smtClean="0"/>
              <a:t>*   @note This function is empty by default.</a:t>
            </a:r>
          </a:p>
          <a:p>
            <a:r>
              <a:rPr lang="en-US" sz="1200" dirty="0" smtClean="0"/>
              <a:t>*</a:t>
            </a:r>
          </a:p>
          <a:p>
            <a:r>
              <a:rPr lang="en-IN" sz="1200" dirty="0" smtClean="0"/>
              <a:t>*   This function is called after </a:t>
            </a:r>
            <a:r>
              <a:rPr lang="en-IN" sz="1200" dirty="0" err="1" smtClean="0"/>
              <a:t>startup</a:t>
            </a:r>
            <a:r>
              <a:rPr lang="en-IN" sz="1200" dirty="0" smtClean="0"/>
              <a:t>.</a:t>
            </a:r>
          </a:p>
          <a:p>
            <a:r>
              <a:rPr lang="en-IN" sz="1200" dirty="0" smtClean="0"/>
              <a:t>*   The user can use this function to implement the application.</a:t>
            </a:r>
          </a:p>
          <a:p>
            <a:r>
              <a:rPr lang="en-US" sz="1200" dirty="0" smtClean="0"/>
              <a:t>*/</a:t>
            </a:r>
          </a:p>
          <a:p>
            <a:endParaRPr lang="en-US" sz="1200" dirty="0"/>
          </a:p>
          <a:p>
            <a:r>
              <a:rPr lang="en-US" sz="1200" dirty="0"/>
              <a:t>/* USER CODE BEGIN (2) */</a:t>
            </a:r>
          </a:p>
          <a:p>
            <a:r>
              <a:rPr lang="en-US" sz="1200" dirty="0"/>
              <a:t>/* USER CODE END */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63308" y="685800"/>
            <a:ext cx="5363308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200" b="1" dirty="0" err="1"/>
              <a:t>int</a:t>
            </a:r>
            <a:r>
              <a:rPr lang="en-US" sz="1200" b="1" dirty="0"/>
              <a:t> main(void)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/* USER CODE BEGIN (3) </a:t>
            </a:r>
            <a:r>
              <a:rPr lang="en-US" sz="1200" dirty="0" smtClean="0"/>
              <a:t>*/</a:t>
            </a:r>
            <a:endParaRPr lang="en-US" sz="1200" dirty="0"/>
          </a:p>
          <a:p>
            <a:r>
              <a:rPr lang="en-US" sz="1200" dirty="0"/>
              <a:t>    _</a:t>
            </a:r>
            <a:r>
              <a:rPr lang="en-US" sz="1200" dirty="0" err="1"/>
              <a:t>enable_IRQ_interrupt</a:t>
            </a:r>
            <a:r>
              <a:rPr lang="en-US" sz="1200" dirty="0" smtClean="0"/>
              <a:t>_();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dirty="0" err="1"/>
              <a:t>mibspiInit</a:t>
            </a:r>
            <a:r>
              <a:rPr lang="en-US" sz="1200" dirty="0" smtClean="0"/>
              <a:t>();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dirty="0" err="1"/>
              <a:t>mibspiEnableGroupNotification</a:t>
            </a:r>
            <a:r>
              <a:rPr lang="en-US" sz="1200" dirty="0"/>
              <a:t>(mibspiREG1, 0, 1</a:t>
            </a:r>
            <a:r>
              <a:rPr lang="en-US" sz="1200" dirty="0" smtClean="0"/>
              <a:t>);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b="1" dirty="0"/>
              <a:t>while(1)</a:t>
            </a:r>
          </a:p>
          <a:p>
            <a:r>
              <a:rPr lang="en-US" sz="1200" dirty="0"/>
              <a:t>    {</a:t>
            </a:r>
          </a:p>
          <a:p>
            <a:r>
              <a:rPr lang="en-US" sz="1200" dirty="0"/>
              <a:t>        {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mibspiTransfer</a:t>
            </a:r>
            <a:r>
              <a:rPr lang="en-US" sz="1200" dirty="0"/>
              <a:t>(mibspiREG1, 0);</a:t>
            </a:r>
          </a:p>
          <a:p>
            <a:r>
              <a:rPr lang="en-US" sz="1200" dirty="0"/>
              <a:t>        }</a:t>
            </a:r>
          </a:p>
          <a:p>
            <a:r>
              <a:rPr lang="en-US" sz="1200" dirty="0"/>
              <a:t>    }</a:t>
            </a:r>
          </a:p>
          <a:p>
            <a:endParaRPr lang="en-US" sz="1200" dirty="0"/>
          </a:p>
          <a:p>
            <a:r>
              <a:rPr lang="en-US" sz="1200" dirty="0"/>
              <a:t>/* USER CODE END </a:t>
            </a:r>
            <a:r>
              <a:rPr lang="en-US" sz="1200" dirty="0" smtClean="0"/>
              <a:t>*/</a:t>
            </a:r>
            <a:endParaRPr lang="en-US" sz="1200" dirty="0"/>
          </a:p>
          <a:p>
            <a:r>
              <a:rPr lang="en-US" sz="1200" dirty="0"/>
              <a:t>    </a:t>
            </a:r>
            <a:r>
              <a:rPr lang="en-US" sz="1200" b="1" u="sng" dirty="0"/>
              <a:t>return 0;</a:t>
            </a:r>
          </a:p>
          <a:p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/* USER CODE BEGIN (4) */</a:t>
            </a:r>
          </a:p>
          <a:p>
            <a:endParaRPr lang="en-US" sz="1200" dirty="0"/>
          </a:p>
          <a:p>
            <a:r>
              <a:rPr lang="en-US" sz="1200" b="1" dirty="0"/>
              <a:t>void </a:t>
            </a:r>
            <a:r>
              <a:rPr lang="en-US" sz="1200" b="1" dirty="0" err="1"/>
              <a:t>mibspiGroupNotification</a:t>
            </a:r>
            <a:r>
              <a:rPr lang="en-US" sz="1200" b="1" dirty="0"/>
              <a:t>(</a:t>
            </a:r>
            <a:r>
              <a:rPr lang="en-US" sz="1200" b="1" dirty="0" err="1"/>
              <a:t>mibspiBASE_t</a:t>
            </a:r>
            <a:r>
              <a:rPr lang="en-US" sz="1200" b="1" dirty="0"/>
              <a:t> *</a:t>
            </a:r>
            <a:r>
              <a:rPr lang="en-US" sz="1200" b="1" dirty="0" err="1"/>
              <a:t>mibspi</a:t>
            </a:r>
            <a:r>
              <a:rPr lang="en-US" sz="1200" b="1" dirty="0"/>
              <a:t>, uint32 group)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uint16 *data;</a:t>
            </a:r>
          </a:p>
          <a:p>
            <a:r>
              <a:rPr lang="en-US" sz="1200" dirty="0"/>
              <a:t>    data = &amp;</a:t>
            </a:r>
            <a:r>
              <a:rPr lang="en-US" sz="1200" dirty="0" err="1"/>
              <a:t>rx_data</a:t>
            </a:r>
            <a:r>
              <a:rPr lang="en-US" sz="1200" dirty="0"/>
              <a:t>[0];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mibspiGetData</a:t>
            </a:r>
            <a:r>
              <a:rPr lang="en-US" sz="1200" dirty="0"/>
              <a:t>(</a:t>
            </a:r>
            <a:r>
              <a:rPr lang="en-US" sz="1200" dirty="0" err="1"/>
              <a:t>mibspi</a:t>
            </a:r>
            <a:r>
              <a:rPr lang="en-US" sz="1200" dirty="0"/>
              <a:t>, group, data);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/* USER CODE END */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861538"/>
            <a:ext cx="10726616" cy="902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This concludes </a:t>
            </a:r>
            <a:r>
              <a:rPr lang="en-US" dirty="0" err="1" smtClean="0">
                <a:solidFill>
                  <a:srgbClr val="0070C0"/>
                </a:solidFill>
              </a:rPr>
              <a:t>MibSPI</a:t>
            </a:r>
            <a:r>
              <a:rPr lang="en-US" dirty="0" smtClean="0">
                <a:solidFill>
                  <a:srgbClr val="0070C0"/>
                </a:solidFill>
              </a:rPr>
              <a:t> Slave configuration.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70C0"/>
                </a:solidFill>
              </a:rPr>
              <a:t>The data </a:t>
            </a:r>
            <a:r>
              <a:rPr lang="en-US" dirty="0" smtClean="0">
                <a:solidFill>
                  <a:srgbClr val="0070C0"/>
                </a:solidFill>
              </a:rPr>
              <a:t>is not being received by SPI Slave.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68192" y="2105696"/>
              <a:ext cx="1326523" cy="4314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 driver enable page, MibSPI1 has been selected.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Remaining drivers have been disabled.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CCS View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07" y="731520"/>
            <a:ext cx="948838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Slave :: CCS View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16" y="731520"/>
            <a:ext cx="980236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10237" y="1210613"/>
              <a:ext cx="1803042" cy="418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69478" y="1287888"/>
              <a:ext cx="543058" cy="392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Enable </a:t>
            </a:r>
            <a:r>
              <a:rPr lang="en-US" dirty="0" err="1" smtClean="0">
                <a:solidFill>
                  <a:srgbClr val="0070C0"/>
                </a:solidFill>
              </a:rPr>
              <a:t>PinMux</a:t>
            </a:r>
            <a:r>
              <a:rPr lang="en-US" dirty="0" smtClean="0">
                <a:solidFill>
                  <a:srgbClr val="0070C0"/>
                </a:solidFill>
              </a:rPr>
              <a:t> for MibSPI1 and remove all the conflicts.</a:t>
            </a:r>
          </a:p>
        </p:txBody>
      </p:sp>
    </p:spTree>
    <p:extLst>
      <p:ext uri="{BB962C8B-B14F-4D97-AF65-F5344CB8AC3E}">
        <p14:creationId xmlns:p14="http://schemas.microsoft.com/office/powerpoint/2010/main" val="21990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88386" cy="6126480"/>
            <a:chOff x="1351807" y="731520"/>
            <a:chExt cx="9488386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1807" y="731520"/>
              <a:ext cx="9488386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68192" y="3155324"/>
              <a:ext cx="1326523" cy="173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68191" y="5222383"/>
              <a:ext cx="1326523" cy="173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Enable associated interrupts.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47979" y="1223493"/>
              <a:ext cx="873628" cy="2446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Enable the checkbox for Master Mode and Internal Clock under MibSPI1 Global parameters.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35617" y="1809482"/>
              <a:ext cx="1384479" cy="2446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14079" y="731520"/>
            <a:ext cx="2577921" cy="2908495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Disable wait for enable as we are implementing 3 pin SPI interface.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Clock polarity and clock phase are disable for mode 0 SPI.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97358" y="1223493"/>
              <a:ext cx="1738648" cy="4314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14079" y="731520"/>
            <a:ext cx="2577921" cy="234009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Introduce 6 VCLK delays for master as specified in the TRM.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31520"/>
            <a:ext cx="9496044" cy="6126480"/>
            <a:chOff x="1347978" y="731520"/>
            <a:chExt cx="9496044" cy="6126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978" y="731520"/>
              <a:ext cx="949604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16677" y="1210614"/>
              <a:ext cx="2427667" cy="8693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14079" y="731520"/>
            <a:ext cx="2577921" cy="3195711"/>
          </a:xfrm>
          <a:prstGeom prst="roundRect">
            <a:avLst>
              <a:gd name="adj" fmla="val 13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Only TG0 is being used. Word length is kept 16 as of now.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Query: Chip Select is currently CS_0. when it shall be </a:t>
            </a:r>
            <a:r>
              <a:rPr lang="en-US" dirty="0" err="1" smtClean="0">
                <a:solidFill>
                  <a:srgbClr val="FF0000"/>
                </a:solidFill>
              </a:rPr>
              <a:t>CS_None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MibSPI</a:t>
            </a:r>
            <a:r>
              <a:rPr lang="en-US" sz="2400" b="1" dirty="0" smtClean="0"/>
              <a:t> Master :: HALCOGEN Configuration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6B7-6E17-4C3C-A59F-7617D352D10E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731520"/>
            <a:ext cx="8500057" cy="6126480"/>
            <a:chOff x="0" y="731520"/>
            <a:chExt cx="8500057" cy="61264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55922"/>
            <a:stretch/>
          </p:blipFill>
          <p:spPr>
            <a:xfrm>
              <a:off x="0" y="731520"/>
              <a:ext cx="4185634" cy="61264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317" y="1081824"/>
              <a:ext cx="3335629" cy="52745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59671"/>
            <a:stretch/>
          </p:blipFill>
          <p:spPr>
            <a:xfrm>
              <a:off x="4668814" y="731520"/>
              <a:ext cx="3831243" cy="61264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68814" y="1081823"/>
              <a:ext cx="3335629" cy="52745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983237" y="731520"/>
            <a:ext cx="3208763" cy="5624828"/>
          </a:xfrm>
          <a:prstGeom prst="roundRect">
            <a:avLst>
              <a:gd name="adj" fmla="val 99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SOMI[1] =&gt; GIO mode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SOMI[0] </a:t>
            </a:r>
            <a:r>
              <a:rPr lang="en-US" dirty="0">
                <a:solidFill>
                  <a:srgbClr val="0070C0"/>
                </a:solidFill>
              </a:rPr>
              <a:t>=&gt; </a:t>
            </a:r>
            <a:r>
              <a:rPr lang="en-US" dirty="0" smtClean="0">
                <a:solidFill>
                  <a:srgbClr val="0070C0"/>
                </a:solidFill>
              </a:rPr>
              <a:t>SPI mode, data direction: Input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SIMO[1] =&gt; GIO Mode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SIMO</a:t>
            </a:r>
            <a:r>
              <a:rPr lang="en-US" dirty="0" smtClean="0">
                <a:solidFill>
                  <a:srgbClr val="0070C0"/>
                </a:solidFill>
              </a:rPr>
              <a:t>[0</a:t>
            </a:r>
            <a:r>
              <a:rPr lang="en-US" dirty="0">
                <a:solidFill>
                  <a:srgbClr val="0070C0"/>
                </a:solidFill>
              </a:rPr>
              <a:t>] =&gt; SPI mode, data direction: </a:t>
            </a:r>
            <a:r>
              <a:rPr lang="en-US" dirty="0" smtClean="0">
                <a:solidFill>
                  <a:srgbClr val="0070C0"/>
                </a:solidFill>
              </a:rPr>
              <a:t>Output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Clk</a:t>
            </a:r>
            <a:r>
              <a:rPr lang="en-US" dirty="0" smtClean="0">
                <a:solidFill>
                  <a:srgbClr val="0070C0"/>
                </a:solidFill>
              </a:rPr>
              <a:t> Pin =&gt; SPI mode, data direction: Output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Ena</a:t>
            </a:r>
            <a:r>
              <a:rPr lang="en-US" dirty="0" smtClean="0">
                <a:solidFill>
                  <a:srgbClr val="0070C0"/>
                </a:solidFill>
              </a:rPr>
              <a:t> Pin =&gt; GIO Mode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SCS[0] to SCS[5] =&gt; Pin Mode GIO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940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MibSPI communication for TMS570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MibSPI communication for TMS570</dc:title>
  <dc:creator>Harsh_Trivedi</dc:creator>
  <cp:lastModifiedBy>Harsh_Trivedi</cp:lastModifiedBy>
  <cp:revision>34</cp:revision>
  <dcterms:created xsi:type="dcterms:W3CDTF">2023-04-20T13:36:50Z</dcterms:created>
  <dcterms:modified xsi:type="dcterms:W3CDTF">2023-04-21T13:20:28Z</dcterms:modified>
</cp:coreProperties>
</file>