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2" r:id="rId2"/>
    <p:sldId id="274" r:id="rId3"/>
    <p:sldId id="275" r:id="rId4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8" autoAdjust="0"/>
  </p:normalViewPr>
  <p:slideViewPr>
    <p:cSldViewPr snapToGrid="0">
      <p:cViewPr varScale="1">
        <p:scale>
          <a:sx n="88" d="100"/>
          <a:sy n="88" d="100"/>
        </p:scale>
        <p:origin x="684" y="84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512" y="-90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 userDrawn="1"/>
        </p:nvSpPr>
        <p:spPr>
          <a:xfrm>
            <a:off x="4705815" y="47801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610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685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868" y="4782676"/>
            <a:ext cx="1563597" cy="19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1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3" y="444279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 userDrawn="1"/>
        </p:nvCxnSpPr>
        <p:spPr>
          <a:xfrm>
            <a:off x="0" y="4656947"/>
            <a:ext cx="89288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31">
            <a:extLst>
              <a:ext uri="{FF2B5EF4-FFF2-40B4-BE49-F238E27FC236}">
                <a16:creationId xmlns:a16="http://schemas.microsoft.com/office/drawing/2014/main" id="{BBEA79FD-0CFB-464E-959F-0C18C604804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34013" y="4656947"/>
            <a:ext cx="5806592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			       </a:t>
            </a:r>
            <a:r>
              <a:rPr lang="en-US" sz="700" b="0" i="0" u="none" strike="noStrike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Internal only – Do not share externally</a:t>
            </a:r>
            <a:endParaRPr lang="en-US" sz="7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6" r:id="rId2"/>
    <p:sldLayoutId id="2147483735" r:id="rId3"/>
    <p:sldLayoutId id="2147483750" r:id="rId4"/>
    <p:sldLayoutId id="2147483709" r:id="rId5"/>
    <p:sldLayoutId id="2147483711" r:id="rId6"/>
    <p:sldLayoutId id="2147483712" r:id="rId7"/>
    <p:sldLayoutId id="2147483713" r:id="rId8"/>
    <p:sldLayoutId id="2147483715" r:id="rId9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8A065-9139-244A-86CE-7E7BF673F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114" y="1341031"/>
            <a:ext cx="8000485" cy="138550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dirty="0"/>
              <a:t>Program Jump Guide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BF4BDD6C-DF5D-6045-B8B0-A93D8BE4129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67500" y="4448217"/>
            <a:ext cx="2133600" cy="154782"/>
          </a:xfrm>
        </p:spPr>
        <p:txBody>
          <a:bodyPr/>
          <a:lstStyle/>
          <a:p>
            <a:fld id="{07B5736C-021E-4EDA-A2F9-FF199D20DBA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76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4">
            <a:extLst>
              <a:ext uri="{FF2B5EF4-FFF2-40B4-BE49-F238E27FC236}">
                <a16:creationId xmlns:a16="http://schemas.microsoft.com/office/drawing/2014/main" id="{BF4BDD6C-DF5D-6045-B8B0-A93D8BE4129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67500" y="4448217"/>
            <a:ext cx="2133600" cy="154782"/>
          </a:xfrm>
        </p:spPr>
        <p:txBody>
          <a:bodyPr/>
          <a:lstStyle/>
          <a:p>
            <a:fld id="{07B5736C-021E-4EDA-A2F9-FF199D20DB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BD934CB-2CE9-40B9-A689-7F6606812B2C}"/>
              </a:ext>
            </a:extLst>
          </p:cNvPr>
          <p:cNvSpPr txBox="1">
            <a:spLocks/>
          </p:cNvSpPr>
          <p:nvPr/>
        </p:nvSpPr>
        <p:spPr bwMode="auto">
          <a:xfrm>
            <a:off x="342899" y="216569"/>
            <a:ext cx="4640253" cy="522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80895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6179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4268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2357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sz="2400" kern="0" dirty="0"/>
              <a:t>Before Jump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227381-5D5E-43EC-8C6E-82D1DEA711EE}"/>
              </a:ext>
            </a:extLst>
          </p:cNvPr>
          <p:cNvSpPr txBox="1"/>
          <p:nvPr/>
        </p:nvSpPr>
        <p:spPr>
          <a:xfrm>
            <a:off x="342899" y="682171"/>
            <a:ext cx="73597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There are two program for a jump example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is in the boot region: start at 0x0000 address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Another is the application image: start at </a:t>
            </a:r>
            <a:r>
              <a:rPr lang="en-US" b="1" i="1" dirty="0"/>
              <a:t>_APP_A_ADDR_ </a:t>
            </a:r>
            <a:r>
              <a:rPr lang="en-US" dirty="0"/>
              <a:t>address</a:t>
            </a:r>
          </a:p>
          <a:p>
            <a:pPr marL="666645" lvl="1" indent="-285750">
              <a:buFont typeface="Arial" panose="020B0604020202020204" pitchFamily="34" charset="0"/>
              <a:buChar char="•"/>
            </a:pPr>
            <a:r>
              <a:rPr lang="en-US" dirty="0"/>
              <a:t>Make sure the .</a:t>
            </a:r>
            <a:r>
              <a:rPr lang="en-US" dirty="0" err="1"/>
              <a:t>cmd</a:t>
            </a:r>
            <a:r>
              <a:rPr lang="en-US" dirty="0"/>
              <a:t> file of app image is built from this address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711AF9-527F-48ED-87F4-BA3FEDF2F0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829" y="1882499"/>
            <a:ext cx="4270482" cy="241934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8530888-11B6-4641-A9B8-1BBA3DF4A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150" y="1882499"/>
            <a:ext cx="3817950" cy="239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260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4">
            <a:extLst>
              <a:ext uri="{FF2B5EF4-FFF2-40B4-BE49-F238E27FC236}">
                <a16:creationId xmlns:a16="http://schemas.microsoft.com/office/drawing/2014/main" id="{BF4BDD6C-DF5D-6045-B8B0-A93D8BE4129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67500" y="4448217"/>
            <a:ext cx="2133600" cy="154782"/>
          </a:xfrm>
        </p:spPr>
        <p:txBody>
          <a:bodyPr/>
          <a:lstStyle/>
          <a:p>
            <a:fld id="{07B5736C-021E-4EDA-A2F9-FF199D20DBA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BD934CB-2CE9-40B9-A689-7F6606812B2C}"/>
              </a:ext>
            </a:extLst>
          </p:cNvPr>
          <p:cNvSpPr txBox="1">
            <a:spLocks/>
          </p:cNvSpPr>
          <p:nvPr/>
        </p:nvSpPr>
        <p:spPr bwMode="auto">
          <a:xfrm>
            <a:off x="342899" y="216569"/>
            <a:ext cx="4640253" cy="522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80895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6179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4268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2357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sz="2400" kern="0" dirty="0"/>
              <a:t>Program Jump Function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3737AF-F2F5-4039-A452-187EF75C4C36}"/>
              </a:ext>
            </a:extLst>
          </p:cNvPr>
          <p:cNvSpPr/>
          <p:nvPr/>
        </p:nvSpPr>
        <p:spPr>
          <a:xfrm>
            <a:off x="2286000" y="-7307877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>
                <a:solidFill>
                  <a:srgbClr val="569CD6"/>
                </a:solidFill>
                <a:latin typeface="Consolas" panose="020B0609020204030204" pitchFamily="49" charset="0"/>
              </a:rPr>
              <a:t>uint32_t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 * </a:t>
            </a:r>
            <a:r>
              <a:rPr lang="en-US" sz="800" dirty="0" err="1">
                <a:solidFill>
                  <a:srgbClr val="D4D4D4"/>
                </a:solidFill>
                <a:latin typeface="Consolas" panose="020B0609020204030204" pitchFamily="49" charset="0"/>
              </a:rPr>
              <a:t>vector_table_backup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800" dirty="0">
                <a:solidFill>
                  <a:srgbClr val="569CD6"/>
                </a:solidFill>
                <a:latin typeface="Consolas" panose="020B0609020204030204" pitchFamily="49" charset="0"/>
              </a:rPr>
              <a:t>static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 </a:t>
            </a:r>
            <a:r>
              <a:rPr lang="en-US" sz="800" dirty="0">
                <a:solidFill>
                  <a:srgbClr val="569CD6"/>
                </a:solidFill>
                <a:latin typeface="Consolas" panose="020B0609020204030204" pitchFamily="49" charset="0"/>
              </a:rPr>
              <a:t>void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 </a:t>
            </a:r>
            <a:r>
              <a:rPr lang="en-US" sz="800" dirty="0" err="1">
                <a:solidFill>
                  <a:srgbClr val="DCDCAA"/>
                </a:solidFill>
                <a:latin typeface="Consolas" panose="020B0609020204030204" pitchFamily="49" charset="0"/>
              </a:rPr>
              <a:t>start_app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800" dirty="0">
                <a:solidFill>
                  <a:srgbClr val="569CD6"/>
                </a:solidFill>
                <a:latin typeface="Consolas" panose="020B0609020204030204" pitchFamily="49" charset="0"/>
              </a:rPr>
              <a:t>uint32_t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 *</a:t>
            </a:r>
            <a:r>
              <a:rPr lang="en-US" sz="800" dirty="0" err="1">
                <a:solidFill>
                  <a:srgbClr val="9CDCFE"/>
                </a:solidFill>
                <a:latin typeface="Consolas" panose="020B0609020204030204" pitchFamily="49" charset="0"/>
              </a:rPr>
              <a:t>vector_table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/* The following code resets the SP to the value specified in the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 provided vector table, and then the Reset Handler is invoked.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 Per ARM Cortex specification: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           ARM Cortex VTOR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   Offset             Vector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 0x00000000  ++++++++++++++++++++++++++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             |    Initial SP value    |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 0x00000004  ++++++++++++++++++++++++++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             |         Reset          |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 0x00000008  ++++++++++++++++++++++++++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             |          NMI           |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             ++++++++++++++++++++++++++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             |           .            |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             |           .            |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             |           .            |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 * */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b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/* Back up of </a:t>
            </a:r>
            <a:r>
              <a:rPr lang="en-US" sz="800" dirty="0" err="1">
                <a:solidFill>
                  <a:srgbClr val="6A9955"/>
                </a:solidFill>
                <a:latin typeface="Consolas" panose="020B0609020204030204" pitchFamily="49" charset="0"/>
              </a:rPr>
              <a:t>vector_table</a:t>
            </a:r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 to avoid being changed because of SP update */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    </a:t>
            </a:r>
            <a:r>
              <a:rPr lang="en-US" sz="800" dirty="0" err="1">
                <a:solidFill>
                  <a:srgbClr val="D4D4D4"/>
                </a:solidFill>
                <a:latin typeface="Consolas" panose="020B0609020204030204" pitchFamily="49" charset="0"/>
              </a:rPr>
              <a:t>vector_table_backup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 = </a:t>
            </a:r>
            <a:r>
              <a:rPr lang="en-US" sz="800" dirty="0" err="1">
                <a:solidFill>
                  <a:srgbClr val="D4D4D4"/>
                </a:solidFill>
                <a:latin typeface="Consolas" panose="020B0609020204030204" pitchFamily="49" charset="0"/>
              </a:rPr>
              <a:t>vector_table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;</a:t>
            </a:r>
          </a:p>
          <a:p>
            <a:b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/* Set the Reset Vector to the new vector table (Will be reset to 0x000) */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    </a:t>
            </a:r>
            <a:r>
              <a:rPr lang="en-US" sz="800" dirty="0">
                <a:solidFill>
                  <a:srgbClr val="9CDCFE"/>
                </a:solidFill>
                <a:latin typeface="Consolas" panose="020B0609020204030204" pitchFamily="49" charset="0"/>
              </a:rPr>
              <a:t>SCB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-&gt;</a:t>
            </a:r>
            <a:r>
              <a:rPr lang="en-US" sz="800" dirty="0">
                <a:solidFill>
                  <a:srgbClr val="9CDCFE"/>
                </a:solidFill>
                <a:latin typeface="Consolas" panose="020B0609020204030204" pitchFamily="49" charset="0"/>
              </a:rPr>
              <a:t>VTOR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 = (</a:t>
            </a:r>
            <a:r>
              <a:rPr lang="en-US" sz="800" dirty="0">
                <a:solidFill>
                  <a:srgbClr val="569CD6"/>
                </a:solidFill>
                <a:latin typeface="Consolas" panose="020B0609020204030204" pitchFamily="49" charset="0"/>
              </a:rPr>
              <a:t>uint32_t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) </a:t>
            </a:r>
            <a:r>
              <a:rPr lang="en-US" sz="800" dirty="0" err="1">
                <a:solidFill>
                  <a:srgbClr val="D4D4D4"/>
                </a:solidFill>
                <a:latin typeface="Consolas" panose="020B0609020204030204" pitchFamily="49" charset="0"/>
              </a:rPr>
              <a:t>vector_table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;</a:t>
            </a:r>
          </a:p>
          <a:p>
            <a:b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/* Reset the SP with the value stored at </a:t>
            </a:r>
            <a:r>
              <a:rPr lang="en-US" sz="800" dirty="0" err="1">
                <a:solidFill>
                  <a:srgbClr val="6A9955"/>
                </a:solidFill>
                <a:latin typeface="Consolas" panose="020B0609020204030204" pitchFamily="49" charset="0"/>
              </a:rPr>
              <a:t>vector_table</a:t>
            </a:r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[0] */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    __</a:t>
            </a:r>
            <a:r>
              <a:rPr lang="en-US" sz="800" dirty="0" err="1">
                <a:solidFill>
                  <a:srgbClr val="D4D4D4"/>
                </a:solidFill>
                <a:latin typeface="Consolas" panose="020B0609020204030204" pitchFamily="49" charset="0"/>
              </a:rPr>
              <a:t>asm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 </a:t>
            </a:r>
            <a:r>
              <a:rPr lang="en-US" sz="800" dirty="0">
                <a:solidFill>
                  <a:srgbClr val="DCDCAA"/>
                </a:solidFill>
                <a:latin typeface="Consolas" panose="020B0609020204030204" pitchFamily="49" charset="0"/>
              </a:rPr>
              <a:t>volatile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        </a:t>
            </a:r>
            <a:r>
              <a:rPr lang="en-US" sz="800" dirty="0">
                <a:solidFill>
                  <a:srgbClr val="CE9178"/>
                </a:solidFill>
                <a:latin typeface="Consolas" panose="020B0609020204030204" pitchFamily="49" charset="0"/>
              </a:rPr>
              <a:t>"LDR R3,[</a:t>
            </a:r>
            <a:r>
              <a:rPr lang="en-US" sz="800" dirty="0">
                <a:solidFill>
                  <a:srgbClr val="F44747"/>
                </a:solidFill>
                <a:latin typeface="Consolas" panose="020B0609020204030204" pitchFamily="49" charset="0"/>
              </a:rPr>
              <a:t>%</a:t>
            </a:r>
            <a:r>
              <a:rPr lang="en-US" sz="800" dirty="0">
                <a:solidFill>
                  <a:srgbClr val="CE9178"/>
                </a:solidFill>
                <a:latin typeface="Consolas" panose="020B0609020204030204" pitchFamily="49" charset="0"/>
              </a:rPr>
              <a:t>[</a:t>
            </a:r>
            <a:r>
              <a:rPr lang="en-US" sz="800" dirty="0" err="1">
                <a:solidFill>
                  <a:srgbClr val="CE9178"/>
                </a:solidFill>
                <a:latin typeface="Consolas" panose="020B0609020204030204" pitchFamily="49" charset="0"/>
              </a:rPr>
              <a:t>vectab</a:t>
            </a:r>
            <a:r>
              <a:rPr lang="en-US" sz="800" dirty="0">
                <a:solidFill>
                  <a:srgbClr val="CE9178"/>
                </a:solidFill>
                <a:latin typeface="Consolas" panose="020B0609020204030204" pitchFamily="49" charset="0"/>
              </a:rPr>
              <a:t>],#0x0] </a:t>
            </a:r>
            <a:r>
              <a:rPr lang="en-US" sz="800" dirty="0">
                <a:solidFill>
                  <a:srgbClr val="D7BA7D"/>
                </a:solidFill>
                <a:latin typeface="Consolas" panose="020B0609020204030204" pitchFamily="49" charset="0"/>
              </a:rPr>
              <a:t>\n</a:t>
            </a:r>
            <a:r>
              <a:rPr lang="en-US" sz="800" dirty="0">
                <a:solidFill>
                  <a:srgbClr val="CE9178"/>
                </a:solidFill>
                <a:latin typeface="Consolas" panose="020B0609020204030204" pitchFamily="49" charset="0"/>
              </a:rPr>
              <a:t>"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        </a:t>
            </a:r>
            <a:r>
              <a:rPr lang="en-US" sz="800" dirty="0">
                <a:solidFill>
                  <a:srgbClr val="CE9178"/>
                </a:solidFill>
                <a:latin typeface="Consolas" panose="020B0609020204030204" pitchFamily="49" charset="0"/>
              </a:rPr>
              <a:t>"MOV SP, R3       </a:t>
            </a:r>
            <a:r>
              <a:rPr lang="en-US" sz="800" dirty="0">
                <a:solidFill>
                  <a:srgbClr val="D7BA7D"/>
                </a:solidFill>
                <a:latin typeface="Consolas" panose="020B0609020204030204" pitchFamily="49" charset="0"/>
              </a:rPr>
              <a:t>\n</a:t>
            </a:r>
            <a:r>
              <a:rPr lang="en-US" sz="800" dirty="0">
                <a:solidFill>
                  <a:srgbClr val="CE9178"/>
                </a:solidFill>
                <a:latin typeface="Consolas" panose="020B0609020204030204" pitchFamily="49" charset="0"/>
              </a:rPr>
              <a:t>"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 ::[</a:t>
            </a:r>
            <a:r>
              <a:rPr lang="en-US" sz="800" dirty="0" err="1">
                <a:solidFill>
                  <a:srgbClr val="D4D4D4"/>
                </a:solidFill>
                <a:latin typeface="Consolas" panose="020B0609020204030204" pitchFamily="49" charset="0"/>
              </a:rPr>
              <a:t>vectab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] </a:t>
            </a:r>
            <a:r>
              <a:rPr lang="en-US" sz="800" dirty="0">
                <a:solidFill>
                  <a:srgbClr val="CE9178"/>
                </a:solidFill>
                <a:latin typeface="Consolas" panose="020B0609020204030204" pitchFamily="49" charset="0"/>
              </a:rPr>
              <a:t>"r"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800" dirty="0" err="1">
                <a:solidFill>
                  <a:srgbClr val="D4D4D4"/>
                </a:solidFill>
                <a:latin typeface="Consolas" panose="020B0609020204030204" pitchFamily="49" charset="0"/>
              </a:rPr>
              <a:t>vector_table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));</a:t>
            </a:r>
          </a:p>
          <a:p>
            <a:b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    /* Jump to the Reset Handler address at </a:t>
            </a:r>
            <a:r>
              <a:rPr lang="en-US" sz="800" dirty="0" err="1">
                <a:solidFill>
                  <a:srgbClr val="6A9955"/>
                </a:solidFill>
                <a:latin typeface="Consolas" panose="020B0609020204030204" pitchFamily="49" charset="0"/>
              </a:rPr>
              <a:t>vector_table</a:t>
            </a:r>
            <a:r>
              <a:rPr lang="en-US" sz="800" dirty="0">
                <a:solidFill>
                  <a:srgbClr val="6A9955"/>
                </a:solidFill>
                <a:latin typeface="Consolas" panose="020B0609020204030204" pitchFamily="49" charset="0"/>
              </a:rPr>
              <a:t>[1] */</a:t>
            </a:r>
            <a:endParaRPr lang="en-US" sz="8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b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    ((</a:t>
            </a:r>
            <a:r>
              <a:rPr lang="en-US" sz="800" dirty="0">
                <a:solidFill>
                  <a:srgbClr val="569CD6"/>
                </a:solidFill>
                <a:latin typeface="Consolas" panose="020B0609020204030204" pitchFamily="49" charset="0"/>
              </a:rPr>
              <a:t>void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 (*)(</a:t>
            </a:r>
            <a:r>
              <a:rPr lang="en-US" sz="800" dirty="0">
                <a:solidFill>
                  <a:srgbClr val="569CD6"/>
                </a:solidFill>
                <a:latin typeface="Consolas" panose="020B0609020204030204" pitchFamily="49" charset="0"/>
              </a:rPr>
              <a:t>void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))(*(</a:t>
            </a:r>
            <a:r>
              <a:rPr lang="en-US" sz="800" dirty="0" err="1">
                <a:solidFill>
                  <a:srgbClr val="D4D4D4"/>
                </a:solidFill>
                <a:latin typeface="Consolas" panose="020B0609020204030204" pitchFamily="49" charset="0"/>
              </a:rPr>
              <a:t>vector_table_backup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 + </a:t>
            </a:r>
            <a:r>
              <a:rPr lang="en-US" sz="800" dirty="0">
                <a:solidFill>
                  <a:srgbClr val="B5CEA8"/>
                </a:solidFill>
                <a:latin typeface="Consolas" panose="020B0609020204030204" pitchFamily="49" charset="0"/>
              </a:rPr>
              <a:t>1</a:t>
            </a:r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)))();</a:t>
            </a:r>
          </a:p>
          <a:p>
            <a:r>
              <a:rPr lang="en-US" sz="800" dirty="0">
                <a:solidFill>
                  <a:srgbClr val="D4D4D4"/>
                </a:solidFill>
                <a:latin typeface="Consolas" panose="020B0609020204030204" pitchFamily="49" charset="0"/>
              </a:rPr>
              <a:t>}</a:t>
            </a:r>
            <a:endParaRPr lang="en-US" sz="8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8525968-12D8-4B5B-A9A1-47DB506D4A6D}"/>
              </a:ext>
            </a:extLst>
          </p:cNvPr>
          <p:cNvSpPr/>
          <p:nvPr/>
        </p:nvSpPr>
        <p:spPr>
          <a:xfrm>
            <a:off x="399143" y="693790"/>
            <a:ext cx="3461657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>
                <a:latin typeface="Consolas" panose="020B0609020204030204" pitchFamily="49" charset="0"/>
              </a:rPr>
              <a:t>uint32_t * </a:t>
            </a:r>
            <a:r>
              <a:rPr lang="en-US" sz="600" dirty="0" err="1">
                <a:latin typeface="Consolas" panose="020B0609020204030204" pitchFamily="49" charset="0"/>
              </a:rPr>
              <a:t>vector_table_backup</a:t>
            </a:r>
            <a:r>
              <a:rPr lang="en-US" sz="600" dirty="0">
                <a:latin typeface="Consolas" panose="020B0609020204030204" pitchFamily="49" charset="0"/>
              </a:rPr>
              <a:t>;</a:t>
            </a:r>
          </a:p>
          <a:p>
            <a:r>
              <a:rPr lang="en-US" sz="600" dirty="0">
                <a:latin typeface="Consolas" panose="020B0609020204030204" pitchFamily="49" charset="0"/>
              </a:rPr>
              <a:t>static void </a:t>
            </a:r>
            <a:r>
              <a:rPr lang="en-US" sz="600" dirty="0" err="1">
                <a:latin typeface="Consolas" panose="020B0609020204030204" pitchFamily="49" charset="0"/>
              </a:rPr>
              <a:t>start_app</a:t>
            </a:r>
            <a:r>
              <a:rPr lang="en-US" sz="600" dirty="0">
                <a:latin typeface="Consolas" panose="020B0609020204030204" pitchFamily="49" charset="0"/>
              </a:rPr>
              <a:t>(uint32_t *</a:t>
            </a:r>
            <a:r>
              <a:rPr lang="en-US" sz="600" dirty="0" err="1">
                <a:latin typeface="Consolas" panose="020B0609020204030204" pitchFamily="49" charset="0"/>
              </a:rPr>
              <a:t>vector_table</a:t>
            </a:r>
            <a:r>
              <a:rPr lang="en-US" sz="600" dirty="0">
                <a:latin typeface="Consolas" panose="020B0609020204030204" pitchFamily="49" charset="0"/>
              </a:rPr>
              <a:t>)</a:t>
            </a:r>
          </a:p>
          <a:p>
            <a:r>
              <a:rPr lang="en-US" sz="600" dirty="0">
                <a:latin typeface="Consolas" panose="020B0609020204030204" pitchFamily="49" charset="0"/>
              </a:rPr>
              <a:t>{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/* The following code resets the SP to the value specified in the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 provided vector table, and then the Reset Handler is invoked.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 Per ARM Cortex specification: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           ARM Cortex VTOR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   Offset             Vector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 0x00000000  ++++++++++++++++++++++++++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             |    Initial SP value    |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 0x00000004  ++++++++++++++++++++++++++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             |         Reset          |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 0x00000008  ++++++++++++++++++++++++++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             |          NMI           |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             ++++++++++++++++++++++++++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             |           .            |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             |           .            |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             |           .            |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* */</a:t>
            </a:r>
          </a:p>
          <a:p>
            <a:br>
              <a:rPr lang="en-US" sz="600" dirty="0">
                <a:latin typeface="Consolas" panose="020B0609020204030204" pitchFamily="49" charset="0"/>
              </a:rPr>
            </a:br>
            <a:r>
              <a:rPr lang="en-US" sz="600" dirty="0">
                <a:latin typeface="Consolas" panose="020B0609020204030204" pitchFamily="49" charset="0"/>
              </a:rPr>
              <a:t>    /* Back up of </a:t>
            </a:r>
            <a:r>
              <a:rPr lang="en-US" sz="600" dirty="0" err="1">
                <a:latin typeface="Consolas" panose="020B0609020204030204" pitchFamily="49" charset="0"/>
              </a:rPr>
              <a:t>vector_table</a:t>
            </a:r>
            <a:r>
              <a:rPr lang="en-US" sz="600" dirty="0">
                <a:latin typeface="Consolas" panose="020B0609020204030204" pitchFamily="49" charset="0"/>
              </a:rPr>
              <a:t> to avoid being changed because of SP update */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</a:t>
            </a:r>
            <a:r>
              <a:rPr lang="en-US" sz="600" dirty="0" err="1">
                <a:latin typeface="Consolas" panose="020B0609020204030204" pitchFamily="49" charset="0"/>
              </a:rPr>
              <a:t>vector_table_backup</a:t>
            </a:r>
            <a:r>
              <a:rPr lang="en-US" sz="600" dirty="0">
                <a:latin typeface="Consolas" panose="020B0609020204030204" pitchFamily="49" charset="0"/>
              </a:rPr>
              <a:t> = </a:t>
            </a:r>
            <a:r>
              <a:rPr lang="en-US" sz="600" dirty="0" err="1">
                <a:latin typeface="Consolas" panose="020B0609020204030204" pitchFamily="49" charset="0"/>
              </a:rPr>
              <a:t>vector_table</a:t>
            </a:r>
            <a:r>
              <a:rPr lang="en-US" sz="600" dirty="0">
                <a:latin typeface="Consolas" panose="020B0609020204030204" pitchFamily="49" charset="0"/>
              </a:rPr>
              <a:t>;</a:t>
            </a:r>
          </a:p>
          <a:p>
            <a:br>
              <a:rPr lang="en-US" sz="600" dirty="0">
                <a:latin typeface="Consolas" panose="020B0609020204030204" pitchFamily="49" charset="0"/>
              </a:rPr>
            </a:br>
            <a:r>
              <a:rPr lang="en-US" sz="600" dirty="0">
                <a:latin typeface="Consolas" panose="020B0609020204030204" pitchFamily="49" charset="0"/>
              </a:rPr>
              <a:t>    /* Set the Reset Vector to the new vector table (Will be reset to 0x000) */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SCB-&gt;VTOR = (uint32_t) </a:t>
            </a:r>
            <a:r>
              <a:rPr lang="en-US" sz="600" dirty="0" err="1">
                <a:latin typeface="Consolas" panose="020B0609020204030204" pitchFamily="49" charset="0"/>
              </a:rPr>
              <a:t>vector_table</a:t>
            </a:r>
            <a:r>
              <a:rPr lang="en-US" sz="600" dirty="0">
                <a:latin typeface="Consolas" panose="020B0609020204030204" pitchFamily="49" charset="0"/>
              </a:rPr>
              <a:t>;</a:t>
            </a:r>
          </a:p>
          <a:p>
            <a:br>
              <a:rPr lang="en-US" sz="600" dirty="0">
                <a:latin typeface="Consolas" panose="020B0609020204030204" pitchFamily="49" charset="0"/>
              </a:rPr>
            </a:br>
            <a:r>
              <a:rPr lang="en-US" sz="600" dirty="0">
                <a:latin typeface="Consolas" panose="020B0609020204030204" pitchFamily="49" charset="0"/>
              </a:rPr>
              <a:t>    /* Reset the SP with the value stored at </a:t>
            </a:r>
            <a:r>
              <a:rPr lang="en-US" sz="600" dirty="0" err="1">
                <a:latin typeface="Consolas" panose="020B0609020204030204" pitchFamily="49" charset="0"/>
              </a:rPr>
              <a:t>vector_table</a:t>
            </a:r>
            <a:r>
              <a:rPr lang="en-US" sz="600" dirty="0">
                <a:latin typeface="Consolas" panose="020B0609020204030204" pitchFamily="49" charset="0"/>
              </a:rPr>
              <a:t>[0] */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__</a:t>
            </a:r>
            <a:r>
              <a:rPr lang="en-US" sz="600" dirty="0" err="1">
                <a:latin typeface="Consolas" panose="020B0609020204030204" pitchFamily="49" charset="0"/>
              </a:rPr>
              <a:t>asm</a:t>
            </a:r>
            <a:r>
              <a:rPr lang="en-US" sz="600" dirty="0">
                <a:latin typeface="Consolas" panose="020B0609020204030204" pitchFamily="49" charset="0"/>
              </a:rPr>
              <a:t> volatile(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   "LDR R3,[%[</a:t>
            </a:r>
            <a:r>
              <a:rPr lang="en-US" sz="600" dirty="0" err="1">
                <a:latin typeface="Consolas" panose="020B0609020204030204" pitchFamily="49" charset="0"/>
              </a:rPr>
              <a:t>vectab</a:t>
            </a:r>
            <a:r>
              <a:rPr lang="en-US" sz="600" dirty="0">
                <a:latin typeface="Consolas" panose="020B0609020204030204" pitchFamily="49" charset="0"/>
              </a:rPr>
              <a:t>],#0x0] \n"</a:t>
            </a:r>
          </a:p>
          <a:p>
            <a:r>
              <a:rPr lang="en-US" sz="600" dirty="0">
                <a:latin typeface="Consolas" panose="020B0609020204030204" pitchFamily="49" charset="0"/>
              </a:rPr>
              <a:t>        "MOV SP, R3       \n" ::[</a:t>
            </a:r>
            <a:r>
              <a:rPr lang="en-US" sz="600" dirty="0" err="1">
                <a:latin typeface="Consolas" panose="020B0609020204030204" pitchFamily="49" charset="0"/>
              </a:rPr>
              <a:t>vectab</a:t>
            </a:r>
            <a:r>
              <a:rPr lang="en-US" sz="600" dirty="0">
                <a:latin typeface="Consolas" panose="020B0609020204030204" pitchFamily="49" charset="0"/>
              </a:rPr>
              <a:t>] "r"(</a:t>
            </a:r>
            <a:r>
              <a:rPr lang="en-US" sz="600" dirty="0" err="1">
                <a:latin typeface="Consolas" panose="020B0609020204030204" pitchFamily="49" charset="0"/>
              </a:rPr>
              <a:t>vector_table</a:t>
            </a:r>
            <a:r>
              <a:rPr lang="en-US" sz="600" dirty="0">
                <a:latin typeface="Consolas" panose="020B0609020204030204" pitchFamily="49" charset="0"/>
              </a:rPr>
              <a:t>));</a:t>
            </a:r>
          </a:p>
          <a:p>
            <a:br>
              <a:rPr lang="en-US" sz="600" dirty="0">
                <a:latin typeface="Consolas" panose="020B0609020204030204" pitchFamily="49" charset="0"/>
              </a:rPr>
            </a:br>
            <a:r>
              <a:rPr lang="en-US" sz="600" dirty="0">
                <a:latin typeface="Consolas" panose="020B0609020204030204" pitchFamily="49" charset="0"/>
              </a:rPr>
              <a:t>    /* Jump to the Reset Handler address at </a:t>
            </a:r>
            <a:r>
              <a:rPr lang="en-US" sz="600" dirty="0" err="1">
                <a:latin typeface="Consolas" panose="020B0609020204030204" pitchFamily="49" charset="0"/>
              </a:rPr>
              <a:t>vector_table</a:t>
            </a:r>
            <a:r>
              <a:rPr lang="en-US" sz="600" dirty="0">
                <a:latin typeface="Consolas" panose="020B0609020204030204" pitchFamily="49" charset="0"/>
              </a:rPr>
              <a:t>[1] */</a:t>
            </a:r>
          </a:p>
          <a:p>
            <a:br>
              <a:rPr lang="en-US" sz="600" dirty="0">
                <a:latin typeface="Consolas" panose="020B0609020204030204" pitchFamily="49" charset="0"/>
              </a:rPr>
            </a:br>
            <a:r>
              <a:rPr lang="en-US" sz="600" dirty="0">
                <a:latin typeface="Consolas" panose="020B0609020204030204" pitchFamily="49" charset="0"/>
              </a:rPr>
              <a:t>    ((void (*)(void))(*(</a:t>
            </a:r>
            <a:r>
              <a:rPr lang="en-US" sz="600" dirty="0" err="1">
                <a:latin typeface="Consolas" panose="020B0609020204030204" pitchFamily="49" charset="0"/>
              </a:rPr>
              <a:t>vector_table_backup</a:t>
            </a:r>
            <a:r>
              <a:rPr lang="en-US" sz="600" dirty="0">
                <a:latin typeface="Consolas" panose="020B0609020204030204" pitchFamily="49" charset="0"/>
              </a:rPr>
              <a:t> + 1)))();</a:t>
            </a:r>
          </a:p>
          <a:p>
            <a:r>
              <a:rPr lang="en-US" sz="600" dirty="0">
                <a:latin typeface="Consolas" panose="020B0609020204030204" pitchFamily="49" charset="0"/>
              </a:rPr>
              <a:t>}</a:t>
            </a:r>
            <a:endParaRPr lang="en-US" sz="600" b="0" dirty="0">
              <a:effectLst/>
              <a:latin typeface="Consolas" panose="020B06090202040302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C78FAE-58FD-4BB8-82A3-5EC814D9D7E3}"/>
              </a:ext>
            </a:extLst>
          </p:cNvPr>
          <p:cNvSpPr/>
          <p:nvPr/>
        </p:nvSpPr>
        <p:spPr>
          <a:xfrm>
            <a:off x="3917044" y="693790"/>
            <a:ext cx="518250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This </a:t>
            </a:r>
            <a:r>
              <a:rPr lang="en-US" sz="1600" dirty="0" err="1"/>
              <a:t>start_app</a:t>
            </a:r>
            <a:r>
              <a:rPr lang="en-US" sz="1600" dirty="0"/>
              <a:t>() API could be used for program jump: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API is used in boot image for jumping to application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input </a:t>
            </a:r>
            <a:r>
              <a:rPr lang="en-US" sz="1400" dirty="0" err="1"/>
              <a:t>vector_table</a:t>
            </a:r>
            <a:r>
              <a:rPr lang="en-US" sz="1400" dirty="0"/>
              <a:t> is the start address of the application image </a:t>
            </a:r>
            <a:r>
              <a:rPr lang="en-US" sz="1400" b="1" i="1" dirty="0"/>
              <a:t>_APP_A_ADDR_</a:t>
            </a:r>
            <a:r>
              <a:rPr lang="en-US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600" dirty="0"/>
              <a:t>This API achieves three functions: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Set the VTOR register to point to new image interrupt vector table start address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Reset SP with the “Initial SP value” in the new interrupt vector table.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Jump to the Reset Handler of the new image.</a:t>
            </a:r>
          </a:p>
        </p:txBody>
      </p:sp>
    </p:spTree>
    <p:extLst>
      <p:ext uri="{BB962C8B-B14F-4D97-AF65-F5344CB8AC3E}">
        <p14:creationId xmlns:p14="http://schemas.microsoft.com/office/powerpoint/2010/main" val="3786001556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9DF62EEC-EEC7-485D-830E-D34B5904CB1B}" vid="{7D2FD990-5DD0-4789-B698-A330240218A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Veichi's test result for RDC with 28379d</Template>
  <TotalTime>4821</TotalTime>
  <Words>1406</Words>
  <Application>Microsoft Office PowerPoint</Application>
  <PresentationFormat>On-screen Show (16:9)</PresentationFormat>
  <Paragraphs>91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Consolas</vt:lpstr>
      <vt:lpstr>FinalPowerpoint</vt:lpstr>
      <vt:lpstr>Program Jump Guide</vt:lpstr>
      <vt:lpstr>PowerPoint Presentation</vt:lpstr>
      <vt:lpstr>PowerPoint Presentation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Veichi’s evaluation for resolver to digital conversion (RDC) with F28379D</dc:title>
  <dc:creator>Wu, Leo</dc:creator>
  <cp:keywords>Selective Disclosure - no external sharing</cp:keywords>
  <cp:lastModifiedBy>Xie, Pengfei</cp:lastModifiedBy>
  <cp:revision>187</cp:revision>
  <dcterms:created xsi:type="dcterms:W3CDTF">2023-08-22T05:38:27Z</dcterms:created>
  <dcterms:modified xsi:type="dcterms:W3CDTF">2025-06-16T09:37:55Z</dcterms:modified>
</cp:coreProperties>
</file>