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65" r:id="rId2"/>
    <p:sldId id="345" r:id="rId3"/>
    <p:sldId id="341" r:id="rId4"/>
    <p:sldId id="342" r:id="rId5"/>
    <p:sldId id="343" r:id="rId6"/>
    <p:sldId id="344" r:id="rId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38089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76179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14268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52357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1904467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285362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2666253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047146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31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1" d="100"/>
          <a:sy n="91" d="100"/>
        </p:scale>
        <p:origin x="3564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EB8C56-4ABB-41BD-B820-6502084F395D}" type="datetimeFigureOut">
              <a:rPr lang="en-US" smtClean="0"/>
              <a:t>12/22/2023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17EB7F-E1CA-45BF-959C-1A9561FF54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8989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943109"/>
            <a:ext cx="11277600" cy="1470025"/>
          </a:xfrm>
        </p:spPr>
        <p:txBody>
          <a:bodyPr/>
          <a:lstStyle>
            <a:lvl1pPr>
              <a:defRPr sz="44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698878"/>
            <a:ext cx="112776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856133" y="5919903"/>
            <a:ext cx="2844800" cy="206376"/>
          </a:xfrm>
        </p:spPr>
        <p:txBody>
          <a:bodyPr/>
          <a:lstStyle>
            <a:lvl1pPr>
              <a:defRPr/>
            </a:lvl1pPr>
          </a:lstStyle>
          <a:p>
            <a:fld id="{5B663E28-04FA-4796-AB90-621FFEC9A29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6687D7-76F0-8040-93B6-084C7529F854}"/>
              </a:ext>
            </a:extLst>
          </p:cNvPr>
          <p:cNvSpPr txBox="1"/>
          <p:nvPr/>
        </p:nvSpPr>
        <p:spPr>
          <a:xfrm>
            <a:off x="6274421" y="6373542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 dirty="0"/>
          </a:p>
        </p:txBody>
      </p:sp>
      <p:pic>
        <p:nvPicPr>
          <p:cNvPr id="6" name="Picture 27" descr="ti_logo_powerpoint_1_line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72483" y="6376352"/>
            <a:ext cx="2083152" cy="257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29778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538AD3-115F-4A71-8182-123F18C28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57CBC-59A3-4576-8D68-A7C11DDC13F7}" type="datetimeFigureOut">
              <a:rPr lang="en-US" smtClean="0"/>
              <a:t>12/22/2023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04D0609-EFE2-4263-865A-357F36C11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A9897C-CA62-4ACB-A83E-E3D3109E1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63E28-04FA-4796-AB90-621FFEC9A2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08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5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943109"/>
            <a:ext cx="11277600" cy="1470025"/>
          </a:xfrm>
        </p:spPr>
        <p:txBody>
          <a:bodyPr/>
          <a:lstStyle>
            <a:lvl1pPr>
              <a:defRPr sz="44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698878"/>
            <a:ext cx="112776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73F1F293-7B5B-6248-AEF0-BCB7B73543E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8856133" y="5919903"/>
            <a:ext cx="2844800" cy="206376"/>
          </a:xfrm>
        </p:spPr>
        <p:txBody>
          <a:bodyPr/>
          <a:lstStyle>
            <a:lvl1pPr>
              <a:defRPr/>
            </a:lvl1pPr>
          </a:lstStyle>
          <a:p>
            <a:fld id="{5B663E28-04FA-4796-AB90-621FFEC9A298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27" descr="ti_logo_powerpoint_1_line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72483" y="6376352"/>
            <a:ext cx="2083152" cy="257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26689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8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698878"/>
            <a:ext cx="112776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943109"/>
            <a:ext cx="11277600" cy="1470025"/>
          </a:xfrm>
        </p:spPr>
        <p:txBody>
          <a:bodyPr/>
          <a:lstStyle>
            <a:lvl1pPr>
              <a:defRPr sz="44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7815B5F2-A5A7-1E49-BC30-BA3F7599617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8856133" y="5919903"/>
            <a:ext cx="2844800" cy="20637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B663E28-04FA-4796-AB90-621FFEC9A298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27" descr="ti_logo_powerpoint_1_line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72483" y="6376352"/>
            <a:ext cx="2083152" cy="257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7165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7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943109"/>
            <a:ext cx="11277600" cy="1470025"/>
          </a:xfrm>
        </p:spPr>
        <p:txBody>
          <a:bodyPr/>
          <a:lstStyle>
            <a:lvl1pPr>
              <a:defRPr sz="44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698878"/>
            <a:ext cx="112776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73F1F293-7B5B-6248-AEF0-BCB7B73543E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8856133" y="5919903"/>
            <a:ext cx="2844800" cy="206376"/>
          </a:xfrm>
        </p:spPr>
        <p:txBody>
          <a:bodyPr/>
          <a:lstStyle>
            <a:lvl1pPr>
              <a:defRPr/>
            </a:lvl1pPr>
          </a:lstStyle>
          <a:p>
            <a:fld id="{5B663E28-04FA-4796-AB90-621FFEC9A298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 descr="A picture containing drawing, cup&#10;&#10;Description automatically generated">
            <a:extLst>
              <a:ext uri="{FF2B5EF4-FFF2-40B4-BE49-F238E27FC236}">
                <a16:creationId xmlns:a16="http://schemas.microsoft.com/office/drawing/2014/main" id="{7CC34E39-7310-7442-846F-66689DD005D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3158" y="6376901"/>
            <a:ext cx="2084796" cy="254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1638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505" y="1048477"/>
            <a:ext cx="11290300" cy="4945932"/>
          </a:xfrm>
        </p:spPr>
        <p:txBody>
          <a:bodyPr/>
          <a:lstStyle>
            <a:lvl1pPr>
              <a:spcBef>
                <a:spcPts val="889"/>
              </a:spcBef>
              <a:defRPr/>
            </a:lvl1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663E28-04FA-4796-AB90-621FFEC9A298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27" descr="ti_logo_powerpoint_1_line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72483" y="6376352"/>
            <a:ext cx="2083152" cy="257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79749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4501" y="1185864"/>
            <a:ext cx="5543551" cy="4692651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2267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2267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1251" y="1185864"/>
            <a:ext cx="5543549" cy="4692651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2267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663E28-04FA-4796-AB90-621FFEC9A298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27" descr="ti_logo_powerpoint_1_line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72483" y="6376352"/>
            <a:ext cx="2083152" cy="257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71759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2667" b="1"/>
            </a:lvl1pPr>
            <a:lvl2pPr marL="507847" indent="0">
              <a:buNone/>
              <a:defRPr sz="2267" b="1"/>
            </a:lvl2pPr>
            <a:lvl3pPr marL="1015695" indent="0">
              <a:buNone/>
              <a:defRPr sz="2000" b="1"/>
            </a:lvl3pPr>
            <a:lvl4pPr marL="1523539" indent="0">
              <a:buNone/>
              <a:defRPr sz="1733" b="1"/>
            </a:lvl4pPr>
            <a:lvl5pPr marL="2031380" indent="0">
              <a:buNone/>
              <a:defRPr sz="1733" b="1"/>
            </a:lvl5pPr>
            <a:lvl6pPr marL="2539226" indent="0">
              <a:buNone/>
              <a:defRPr sz="1733" b="1"/>
            </a:lvl6pPr>
            <a:lvl7pPr marL="3047073" indent="0">
              <a:buNone/>
              <a:defRPr sz="1733" b="1"/>
            </a:lvl7pPr>
            <a:lvl8pPr marL="3554915" indent="0">
              <a:buNone/>
              <a:defRPr sz="1733" b="1"/>
            </a:lvl8pPr>
            <a:lvl9pPr marL="4062760" indent="0">
              <a:buNone/>
              <a:defRPr sz="17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6"/>
            <a:ext cx="5386917" cy="39512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2267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2267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2267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2267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2267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3" cy="639763"/>
          </a:xfrm>
        </p:spPr>
        <p:txBody>
          <a:bodyPr anchor="b"/>
          <a:lstStyle>
            <a:lvl1pPr marL="0" indent="0">
              <a:buNone/>
              <a:defRPr sz="2667" b="1"/>
            </a:lvl1pPr>
            <a:lvl2pPr marL="507847" indent="0">
              <a:buNone/>
              <a:defRPr sz="2267" b="1"/>
            </a:lvl2pPr>
            <a:lvl3pPr marL="1015695" indent="0">
              <a:buNone/>
              <a:defRPr sz="2000" b="1"/>
            </a:lvl3pPr>
            <a:lvl4pPr marL="1523539" indent="0">
              <a:buNone/>
              <a:defRPr sz="1733" b="1"/>
            </a:lvl4pPr>
            <a:lvl5pPr marL="2031380" indent="0">
              <a:buNone/>
              <a:defRPr sz="1733" b="1"/>
            </a:lvl5pPr>
            <a:lvl6pPr marL="2539226" indent="0">
              <a:buNone/>
              <a:defRPr sz="1733" b="1"/>
            </a:lvl6pPr>
            <a:lvl7pPr marL="3047073" indent="0">
              <a:buNone/>
              <a:defRPr sz="1733" b="1"/>
            </a:lvl7pPr>
            <a:lvl8pPr marL="3554915" indent="0">
              <a:buNone/>
              <a:defRPr sz="1733" b="1"/>
            </a:lvl8pPr>
            <a:lvl9pPr marL="4062760" indent="0">
              <a:buNone/>
              <a:defRPr sz="17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2" y="2174876"/>
            <a:ext cx="5389033" cy="39512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2267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2267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2267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2267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2267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663E28-04FA-4796-AB90-621FFEC9A29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27" descr="ti_logo_powerpoint_1_line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72483" y="6376352"/>
            <a:ext cx="2083152" cy="257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2516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663E28-04FA-4796-AB90-621FFEC9A298}" type="slidenum">
              <a:rPr lang="en-US" smtClean="0"/>
              <a:t>‹#›</a:t>
            </a:fld>
            <a:endParaRPr lang="en-US"/>
          </a:p>
        </p:txBody>
      </p:sp>
      <p:pic>
        <p:nvPicPr>
          <p:cNvPr id="4" name="Picture 27" descr="ti_logo_powerpoint_1_line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72483" y="6376352"/>
            <a:ext cx="2083152" cy="257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93386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1"/>
            <a:ext cx="4011084" cy="1162051"/>
          </a:xfrm>
        </p:spPr>
        <p:txBody>
          <a:bodyPr anchor="b"/>
          <a:lstStyle>
            <a:lvl1pPr algn="l">
              <a:defRPr sz="36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2267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2267"/>
            </a:lvl6pPr>
            <a:lvl7pPr>
              <a:defRPr sz="2267"/>
            </a:lvl7pPr>
            <a:lvl8pPr>
              <a:defRPr sz="2267"/>
            </a:lvl8pPr>
            <a:lvl9pPr>
              <a:defRPr sz="226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0"/>
            <a:ext cx="4011084" cy="4691064"/>
          </a:xfrm>
        </p:spPr>
        <p:txBody>
          <a:bodyPr/>
          <a:lstStyle>
            <a:lvl1pPr marL="0" indent="0">
              <a:buNone/>
              <a:defRPr sz="2267"/>
            </a:lvl1pPr>
            <a:lvl2pPr marL="507847" indent="0">
              <a:buNone/>
              <a:defRPr sz="1333"/>
            </a:lvl2pPr>
            <a:lvl3pPr marL="1015695" indent="0">
              <a:buNone/>
              <a:defRPr sz="1067"/>
            </a:lvl3pPr>
            <a:lvl4pPr marL="1523539" indent="0">
              <a:buNone/>
              <a:defRPr sz="933"/>
            </a:lvl4pPr>
            <a:lvl5pPr marL="2031380" indent="0">
              <a:buNone/>
              <a:defRPr sz="933"/>
            </a:lvl5pPr>
            <a:lvl6pPr marL="2539226" indent="0">
              <a:buNone/>
              <a:defRPr sz="933"/>
            </a:lvl6pPr>
            <a:lvl7pPr marL="3047073" indent="0">
              <a:buNone/>
              <a:defRPr sz="933"/>
            </a:lvl7pPr>
            <a:lvl8pPr marL="3554915" indent="0">
              <a:buNone/>
              <a:defRPr sz="933"/>
            </a:lvl8pPr>
            <a:lvl9pPr marL="4062760" indent="0">
              <a:buNone/>
              <a:defRPr sz="9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663E28-04FA-4796-AB90-621FFEC9A298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27" descr="ti_logo_powerpoint_1_line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72483" y="6376352"/>
            <a:ext cx="2083152" cy="257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79690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9033" y="142885"/>
            <a:ext cx="11277600" cy="814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44505" y="1058866"/>
            <a:ext cx="11290300" cy="49355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890004" y="5923723"/>
            <a:ext cx="2844800" cy="206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r">
              <a:defRPr sz="933"/>
            </a:lvl1pPr>
          </a:lstStyle>
          <a:p>
            <a:fld id="{5B663E28-04FA-4796-AB90-621FFEC9A298}" type="slidenum">
              <a:rPr lang="en-US" smtClean="0"/>
              <a:t>‹#›</a:t>
            </a:fld>
            <a:endParaRPr lang="en-US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92663C74-62AB-B64B-BCBB-0866ABE6E2D3}"/>
              </a:ext>
            </a:extLst>
          </p:cNvPr>
          <p:cNvCxnSpPr>
            <a:cxnSpLocks/>
          </p:cNvCxnSpPr>
          <p:nvPr/>
        </p:nvCxnSpPr>
        <p:spPr>
          <a:xfrm>
            <a:off x="0" y="6209263"/>
            <a:ext cx="1190519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Box 31">
            <a:extLst>
              <a:ext uri="{FF2B5EF4-FFF2-40B4-BE49-F238E27FC236}">
                <a16:creationId xmlns:a16="http://schemas.microsoft.com/office/drawing/2014/main" id="{BBEA79FD-0CFB-464E-959F-0C18C60480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351" y="6195581"/>
            <a:ext cx="8267469" cy="2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1572" tIns="50784" rIns="101572" bIns="50784"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en-US" sz="933" dirty="0">
                <a:cs typeface="+mn-cs"/>
              </a:rPr>
              <a:t>TI Information – Selective Disclosure</a:t>
            </a:r>
          </a:p>
        </p:txBody>
      </p:sp>
    </p:spTree>
    <p:extLst>
      <p:ext uri="{BB962C8B-B14F-4D97-AF65-F5344CB8AC3E}">
        <p14:creationId xmlns:p14="http://schemas.microsoft.com/office/powerpoint/2010/main" val="1006826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xStyles>
    <p:titleStyle>
      <a:lvl1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507847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6pPr>
      <a:lvl7pPr marL="1015695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7pPr>
      <a:lvl8pPr marL="1523539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8pPr>
      <a:lvl9pPr marL="203138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9pPr>
    </p:titleStyle>
    <p:bodyStyle>
      <a:lvl1pPr marL="252159" indent="-252159" algn="l" rtl="0" eaLnBrk="1" fontAlgn="base" hangingPunct="1">
        <a:spcBef>
          <a:spcPts val="889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38335" indent="-259215" algn="l" rtl="0" eaLnBrk="1" fontAlgn="base" hangingPunct="1">
        <a:spcBef>
          <a:spcPct val="20000"/>
        </a:spcBef>
        <a:spcAft>
          <a:spcPct val="0"/>
        </a:spcAft>
        <a:buChar char="–"/>
        <a:defRPr sz="2133">
          <a:solidFill>
            <a:schemeClr val="tx1"/>
          </a:solidFill>
          <a:latin typeface="+mn-lt"/>
        </a:defRPr>
      </a:lvl2pPr>
      <a:lvl3pPr marL="948683" indent="-183393" algn="l" rtl="0" eaLnBrk="1" fontAlgn="base" hangingPunct="1">
        <a:spcBef>
          <a:spcPct val="15000"/>
        </a:spcBef>
        <a:spcAft>
          <a:spcPct val="0"/>
        </a:spcAft>
        <a:buChar char="•"/>
        <a:defRPr sz="2133">
          <a:solidFill>
            <a:schemeClr val="tx1"/>
          </a:solidFill>
          <a:latin typeface="+mn-lt"/>
        </a:defRPr>
      </a:lvl3pPr>
      <a:lvl4pPr marL="1334857" indent="-259215" algn="l" rtl="0" eaLnBrk="1" fontAlgn="base" hangingPunct="1">
        <a:spcBef>
          <a:spcPct val="5000"/>
        </a:spcBef>
        <a:spcAft>
          <a:spcPct val="0"/>
        </a:spcAft>
        <a:buChar char="–"/>
        <a:defRPr sz="2133">
          <a:solidFill>
            <a:schemeClr val="tx1"/>
          </a:solidFill>
          <a:latin typeface="+mn-lt"/>
        </a:defRPr>
      </a:lvl4pPr>
      <a:lvl5pPr marL="1654020" indent="-192213" algn="l" rtl="0" eaLnBrk="1" fontAlgn="base" hangingPunct="1">
        <a:spcBef>
          <a:spcPct val="0"/>
        </a:spcBef>
        <a:spcAft>
          <a:spcPct val="0"/>
        </a:spcAft>
        <a:buChar char="»"/>
        <a:defRPr sz="2133">
          <a:solidFill>
            <a:schemeClr val="tx1"/>
          </a:solidFill>
          <a:latin typeface="+mn-lt"/>
        </a:defRPr>
      </a:lvl5pPr>
      <a:lvl6pPr marL="2161867" indent="-192213" algn="l" rtl="0" eaLnBrk="1" fontAlgn="base" hangingPunct="1">
        <a:spcBef>
          <a:spcPct val="0"/>
        </a:spcBef>
        <a:spcAft>
          <a:spcPct val="0"/>
        </a:spcAft>
        <a:buChar char="»"/>
        <a:defRPr sz="1733">
          <a:solidFill>
            <a:schemeClr val="tx1"/>
          </a:solidFill>
          <a:latin typeface="+mn-lt"/>
        </a:defRPr>
      </a:lvl6pPr>
      <a:lvl7pPr marL="2669715" indent="-192213" algn="l" rtl="0" eaLnBrk="1" fontAlgn="base" hangingPunct="1">
        <a:spcBef>
          <a:spcPct val="0"/>
        </a:spcBef>
        <a:spcAft>
          <a:spcPct val="0"/>
        </a:spcAft>
        <a:buChar char="»"/>
        <a:defRPr sz="1733">
          <a:solidFill>
            <a:schemeClr val="tx1"/>
          </a:solidFill>
          <a:latin typeface="+mn-lt"/>
        </a:defRPr>
      </a:lvl7pPr>
      <a:lvl8pPr marL="3177561" indent="-192213" algn="l" rtl="0" eaLnBrk="1" fontAlgn="base" hangingPunct="1">
        <a:spcBef>
          <a:spcPct val="0"/>
        </a:spcBef>
        <a:spcAft>
          <a:spcPct val="0"/>
        </a:spcAft>
        <a:buChar char="»"/>
        <a:defRPr sz="1733">
          <a:solidFill>
            <a:schemeClr val="tx1"/>
          </a:solidFill>
          <a:latin typeface="+mn-lt"/>
        </a:defRPr>
      </a:lvl8pPr>
      <a:lvl9pPr marL="3685407" indent="-192213" algn="l" rtl="0" eaLnBrk="1" fontAlgn="base" hangingPunct="1">
        <a:spcBef>
          <a:spcPct val="0"/>
        </a:spcBef>
        <a:spcAft>
          <a:spcPct val="0"/>
        </a:spcAft>
        <a:buChar char="»"/>
        <a:defRPr sz="17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01569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7847" algn="l" defTabSz="101569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5695" algn="l" defTabSz="101569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3539" algn="l" defTabSz="101569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1380" algn="l" defTabSz="101569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39226" algn="l" defTabSz="101569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47073" algn="l" defTabSz="101569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54915" algn="l" defTabSz="101569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62760" algn="l" defTabSz="101569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D93766-C032-4D5E-B8BB-C5347BE4BC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1943109"/>
            <a:ext cx="11277600" cy="1470025"/>
          </a:xfrm>
        </p:spPr>
        <p:txBody>
          <a:bodyPr/>
          <a:lstStyle/>
          <a:p>
            <a:r>
              <a:rPr lang="en-US" sz="4000" dirty="0"/>
              <a:t>Standalone XDS110</a:t>
            </a:r>
            <a:br>
              <a:rPr lang="en-US" sz="4000" dirty="0"/>
            </a:br>
            <a:r>
              <a:rPr lang="en-US" sz="4000" dirty="0"/>
              <a:t>Password Debug Procedure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D5AFDF-3EB8-4278-95F2-D10395A9D9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3912238"/>
            <a:ext cx="11277600" cy="944242"/>
          </a:xfrm>
        </p:spPr>
        <p:txBody>
          <a:bodyPr/>
          <a:lstStyle/>
          <a:p>
            <a:r>
              <a:rPr lang="en-US" dirty="0"/>
              <a:t>How to add a function: </a:t>
            </a:r>
            <a:r>
              <a:rPr lang="en-US" kern="1200" dirty="0">
                <a:solidFill>
                  <a:srgbClr val="000000"/>
                </a:solidFill>
                <a:latin typeface="Arial" charset="0"/>
              </a:rPr>
              <a:t>MSPM0_Mailbox_PasswordAuthentication_Manual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058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DE2E1B-8779-4593-81E7-B8C5A1E0B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7A3E09-3033-49B3-914D-DB89545910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 a MSPM0_Mailbox_PasswordAuthentication_Manual function in .gel file</a:t>
            </a:r>
          </a:p>
        </p:txBody>
      </p:sp>
    </p:spTree>
    <p:extLst>
      <p:ext uri="{BB962C8B-B14F-4D97-AF65-F5344CB8AC3E}">
        <p14:creationId xmlns:p14="http://schemas.microsoft.com/office/powerpoint/2010/main" val="4257949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6EBEB9-AC99-4CAD-947A-E181FD755C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1: Open Target Configuration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18B25B78-97CE-4381-AF6F-3E78F792EE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500" y="1047750"/>
            <a:ext cx="11290300" cy="4946650"/>
          </a:xfrm>
        </p:spPr>
        <p:txBody>
          <a:bodyPr/>
          <a:lstStyle/>
          <a:p>
            <a:pPr marL="342900" lvl="0" indent="-342900">
              <a:spcBef>
                <a:spcPct val="0"/>
              </a:spcBef>
              <a:buAutoNum type="arabicPeriod"/>
            </a:pPr>
            <a:r>
              <a:rPr lang="en-US" sz="1800" kern="1200" dirty="0">
                <a:solidFill>
                  <a:srgbClr val="000000"/>
                </a:solidFill>
                <a:latin typeface="Arial" charset="0"/>
              </a:rPr>
              <a:t>Open .</a:t>
            </a:r>
            <a:r>
              <a:rPr lang="en-US" sz="1800" kern="1200" dirty="0" err="1">
                <a:solidFill>
                  <a:srgbClr val="000000"/>
                </a:solidFill>
                <a:latin typeface="Arial" charset="0"/>
              </a:rPr>
              <a:t>ccxml</a:t>
            </a:r>
            <a:r>
              <a:rPr lang="en-US" sz="1800" kern="1200" dirty="0">
                <a:solidFill>
                  <a:srgbClr val="000000"/>
                </a:solidFill>
                <a:latin typeface="Arial" charset="0"/>
              </a:rPr>
              <a:t> file of your project.</a:t>
            </a:r>
          </a:p>
          <a:p>
            <a:pPr marL="342900" lvl="0" indent="-342900">
              <a:spcBef>
                <a:spcPct val="0"/>
              </a:spcBef>
              <a:buAutoNum type="arabicPeriod"/>
            </a:pPr>
            <a:r>
              <a:rPr lang="en-US" sz="1800" kern="1200" dirty="0">
                <a:solidFill>
                  <a:srgbClr val="000000"/>
                </a:solidFill>
                <a:latin typeface="Arial" charset="0"/>
              </a:rPr>
              <a:t>Click Target Configuration.</a:t>
            </a:r>
          </a:p>
          <a:p>
            <a:pPr marL="0" lvl="0" indent="0">
              <a:spcBef>
                <a:spcPct val="0"/>
              </a:spcBef>
              <a:buNone/>
            </a:pPr>
            <a:endParaRPr lang="en-US" sz="1800" kern="1200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3E87090-6A47-4BC7-9435-E279B6921F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0182" y="957273"/>
            <a:ext cx="7252785" cy="477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6849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6EBEB9-AC99-4CAD-947A-E181FD755C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2: Check .gel file name and open it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18B25B78-97CE-4381-AF6F-3E78F792EE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500" y="1047750"/>
            <a:ext cx="11290300" cy="4946650"/>
          </a:xfrm>
        </p:spPr>
        <p:txBody>
          <a:bodyPr/>
          <a:lstStyle/>
          <a:p>
            <a:pPr marL="0" indent="0">
              <a:spcBef>
                <a:spcPct val="0"/>
              </a:spcBef>
              <a:buNone/>
            </a:pPr>
            <a:r>
              <a:rPr lang="en-US" sz="1800" kern="1200" dirty="0">
                <a:solidFill>
                  <a:srgbClr val="000000"/>
                </a:solidFill>
                <a:latin typeface="Arial" charset="0"/>
              </a:rPr>
              <a:t>path to .gel file: </a:t>
            </a:r>
            <a:r>
              <a:rPr lang="fr-FR" sz="1800" kern="1200" dirty="0">
                <a:solidFill>
                  <a:srgbClr val="000000"/>
                </a:solidFill>
                <a:latin typeface="Arial" charset="0"/>
              </a:rPr>
              <a:t>C:\ti\ccs1250\ccs\ccs_base\emulation\gel</a:t>
            </a:r>
            <a:endParaRPr lang="en-US" sz="1800" kern="1200" dirty="0">
              <a:solidFill>
                <a:srgbClr val="000000"/>
              </a:solidFill>
              <a:latin typeface="Arial" charset="0"/>
            </a:endParaRPr>
          </a:p>
          <a:p>
            <a:pPr marL="342900" lvl="0" indent="-342900">
              <a:spcBef>
                <a:spcPct val="0"/>
              </a:spcBef>
              <a:buAutoNum type="arabicPeriod"/>
            </a:pPr>
            <a:r>
              <a:rPr lang="en-US" sz="1800" kern="1200" dirty="0">
                <a:solidFill>
                  <a:srgbClr val="000000"/>
                </a:solidFill>
                <a:latin typeface="Arial" charset="0"/>
              </a:rPr>
              <a:t>Open CORTEX_M0P</a:t>
            </a:r>
          </a:p>
          <a:p>
            <a:pPr marL="342900" lvl="0" indent="-342900">
              <a:spcBef>
                <a:spcPct val="0"/>
              </a:spcBef>
              <a:buAutoNum type="arabicPeriod"/>
            </a:pPr>
            <a:r>
              <a:rPr lang="en-US" sz="1800" kern="1200" dirty="0">
                <a:solidFill>
                  <a:srgbClr val="000000"/>
                </a:solidFill>
                <a:latin typeface="Arial" charset="0"/>
              </a:rPr>
              <a:t>Remember you .gel file’s file name.</a:t>
            </a:r>
          </a:p>
          <a:p>
            <a:pPr marL="342900" lvl="0" indent="-342900">
              <a:spcBef>
                <a:spcPct val="0"/>
              </a:spcBef>
              <a:buAutoNum type="arabicPeriod"/>
            </a:pPr>
            <a:r>
              <a:rPr lang="en-US" sz="1800" kern="1200" dirty="0">
                <a:solidFill>
                  <a:srgbClr val="000000"/>
                </a:solidFill>
                <a:latin typeface="Arial" charset="0"/>
              </a:rPr>
              <a:t>Open and Edit .gel file via file path.</a:t>
            </a:r>
          </a:p>
          <a:p>
            <a:pPr marL="0" lvl="0" indent="0">
              <a:spcBef>
                <a:spcPct val="0"/>
              </a:spcBef>
              <a:buNone/>
            </a:pPr>
            <a:endParaRPr lang="en-US" sz="1800" kern="1200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3E87090-6A47-4BC7-9435-E279B6921F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0182" y="1653670"/>
            <a:ext cx="7252785" cy="4042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137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6EBEB9-AC99-4CAD-947A-E181FD755C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3: Edit .gel file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18B25B78-97CE-4381-AF6F-3E78F792EE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500" y="1047750"/>
            <a:ext cx="11290300" cy="4946650"/>
          </a:xfrm>
        </p:spPr>
        <p:txBody>
          <a:bodyPr/>
          <a:lstStyle/>
          <a:p>
            <a:pPr marL="342900" lvl="0" indent="-342900">
              <a:spcBef>
                <a:spcPct val="0"/>
              </a:spcBef>
              <a:buAutoNum type="arabicPeriod"/>
            </a:pPr>
            <a:r>
              <a:rPr lang="en-US" sz="1800" kern="1200" dirty="0">
                <a:solidFill>
                  <a:srgbClr val="000000"/>
                </a:solidFill>
                <a:latin typeface="Arial" charset="0"/>
              </a:rPr>
              <a:t>Open .gel file</a:t>
            </a:r>
          </a:p>
          <a:p>
            <a:pPr marL="342900" lvl="0" indent="-342900">
              <a:spcBef>
                <a:spcPct val="0"/>
              </a:spcBef>
              <a:buAutoNum type="arabicPeriod"/>
            </a:pPr>
            <a:r>
              <a:rPr lang="en-US" sz="1800" kern="1200" dirty="0">
                <a:solidFill>
                  <a:srgbClr val="000000"/>
                </a:solidFill>
                <a:latin typeface="Arial" charset="0"/>
              </a:rPr>
              <a:t>Copy and paste a new Password function.</a:t>
            </a:r>
          </a:p>
          <a:p>
            <a:pPr marL="342900" lvl="0" indent="-342900">
              <a:spcBef>
                <a:spcPct val="0"/>
              </a:spcBef>
              <a:buAutoNum type="arabicPeriod"/>
            </a:pPr>
            <a:r>
              <a:rPr lang="en-US" sz="1800" kern="1200" dirty="0">
                <a:solidFill>
                  <a:srgbClr val="000000"/>
                </a:solidFill>
                <a:latin typeface="Arial" charset="0"/>
              </a:rPr>
              <a:t>Change the name to Manual and (1) to (0).</a:t>
            </a:r>
          </a:p>
          <a:p>
            <a:pPr marL="0" lvl="0" indent="0">
              <a:spcBef>
                <a:spcPct val="0"/>
              </a:spcBef>
              <a:buNone/>
            </a:pPr>
            <a:endParaRPr lang="en-US" sz="1800" kern="1200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5D43511-445F-493E-A002-B732CEF6C5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68286" y="1530599"/>
            <a:ext cx="5904762" cy="3980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1058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6EBEB9-AC99-4CAD-947A-E181FD755C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4: Retry the Password Authentication Manual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18B25B78-97CE-4381-AF6F-3E78F792EE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500" y="1047750"/>
            <a:ext cx="11290300" cy="4946650"/>
          </a:xfrm>
        </p:spPr>
        <p:txBody>
          <a:bodyPr/>
          <a:lstStyle/>
          <a:p>
            <a:pPr marL="342900" lvl="0" indent="-342900">
              <a:spcBef>
                <a:spcPct val="0"/>
              </a:spcBef>
              <a:buAutoNum type="arabicPeriod"/>
            </a:pPr>
            <a:r>
              <a:rPr lang="en-US" sz="1800" kern="1200" dirty="0">
                <a:solidFill>
                  <a:srgbClr val="000000"/>
                </a:solidFill>
                <a:latin typeface="Arial" charset="0"/>
              </a:rPr>
              <a:t>Retry your Project’s Password Authentication procedure</a:t>
            </a:r>
          </a:p>
          <a:p>
            <a:pPr marL="342900" lvl="0" indent="-342900">
              <a:spcBef>
                <a:spcPct val="0"/>
              </a:spcBef>
              <a:buAutoNum type="arabicPeriod"/>
            </a:pPr>
            <a:r>
              <a:rPr lang="en-US" sz="1800" kern="1200" dirty="0">
                <a:solidFill>
                  <a:srgbClr val="000000"/>
                </a:solidFill>
                <a:latin typeface="Arial" charset="0"/>
              </a:rPr>
              <a:t>Using MSPM0_Mailbox_PasswordAuthentication_Manual</a:t>
            </a:r>
          </a:p>
          <a:p>
            <a:pPr marL="342900" lvl="0" indent="-342900">
              <a:spcBef>
                <a:spcPct val="0"/>
              </a:spcBef>
              <a:buAutoNum type="arabicPeriod"/>
            </a:pPr>
            <a:r>
              <a:rPr lang="en-US" sz="1800" kern="1200" dirty="0">
                <a:solidFill>
                  <a:srgbClr val="000000"/>
                </a:solidFill>
                <a:latin typeface="Arial" charset="0"/>
              </a:rPr>
              <a:t>During the procedure, need to press RESET button once.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5D43511-445F-493E-A002-B732CEF6C5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033" y="1928334"/>
            <a:ext cx="5904762" cy="39809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A901A3C-F00C-4534-AD0B-576FB103B5D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5129"/>
          <a:stretch/>
        </p:blipFill>
        <p:spPr>
          <a:xfrm>
            <a:off x="5947833" y="3119324"/>
            <a:ext cx="5827211" cy="1771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9359388"/>
      </p:ext>
    </p:extLst>
  </p:cSld>
  <p:clrMapOvr>
    <a:masterClrMapping/>
  </p:clrMapOvr>
</p:sld>
</file>

<file path=ppt/theme/theme1.xml><?xml version="1.0" encoding="utf-8"?>
<a:theme xmlns:a="http://schemas.openxmlformats.org/drawingml/2006/main" name="FinalPowerpoint">
  <a:themeElements>
    <a:clrScheme name="Custom 1">
      <a:dk1>
        <a:srgbClr val="000000"/>
      </a:dk1>
      <a:lt1>
        <a:srgbClr val="FFFFFF"/>
      </a:lt1>
      <a:dk2>
        <a:srgbClr val="DE0000"/>
      </a:dk2>
      <a:lt2>
        <a:srgbClr val="808080"/>
      </a:lt2>
      <a:accent1>
        <a:srgbClr val="DE0000"/>
      </a:accent1>
      <a:accent2>
        <a:srgbClr val="A4A4A4"/>
      </a:accent2>
      <a:accent3>
        <a:srgbClr val="117788"/>
      </a:accent3>
      <a:accent4>
        <a:srgbClr val="404040"/>
      </a:accent4>
      <a:accent5>
        <a:srgbClr val="4ABED4"/>
      </a:accent5>
      <a:accent6>
        <a:srgbClr val="7F7F7F"/>
      </a:accent6>
      <a:hlink>
        <a:srgbClr val="DE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8B6333C-CF3F-40E9-9958-BC3FDA9704DC}" vid="{545264F4-6FBC-46B9-AEEB-0EFE6F661EA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TI NDA Res-internal only</Template>
  <TotalTime>3386</TotalTime>
  <Words>171</Words>
  <Application>Microsoft Office PowerPoint</Application>
  <PresentationFormat>Widescreen</PresentationFormat>
  <Paragraphs>20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FinalPowerpoint</vt:lpstr>
      <vt:lpstr>Standalone XDS110 Password Debug Procedure</vt:lpstr>
      <vt:lpstr>Method</vt:lpstr>
      <vt:lpstr>Step 1: Open Target Configuration</vt:lpstr>
      <vt:lpstr>Step 2: Check .gel file name and open it</vt:lpstr>
      <vt:lpstr>Step 3: Edit .gel file</vt:lpstr>
      <vt:lpstr>Step 4: Retry the Password Authentication Manual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OPA Switching characteristics</dc:title>
  <dc:creator>MV, Savinaya</dc:creator>
  <cp:lastModifiedBy>Chi, Helic</cp:lastModifiedBy>
  <cp:revision>183</cp:revision>
  <dcterms:created xsi:type="dcterms:W3CDTF">2022-03-31T09:25:56Z</dcterms:created>
  <dcterms:modified xsi:type="dcterms:W3CDTF">2023-12-22T07:26:31Z</dcterms:modified>
</cp:coreProperties>
</file>