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333" r:id="rId6"/>
    <p:sldId id="334" r:id="rId7"/>
    <p:sldId id="335" r:id="rId8"/>
  </p:sldIdLst>
  <p:sldSz cx="9144000" cy="5143500" type="screen16x9"/>
  <p:notesSz cx="9296400" cy="147701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ris, Ioanna (DAL-GHI)" initials="IM" lastIdx="15" clrIdx="0"/>
  <p:cmAuthor id="1" name="Ramkumar, Pradhyum" initials="PR" lastIdx="30" clrIdx="1"/>
  <p:cmAuthor id="2" name="Welsh, Mark (DAL-GHI)" initials="MT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32B4CE"/>
    <a:srgbClr val="AAAAAA"/>
    <a:srgbClr val="888888"/>
    <a:srgbClr val="5D5D5D"/>
    <a:srgbClr val="2A0000"/>
    <a:srgbClr val="FFFFFF"/>
    <a:srgbClr val="F8F8F8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518" autoAdjust="0"/>
    <p:restoredTop sz="99583" autoAdjust="0"/>
  </p:normalViewPr>
  <p:slideViewPr>
    <p:cSldViewPr snapToGrid="0">
      <p:cViewPr>
        <p:scale>
          <a:sx n="90" d="100"/>
          <a:sy n="90" d="100"/>
        </p:scale>
        <p:origin x="-365" y="-917"/>
      </p:cViewPr>
      <p:guideLst>
        <p:guide orient="horz" pos="2844"/>
        <p:guide pos="2880"/>
      </p:guideLst>
    </p:cSldViewPr>
  </p:slideViewPr>
  <p:outlineViewPr>
    <p:cViewPr>
      <p:scale>
        <a:sx n="33" d="100"/>
        <a:sy n="33" d="100"/>
      </p:scale>
      <p:origin x="0" y="8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mtClean="0"/>
              <a:t>		FRAM</a:t>
            </a:r>
            <a:r>
              <a:rPr lang="en-US" altLang="ja-JP" dirty="0" smtClean="0"/>
              <a:t>	EEPROM	FLASH	SRAM</a:t>
            </a:r>
          </a:p>
          <a:p>
            <a:r>
              <a:rPr lang="ja-JP" altLang="en-US" dirty="0" smtClean="0"/>
              <a:t>メモリタイプ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揮発性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書換え方法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ライトサイクルタイム</a:t>
            </a:r>
            <a:r>
              <a:rPr lang="en-US" altLang="ja-JP" dirty="0" smtClean="0"/>
              <a:t>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150ns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5ms	10µs	55ns</a:t>
            </a:r>
          </a:p>
          <a:p>
            <a:r>
              <a:rPr lang="ja-JP" altLang="en-US" dirty="0" smtClean="0"/>
              <a:t>書換え回数</a:t>
            </a:r>
            <a:r>
              <a:rPr lang="en-US" altLang="ja-JP" dirty="0" smtClean="0"/>
              <a:t>	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兆回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10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無制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限</a:t>
            </a:r>
            <a:r>
              <a:rPr lang="ja-JP" altLang="en-US" dirty="0" smtClean="0"/>
              <a:t>昇圧回路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データ保持バッテリ</a:t>
            </a:r>
            <a:r>
              <a:rPr lang="en-US" altLang="ja-JP" dirty="0" smtClean="0"/>
              <a:t>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71D6-BB68-432B-A084-C1A7976F537C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mtClean="0"/>
              <a:t>		FRAM</a:t>
            </a:r>
            <a:r>
              <a:rPr lang="en-US" altLang="ja-JP" dirty="0" smtClean="0"/>
              <a:t>	EEPROM	FLASH	SRAM</a:t>
            </a:r>
          </a:p>
          <a:p>
            <a:r>
              <a:rPr lang="ja-JP" altLang="en-US" dirty="0" smtClean="0"/>
              <a:t>メモリタイプ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揮発性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書換え方法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ライトサイクルタイム</a:t>
            </a:r>
            <a:r>
              <a:rPr lang="en-US" altLang="ja-JP" dirty="0" smtClean="0"/>
              <a:t>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150ns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5ms	10µs	55ns</a:t>
            </a:r>
          </a:p>
          <a:p>
            <a:r>
              <a:rPr lang="ja-JP" altLang="en-US" dirty="0" smtClean="0"/>
              <a:t>書換え回数</a:t>
            </a:r>
            <a:r>
              <a:rPr lang="en-US" altLang="ja-JP" dirty="0" smtClean="0"/>
              <a:t>	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兆回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10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無制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限</a:t>
            </a:r>
            <a:r>
              <a:rPr lang="ja-JP" altLang="en-US" dirty="0" smtClean="0"/>
              <a:t>昇圧回路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データ保持バッテリ</a:t>
            </a:r>
            <a:r>
              <a:rPr lang="en-US" altLang="ja-JP" dirty="0" smtClean="0"/>
              <a:t>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71D6-BB68-432B-A084-C1A7976F537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mtClean="0"/>
              <a:t>		FRAM</a:t>
            </a:r>
            <a:r>
              <a:rPr lang="en-US" altLang="ja-JP" dirty="0" smtClean="0"/>
              <a:t>	EEPROM	FLASH	SRAM</a:t>
            </a:r>
          </a:p>
          <a:p>
            <a:r>
              <a:rPr lang="ja-JP" altLang="en-US" dirty="0" smtClean="0"/>
              <a:t>メモリタイプ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不揮発性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揮発性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書換え方法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消去＋書込み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重ね書き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ライトサイクルタイム</a:t>
            </a:r>
            <a:r>
              <a:rPr lang="en-US" altLang="ja-JP" dirty="0" smtClean="0"/>
              <a:t>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150ns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5ms	10µs	55ns</a:t>
            </a:r>
          </a:p>
          <a:p>
            <a:r>
              <a:rPr lang="ja-JP" altLang="en-US" dirty="0" smtClean="0"/>
              <a:t>書換え回数</a:t>
            </a:r>
            <a:r>
              <a:rPr lang="en-US" altLang="ja-JP" dirty="0" smtClean="0"/>
              <a:t>		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兆回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10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万回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無制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限</a:t>
            </a:r>
            <a:r>
              <a:rPr lang="ja-JP" altLang="en-US" dirty="0" smtClean="0"/>
              <a:t>昇圧回路</a:t>
            </a:r>
            <a:r>
              <a:rPr lang="en-US" altLang="ja-JP" dirty="0" smtClean="0"/>
              <a:t>	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ja-JP" altLang="en-US" dirty="0" smtClean="0"/>
              <a:t>データ保持バッテリ</a:t>
            </a:r>
            <a:r>
              <a:rPr lang="en-US" altLang="ja-JP" dirty="0" smtClean="0"/>
              <a:t>	</a:t>
            </a:r>
            <a:r>
              <a:rPr lang="ja-JP" alt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不要</a:t>
            </a:r>
            <a:r>
              <a:rPr lang="en-US" altLang="ja-JP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r>
              <a:rPr lang="ja-JP" alt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必要</a:t>
            </a:r>
            <a:endParaRPr lang="en-US" altLang="ja-JP" sz="10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71D6-BB68-432B-A084-C1A7976F537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5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0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7" y="889399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9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4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0" y="794150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7153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" y="4503870"/>
            <a:ext cx="16530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TI Information – Selective Disclosure</a:t>
            </a:r>
            <a:endParaRPr lang="en-US" sz="7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8" y="48491"/>
            <a:ext cx="8458200" cy="324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sz="2400" dirty="0" smtClean="0"/>
              <a:t>TM4C1290NCZAD I2C Master SCL / </a:t>
            </a:r>
            <a:r>
              <a:rPr lang="en-US" altLang="ja-JP" sz="2400" dirty="0">
                <a:solidFill>
                  <a:schemeClr val="tx1"/>
                </a:solidFill>
              </a:rPr>
              <a:t>B</a:t>
            </a:r>
            <a:r>
              <a:rPr lang="en-US" altLang="ja-JP" sz="2400" dirty="0" smtClean="0">
                <a:solidFill>
                  <a:schemeClr val="tx1"/>
                </a:solidFill>
              </a:rPr>
              <a:t>oard1</a:t>
            </a:r>
            <a:endParaRPr lang="en-US" altLang="ja-JP" sz="1800" dirty="0">
              <a:solidFill>
                <a:srgbClr val="C00000"/>
              </a:solidFill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301A6-F9AF-4AA1-9D58-1C347BB92BB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00530" y="399506"/>
            <a:ext cx="7544073" cy="0"/>
          </a:xfrm>
          <a:prstGeom prst="line">
            <a:avLst/>
          </a:prstGeom>
          <a:ln w="63500">
            <a:gradFill>
              <a:gsLst>
                <a:gs pos="0">
                  <a:srgbClr val="002060"/>
                </a:gs>
                <a:gs pos="68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835"/>
            <a:ext cx="4015740" cy="28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582295"/>
            <a:ext cx="3844290" cy="2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 rot="20720333">
            <a:off x="3870989" y="2077695"/>
            <a:ext cx="1332726" cy="188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4800" y="2293436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Expansion</a:t>
            </a:r>
            <a:endParaRPr kumimoji="1" lang="ja-JP" altLang="en-US" sz="1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160" y="138564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SDA</a:t>
            </a:r>
            <a:endParaRPr kumimoji="1" lang="ja-JP" altLang="en-US" sz="10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2733" y="230882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SCL</a:t>
            </a:r>
            <a:endParaRPr kumimoji="1" lang="ja-JP" altLang="en-US" sz="1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02680" y="3244036"/>
            <a:ext cx="20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X axis : 10.0 ns/DIV</a:t>
            </a:r>
          </a:p>
          <a:p>
            <a:r>
              <a:rPr kumimoji="1" lang="en-US" altLang="ja-JP" sz="1100" dirty="0" smtClean="0"/>
              <a:t>Y axis : 500 mV/DIV</a:t>
            </a:r>
            <a:endParaRPr kumimoji="1" lang="ja-JP" altLang="en-US" sz="11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74215" y="3244036"/>
            <a:ext cx="20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X axis : 1.00 us/DIV</a:t>
            </a:r>
          </a:p>
          <a:p>
            <a:r>
              <a:rPr kumimoji="1" lang="en-US" altLang="ja-JP" sz="1100" dirty="0" smtClean="0"/>
              <a:t>Y axis : 1.0 V/DIV</a:t>
            </a:r>
            <a:endParaRPr kumimoji="1"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37160" y="3636863"/>
            <a:ext cx="8846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/>
              <a:t> </a:t>
            </a:r>
            <a:r>
              <a:rPr lang="en-US" altLang="ja-JP" sz="1400" dirty="0"/>
              <a:t>TM4C1290 is configured as I2C </a:t>
            </a:r>
            <a:r>
              <a:rPr lang="en-US" altLang="ja-JP" sz="1400" dirty="0" smtClean="0"/>
              <a:t>Master and it is outputting SCL </a:t>
            </a:r>
            <a:r>
              <a:rPr lang="en-US" altLang="ja-JP" sz="1400" dirty="0" smtClean="0"/>
              <a:t>signal. </a:t>
            </a:r>
            <a:r>
              <a:rPr lang="en-US" altLang="ja-JP" sz="1400" dirty="0" smtClean="0"/>
              <a:t>However, Customer noticed there </a:t>
            </a:r>
            <a:r>
              <a:rPr lang="en-US" altLang="ja-JP" sz="1400" dirty="0"/>
              <a:t>were reflected signals on </a:t>
            </a:r>
            <a:r>
              <a:rPr lang="en-US" altLang="ja-JP" sz="1400" dirty="0" smtClean="0"/>
              <a:t>I2C/SCL line. Would you consider there is any issue by this signal?</a:t>
            </a:r>
          </a:p>
          <a:p>
            <a:r>
              <a:rPr lang="en-US" altLang="ja-JP" sz="1400" dirty="0" smtClean="0"/>
              <a:t>Also, customer wants to know how </a:t>
            </a:r>
            <a:r>
              <a:rPr lang="en-US" altLang="ja-JP" sz="1400" dirty="0"/>
              <a:t>TM4C1290 </a:t>
            </a:r>
            <a:r>
              <a:rPr lang="en-US" altLang="ja-JP" sz="1400" dirty="0" smtClean="0"/>
              <a:t>executes </a:t>
            </a:r>
            <a:r>
              <a:rPr lang="en-US" altLang="ja-JP" sz="1400" dirty="0" smtClean="0"/>
              <a:t>Read-data-latch ( Voltage-High-Level</a:t>
            </a:r>
            <a:r>
              <a:rPr lang="en-US" altLang="ja-JP" sz="1400" smtClean="0"/>
              <a:t>, SCL-rising-edge</a:t>
            </a:r>
            <a:r>
              <a:rPr lang="en-US" altLang="ja-JP" sz="1400" dirty="0" smtClean="0"/>
              <a:t>).</a:t>
            </a:r>
            <a:endParaRPr lang="en-US" altLang="ja-JP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7160" y="715089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[ Read ]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075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8" y="48491"/>
            <a:ext cx="8458200" cy="324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sz="2400" dirty="0" smtClean="0"/>
              <a:t>TM4C1290NCZAD I2C Master SCL / </a:t>
            </a: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r>
              <a:rPr lang="en-US" altLang="ja-JP" sz="1800" dirty="0" smtClean="0">
                <a:solidFill>
                  <a:schemeClr val="tx1"/>
                </a:solidFill>
              </a:rPr>
              <a:t>oard2</a:t>
            </a:r>
            <a:endParaRPr lang="en-US" altLang="ja-JP" sz="1800" dirty="0">
              <a:solidFill>
                <a:srgbClr val="C00000"/>
              </a:solidFill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301A6-F9AF-4AA1-9D58-1C347BB92BB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00530" y="399506"/>
            <a:ext cx="7544073" cy="0"/>
          </a:xfrm>
          <a:prstGeom prst="line">
            <a:avLst/>
          </a:prstGeom>
          <a:ln w="63500">
            <a:gradFill>
              <a:gsLst>
                <a:gs pos="0">
                  <a:srgbClr val="002060"/>
                </a:gs>
                <a:gs pos="68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" y="501031"/>
            <a:ext cx="4227630" cy="29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82880" y="138564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SDA</a:t>
            </a:r>
            <a:endParaRPr kumimoji="1" lang="ja-JP" altLang="en-US" sz="1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073" y="230882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SCL</a:t>
            </a:r>
            <a:endParaRPr kumimoji="1" lang="ja-JP" altLang="en-US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90" y="630697"/>
            <a:ext cx="3755390" cy="277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矢印 9"/>
          <p:cNvSpPr/>
          <p:nvPr/>
        </p:nvSpPr>
        <p:spPr>
          <a:xfrm rot="20720333">
            <a:off x="4116978" y="2329914"/>
            <a:ext cx="1332726" cy="188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0789" y="2545655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Expansion</a:t>
            </a:r>
            <a:endParaRPr kumimoji="1" lang="ja-JP" altLang="en-US" sz="1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2680" y="3426916"/>
            <a:ext cx="20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X axis : 4.0 ns/DIV</a:t>
            </a:r>
          </a:p>
          <a:p>
            <a:r>
              <a:rPr kumimoji="1" lang="en-US" altLang="ja-JP" sz="1100" dirty="0" smtClean="0"/>
              <a:t>Y axis : 500 mV/DIV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4215" y="3426916"/>
            <a:ext cx="20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X axis : 1.00 us/DIV</a:t>
            </a:r>
          </a:p>
          <a:p>
            <a:r>
              <a:rPr kumimoji="1" lang="en-US" altLang="ja-JP" sz="1100" dirty="0" smtClean="0"/>
              <a:t>Y axis : 1.0 V/DIV</a:t>
            </a:r>
            <a:endParaRPr kumimoji="1"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046" y="715089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[ Read ]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23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8" y="48491"/>
            <a:ext cx="8458200" cy="324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sz="2400" dirty="0" smtClean="0"/>
              <a:t>TM4C1290NCZAD Datasheet</a:t>
            </a:r>
            <a:endParaRPr lang="en-US" altLang="ja-JP" sz="1800" dirty="0">
              <a:solidFill>
                <a:srgbClr val="C00000"/>
              </a:solidFill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301A6-F9AF-4AA1-9D58-1C347BB92BB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00530" y="399506"/>
            <a:ext cx="7544073" cy="0"/>
          </a:xfrm>
          <a:prstGeom prst="line">
            <a:avLst/>
          </a:prstGeom>
          <a:ln w="63500">
            <a:gradFill>
              <a:gsLst>
                <a:gs pos="0">
                  <a:srgbClr val="002060"/>
                </a:gs>
                <a:gs pos="68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00528" y="399506"/>
            <a:ext cx="89334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According to </a:t>
            </a:r>
            <a:r>
              <a:rPr lang="en-US" altLang="ja-JP" sz="1100" dirty="0"/>
              <a:t>TM4C1290NCZAD datasheet [26.18 Inter-Integrated Circuit (I2C) </a:t>
            </a:r>
            <a:r>
              <a:rPr lang="en-US" altLang="ja-JP" sz="1100" dirty="0" smtClean="0"/>
              <a:t>Interface],  Data setup time is defined exactly, but, regarding Data-hold-time, it does Not seem it is defined. Usually, Data-hold-time should be defined as Minimum value. However, T</a:t>
            </a:r>
            <a:r>
              <a:rPr lang="en-US" altLang="ja-JP" sz="800" dirty="0" smtClean="0"/>
              <a:t>DH</a:t>
            </a:r>
            <a:r>
              <a:rPr kumimoji="1" lang="en-US" altLang="ja-JP" sz="1100" dirty="0" smtClean="0"/>
              <a:t> is defined as “Nom”. This means, customer understand this </a:t>
            </a:r>
            <a:r>
              <a:rPr lang="en-US" altLang="ja-JP" sz="1100" dirty="0"/>
              <a:t>TDH</a:t>
            </a:r>
            <a:r>
              <a:rPr kumimoji="1" lang="en-US" altLang="ja-JP" sz="1100" dirty="0"/>
              <a:t> </a:t>
            </a:r>
            <a:r>
              <a:rPr kumimoji="1" lang="en-US" altLang="ja-JP" sz="1100" dirty="0" smtClean="0"/>
              <a:t>value is </a:t>
            </a:r>
            <a:r>
              <a:rPr lang="en-US" altLang="ja-JP" sz="1100" dirty="0" smtClean="0"/>
              <a:t>TM4C1290’s </a:t>
            </a:r>
            <a:r>
              <a:rPr kumimoji="1" lang="en-US" altLang="ja-JP" sz="1100" dirty="0" smtClean="0"/>
              <a:t>output-delay-time from SCL. Is that correct?</a:t>
            </a:r>
          </a:p>
          <a:p>
            <a:r>
              <a:rPr kumimoji="1" lang="en-US" altLang="ja-JP" sz="1100" dirty="0" smtClean="0"/>
              <a:t>If there is </a:t>
            </a:r>
            <a:r>
              <a:rPr lang="en-US" altLang="ja-JP" sz="1100" dirty="0" smtClean="0"/>
              <a:t>Data-hold-time definition in the case of Master-read-access, could you share it, please?</a:t>
            </a:r>
          </a:p>
          <a:p>
            <a:endParaRPr kumimoji="1" lang="en-US" altLang="ja-JP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09224"/>
            <a:ext cx="5319183" cy="31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e5485253960ba44155a8a683430468eb8f995"/>
</p:tagLst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443A33324C1F47AA88B3F0DBFF9291" ma:contentTypeVersion="2" ma:contentTypeDescription="Create a new document." ma:contentTypeScope="" ma:versionID="ae8bbc3dc71dd999b654bfb90d674f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51a7d82902b8e101095690ed959f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DocAve xmlns="http://www.AvePoint.com/sharepoint2007/v5/contenttype/list" CTID="0x0101002BCE3F9A7C09F5439887CA5E4051E59F"/>
</file>

<file path=customXml/itemProps1.xml><?xml version="1.0" encoding="utf-8"?>
<ds:datastoreItem xmlns:ds="http://schemas.openxmlformats.org/officeDocument/2006/customXml" ds:itemID="{5EC5B837-BC53-4FFC-A1BC-D91B83148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34D628-1D8D-4C44-9E0B-94FDE09A2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1AFCB-CC10-482B-969E-17540667F44E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0D75EB8-5833-4F29-BCED-94F9E78568B8}">
  <ds:schemaRefs>
    <ds:schemaRef ds:uri="http://www.AvePoint.com/sharepoint2007/v5/contenttype/lis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41833</TotalTime>
  <Words>212</Words>
  <Application>Microsoft Office PowerPoint</Application>
  <PresentationFormat>画面に合わせる (16:9)</PresentationFormat>
  <Paragraphs>50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FinalPowerpoint</vt:lpstr>
      <vt:lpstr>TM4C1290NCZAD I2C Master SCL / Board1</vt:lpstr>
      <vt:lpstr>TM4C1290NCZAD I2C Master SCL / Board2</vt:lpstr>
      <vt:lpstr>TM4C1290NCZAD Datasheet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Thakurdesai, Shailesh</dc:creator>
  <cp:lastModifiedBy>Miyazaki, Takayuki</cp:lastModifiedBy>
  <cp:revision>841</cp:revision>
  <dcterms:created xsi:type="dcterms:W3CDTF">2007-12-19T20:51:45Z</dcterms:created>
  <dcterms:modified xsi:type="dcterms:W3CDTF">2019-10-21T04:26:58Z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0x0101009F443A33324C1F47AA88B3F0DBFF9291</vt:lpwstr>
  </property>
  <property fmtid="{D5CDD505-2E9C-101B-9397-08002B2CF9AE}" pid="3" name="_NewReviewCycle">
    <vt:lpwstr/>
  </property>
</Properties>
</file>