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61" r:id="rId5"/>
    <p:sldId id="262" r:id="rId6"/>
    <p:sldId id="263" r:id="rId7"/>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13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smtClean="0"/>
              <a:t>마스터 제목 스타일 편집</a:t>
            </a:r>
            <a:endParaRPr lang="ko-KR" altLang="en-US"/>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smtClean="0"/>
              <a:t>클릭하여 마스터 부제목 스타일 편집</a:t>
            </a:r>
            <a:endParaRPr lang="ko-KR" altLang="en-US"/>
          </a:p>
        </p:txBody>
      </p:sp>
      <p:sp>
        <p:nvSpPr>
          <p:cNvPr id="4" name="날짜 개체 틀 3"/>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93126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46620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27334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2205318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smtClean="0"/>
              <a:t>마스터 텍스트 스타일 편집</a:t>
            </a:r>
          </a:p>
        </p:txBody>
      </p:sp>
      <p:sp>
        <p:nvSpPr>
          <p:cNvPr id="4" name="날짜 개체 틀 3"/>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691851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838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72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3033068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10253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3453912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369545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365203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308295CA-E25A-4755-B94C-A30B1CA82E29}" type="datetimeFigureOut">
              <a:rPr lang="ko-KR" altLang="en-US" smtClean="0"/>
              <a:t>2025-05-02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1085234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295CA-E25A-4755-B94C-A30B1CA82E29}" type="datetimeFigureOut">
              <a:rPr lang="ko-KR" altLang="en-US" smtClean="0"/>
              <a:t>2025-05-02</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F70D8-07FD-4DE1-9D0A-C7892E8871EC}" type="slidenum">
              <a:rPr lang="ko-KR" altLang="en-US" smtClean="0"/>
              <a:t>‹#›</a:t>
            </a:fld>
            <a:endParaRPr lang="ko-KR" altLang="en-US"/>
          </a:p>
        </p:txBody>
      </p:sp>
    </p:spTree>
    <p:extLst>
      <p:ext uri="{BB962C8B-B14F-4D97-AF65-F5344CB8AC3E}">
        <p14:creationId xmlns:p14="http://schemas.microsoft.com/office/powerpoint/2010/main" val="887024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0048"/>
            <a:ext cx="10412083" cy="307777"/>
          </a:xfrm>
          <a:prstGeom prst="rect">
            <a:avLst/>
          </a:prstGeom>
          <a:noFill/>
        </p:spPr>
        <p:txBody>
          <a:bodyPr wrap="square" rtlCol="0">
            <a:spAutoFit/>
          </a:bodyPr>
          <a:lstStyle/>
          <a:p>
            <a:pPr marL="285750" indent="-285750">
              <a:buFont typeface="Wingdings" panose="05000000000000000000" pitchFamily="2" charset="2"/>
              <a:buChar char="§"/>
            </a:pPr>
            <a:r>
              <a:rPr lang="en-US" altLang="ko-KR" sz="1400" b="1" dirty="0" smtClean="0"/>
              <a:t>Beam Operation Condition and Scenario </a:t>
            </a:r>
            <a:endParaRPr lang="en-US" altLang="ko-KR" sz="1400" b="1" dirty="0" smtClean="0"/>
          </a:p>
        </p:txBody>
      </p:sp>
      <p:sp>
        <p:nvSpPr>
          <p:cNvPr id="2" name="TextBox 1"/>
          <p:cNvSpPr txBox="1"/>
          <p:nvPr/>
        </p:nvSpPr>
        <p:spPr>
          <a:xfrm>
            <a:off x="89230" y="311517"/>
            <a:ext cx="9611084" cy="1569660"/>
          </a:xfrm>
          <a:prstGeom prst="rect">
            <a:avLst/>
          </a:prstGeom>
          <a:noFill/>
        </p:spPr>
        <p:txBody>
          <a:bodyPr wrap="square" rtlCol="0">
            <a:spAutoFit/>
          </a:bodyPr>
          <a:lstStyle/>
          <a:p>
            <a:pPr marL="342900" indent="-342900">
              <a:buAutoNum type="arabicPeriod"/>
            </a:pPr>
            <a:r>
              <a:rPr lang="en-US" altLang="ko-KR" sz="1200" b="1" dirty="0" smtClean="0"/>
              <a:t>Operation Conditions </a:t>
            </a:r>
          </a:p>
          <a:p>
            <a:pPr marL="342900" indent="-342900">
              <a:buAutoNum type="alphaUcParenR"/>
            </a:pPr>
            <a:r>
              <a:rPr lang="en-US" altLang="ko-KR" sz="1200" dirty="0" smtClean="0"/>
              <a:t>Download </a:t>
            </a:r>
            <a:r>
              <a:rPr lang="en-US" altLang="ko-KR" sz="1200" dirty="0"/>
              <a:t>various pattern sets in Internal Mode in </a:t>
            </a:r>
            <a:r>
              <a:rPr lang="en-US" altLang="ko-KR" sz="1200" dirty="0" smtClean="0"/>
              <a:t>advance.</a:t>
            </a:r>
          </a:p>
          <a:p>
            <a:r>
              <a:rPr lang="en-US" altLang="ko-KR" sz="1200" dirty="0"/>
              <a:t>       </a:t>
            </a:r>
            <a:r>
              <a:rPr lang="en-US" altLang="ko-KR" sz="1200" b="1" dirty="0" smtClean="0"/>
              <a:t>-. The </a:t>
            </a:r>
            <a:r>
              <a:rPr lang="en-US" altLang="ko-KR" sz="1200" b="1" dirty="0"/>
              <a:t>number of images and exposure time for each pattern set are </a:t>
            </a:r>
            <a:r>
              <a:rPr lang="en-US" altLang="ko-KR" sz="1200" b="1" dirty="0" smtClean="0"/>
              <a:t>different   .</a:t>
            </a:r>
          </a:p>
          <a:p>
            <a:r>
              <a:rPr lang="en-US" altLang="ko-KR" sz="1200" b="1" dirty="0"/>
              <a:t> </a:t>
            </a:r>
            <a:endParaRPr lang="en-US" altLang="ko-KR" sz="1200" b="1" dirty="0" smtClean="0"/>
          </a:p>
          <a:p>
            <a:pPr marL="342900" indent="-342900">
              <a:buAutoNum type="alphaUcParenR"/>
            </a:pPr>
            <a:r>
              <a:rPr lang="en-US" altLang="ko-KR" sz="1200" dirty="0"/>
              <a:t>Display the pattern set selected by the user</a:t>
            </a:r>
            <a:r>
              <a:rPr lang="en-US" altLang="ko-KR" sz="1200" dirty="0" smtClean="0"/>
              <a:t>.</a:t>
            </a:r>
          </a:p>
          <a:p>
            <a:pPr marL="342900" indent="-342900">
              <a:buAutoNum type="alphaUcParenR"/>
            </a:pPr>
            <a:r>
              <a:rPr lang="en-US" altLang="ko-KR" sz="1200" dirty="0"/>
              <a:t>Do not change </a:t>
            </a:r>
            <a:r>
              <a:rPr lang="en-US" altLang="ko-KR" sz="1200" dirty="0" smtClean="0"/>
              <a:t>the capture mode ( or pattern set configuration) </a:t>
            </a:r>
            <a:r>
              <a:rPr lang="en-US" altLang="ko-KR" sz="1200" dirty="0"/>
              <a:t>while the beam pattern is operating.</a:t>
            </a:r>
            <a:br>
              <a:rPr lang="en-US" altLang="ko-KR" sz="1200" dirty="0"/>
            </a:br>
            <a:r>
              <a:rPr lang="en-US" altLang="ko-KR" sz="1200" dirty="0"/>
              <a:t>To change the pattern set, stop the beam operation first</a:t>
            </a:r>
            <a:r>
              <a:rPr lang="en-US" altLang="ko-KR" sz="1200" dirty="0" smtClean="0"/>
              <a:t>.</a:t>
            </a:r>
          </a:p>
          <a:p>
            <a:endParaRPr lang="en-US" altLang="ko-KR" sz="1200" dirty="0"/>
          </a:p>
        </p:txBody>
      </p:sp>
      <p:pic>
        <p:nvPicPr>
          <p:cNvPr id="26" name="그림 25"/>
          <p:cNvPicPr>
            <a:picLocks noChangeAspect="1"/>
          </p:cNvPicPr>
          <p:nvPr/>
        </p:nvPicPr>
        <p:blipFill>
          <a:blip r:embed="rId2"/>
          <a:stretch>
            <a:fillRect/>
          </a:stretch>
        </p:blipFill>
        <p:spPr>
          <a:xfrm>
            <a:off x="2530416" y="2435490"/>
            <a:ext cx="2743200" cy="381000"/>
          </a:xfrm>
          <a:prstGeom prst="rect">
            <a:avLst/>
          </a:prstGeom>
        </p:spPr>
      </p:pic>
      <p:sp>
        <p:nvSpPr>
          <p:cNvPr id="28" name="TextBox 27"/>
          <p:cNvSpPr txBox="1"/>
          <p:nvPr/>
        </p:nvSpPr>
        <p:spPr>
          <a:xfrm>
            <a:off x="89230" y="2515415"/>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29" name="TextBox 28"/>
          <p:cNvSpPr txBox="1"/>
          <p:nvPr/>
        </p:nvSpPr>
        <p:spPr>
          <a:xfrm>
            <a:off x="89230" y="2871344"/>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30" name="그림 29"/>
          <p:cNvPicPr>
            <a:picLocks noChangeAspect="1"/>
          </p:cNvPicPr>
          <p:nvPr/>
        </p:nvPicPr>
        <p:blipFill>
          <a:blip r:embed="rId3"/>
          <a:stretch>
            <a:fillRect/>
          </a:stretch>
        </p:blipFill>
        <p:spPr>
          <a:xfrm>
            <a:off x="2513163" y="2798933"/>
            <a:ext cx="2257425" cy="381000"/>
          </a:xfrm>
          <a:prstGeom prst="rect">
            <a:avLst/>
          </a:prstGeom>
        </p:spPr>
      </p:pic>
      <p:pic>
        <p:nvPicPr>
          <p:cNvPr id="31" name="그림 30"/>
          <p:cNvPicPr>
            <a:picLocks noChangeAspect="1"/>
          </p:cNvPicPr>
          <p:nvPr/>
        </p:nvPicPr>
        <p:blipFill>
          <a:blip r:embed="rId4"/>
          <a:stretch>
            <a:fillRect/>
          </a:stretch>
        </p:blipFill>
        <p:spPr>
          <a:xfrm>
            <a:off x="2530416" y="3289641"/>
            <a:ext cx="2660081" cy="295275"/>
          </a:xfrm>
          <a:prstGeom prst="rect">
            <a:avLst/>
          </a:prstGeom>
        </p:spPr>
      </p:pic>
      <p:sp>
        <p:nvSpPr>
          <p:cNvPr id="32" name="TextBox 31"/>
          <p:cNvSpPr txBox="1"/>
          <p:nvPr/>
        </p:nvSpPr>
        <p:spPr>
          <a:xfrm>
            <a:off x="89230" y="3289641"/>
            <a:ext cx="2510288" cy="246221"/>
          </a:xfrm>
          <a:prstGeom prst="rect">
            <a:avLst/>
          </a:prstGeom>
          <a:noFill/>
        </p:spPr>
        <p:txBody>
          <a:bodyPr wrap="square" rtlCol="0">
            <a:spAutoFit/>
          </a:bodyPr>
          <a:lstStyle/>
          <a:p>
            <a:r>
              <a:rPr lang="en-US" altLang="ko-KR" sz="1000" dirty="0" smtClean="0"/>
              <a:t>Pattern_set#3 Exposure time  : 3000[us] </a:t>
            </a:r>
          </a:p>
        </p:txBody>
      </p:sp>
      <p:pic>
        <p:nvPicPr>
          <p:cNvPr id="33" name="그림 32"/>
          <p:cNvPicPr>
            <a:picLocks noChangeAspect="1"/>
          </p:cNvPicPr>
          <p:nvPr/>
        </p:nvPicPr>
        <p:blipFill>
          <a:blip r:embed="rId5"/>
          <a:stretch>
            <a:fillRect/>
          </a:stretch>
        </p:blipFill>
        <p:spPr>
          <a:xfrm>
            <a:off x="2599518" y="3653084"/>
            <a:ext cx="2733675" cy="342900"/>
          </a:xfrm>
          <a:prstGeom prst="rect">
            <a:avLst/>
          </a:prstGeom>
        </p:spPr>
      </p:pic>
      <p:sp>
        <p:nvSpPr>
          <p:cNvPr id="34" name="TextBox 33"/>
          <p:cNvSpPr txBox="1"/>
          <p:nvPr/>
        </p:nvSpPr>
        <p:spPr>
          <a:xfrm>
            <a:off x="89230" y="3732806"/>
            <a:ext cx="2510288" cy="246221"/>
          </a:xfrm>
          <a:prstGeom prst="rect">
            <a:avLst/>
          </a:prstGeom>
          <a:noFill/>
        </p:spPr>
        <p:txBody>
          <a:bodyPr wrap="square" rtlCol="0">
            <a:spAutoFit/>
          </a:bodyPr>
          <a:lstStyle/>
          <a:p>
            <a:r>
              <a:rPr lang="en-US" altLang="ko-KR" sz="1000" dirty="0" smtClean="0"/>
              <a:t>Pattern_set#3 Exposure time  : 25000[us] </a:t>
            </a:r>
          </a:p>
        </p:txBody>
      </p:sp>
      <p:sp>
        <p:nvSpPr>
          <p:cNvPr id="35" name="TextBox 34"/>
          <p:cNvSpPr txBox="1"/>
          <p:nvPr/>
        </p:nvSpPr>
        <p:spPr>
          <a:xfrm>
            <a:off x="0" y="2115324"/>
            <a:ext cx="5428890" cy="246221"/>
          </a:xfrm>
          <a:prstGeom prst="rect">
            <a:avLst/>
          </a:prstGeom>
          <a:noFill/>
        </p:spPr>
        <p:txBody>
          <a:bodyPr wrap="square" rtlCol="0">
            <a:spAutoFit/>
          </a:bodyPr>
          <a:lstStyle/>
          <a:p>
            <a:r>
              <a:rPr lang="en-US" altLang="ko-KR" sz="1000" dirty="0"/>
              <a:t>The exposure time and pattern configuration were arbitrarily set for explanatory purposes.</a:t>
            </a:r>
            <a:endParaRPr lang="ko-KR" altLang="en-US" sz="1000" b="1" dirty="0"/>
          </a:p>
        </p:txBody>
      </p:sp>
      <p:pic>
        <p:nvPicPr>
          <p:cNvPr id="36" name="그림 35"/>
          <p:cNvPicPr>
            <a:picLocks noChangeAspect="1"/>
          </p:cNvPicPr>
          <p:nvPr/>
        </p:nvPicPr>
        <p:blipFill>
          <a:blip r:embed="rId6"/>
          <a:stretch>
            <a:fillRect/>
          </a:stretch>
        </p:blipFill>
        <p:spPr>
          <a:xfrm>
            <a:off x="7025744" y="2254653"/>
            <a:ext cx="4668958" cy="4464850"/>
          </a:xfrm>
          <a:prstGeom prst="rect">
            <a:avLst/>
          </a:prstGeom>
        </p:spPr>
      </p:pic>
      <p:sp>
        <p:nvSpPr>
          <p:cNvPr id="37" name="직사각형 36"/>
          <p:cNvSpPr/>
          <p:nvPr/>
        </p:nvSpPr>
        <p:spPr>
          <a:xfrm>
            <a:off x="8481519" y="1188873"/>
            <a:ext cx="1224456" cy="4969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t>Controller </a:t>
            </a:r>
            <a:endParaRPr lang="ko-KR" altLang="en-US" sz="1400" dirty="0"/>
          </a:p>
        </p:txBody>
      </p:sp>
      <p:sp>
        <p:nvSpPr>
          <p:cNvPr id="40" name="TextBox 39"/>
          <p:cNvSpPr txBox="1"/>
          <p:nvPr/>
        </p:nvSpPr>
        <p:spPr>
          <a:xfrm>
            <a:off x="6849558" y="2162047"/>
            <a:ext cx="581025" cy="276999"/>
          </a:xfrm>
          <a:prstGeom prst="rect">
            <a:avLst/>
          </a:prstGeom>
          <a:noFill/>
        </p:spPr>
        <p:txBody>
          <a:bodyPr wrap="square" rtlCol="0">
            <a:spAutoFit/>
          </a:bodyPr>
          <a:lstStyle/>
          <a:p>
            <a:r>
              <a:rPr lang="en-US" altLang="ko-KR" sz="1200" dirty="0" smtClean="0"/>
              <a:t>I2C</a:t>
            </a:r>
            <a:endParaRPr lang="ko-KR" altLang="en-US" sz="1200" dirty="0"/>
          </a:p>
        </p:txBody>
      </p:sp>
      <p:sp>
        <p:nvSpPr>
          <p:cNvPr id="41" name="직사각형 40"/>
          <p:cNvSpPr/>
          <p:nvPr/>
        </p:nvSpPr>
        <p:spPr>
          <a:xfrm>
            <a:off x="8458200" y="232592"/>
            <a:ext cx="1224456" cy="49696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400" dirty="0" smtClean="0"/>
              <a:t>User </a:t>
            </a:r>
          </a:p>
          <a:p>
            <a:pPr algn="ctr"/>
            <a:r>
              <a:rPr lang="en-US" altLang="ko-KR" sz="1400" dirty="0" smtClean="0"/>
              <a:t>GUI on PC </a:t>
            </a:r>
            <a:endParaRPr lang="ko-KR" altLang="en-US" sz="1400" dirty="0"/>
          </a:p>
        </p:txBody>
      </p:sp>
      <p:cxnSp>
        <p:nvCxnSpPr>
          <p:cNvPr id="42" name="직선 화살표 연결선 41"/>
          <p:cNvCxnSpPr>
            <a:stCxn id="37" idx="0"/>
          </p:cNvCxnSpPr>
          <p:nvPr/>
        </p:nvCxnSpPr>
        <p:spPr>
          <a:xfrm flipV="1">
            <a:off x="9093747" y="779085"/>
            <a:ext cx="0" cy="40978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9184161" y="824966"/>
            <a:ext cx="1655855" cy="276999"/>
          </a:xfrm>
          <a:prstGeom prst="rect">
            <a:avLst/>
          </a:prstGeom>
          <a:noFill/>
        </p:spPr>
        <p:txBody>
          <a:bodyPr wrap="square" rtlCol="0">
            <a:spAutoFit/>
          </a:bodyPr>
          <a:lstStyle/>
          <a:p>
            <a:r>
              <a:rPr lang="en-US" altLang="ko-KR" sz="1200" dirty="0" smtClean="0"/>
              <a:t>PC interface </a:t>
            </a:r>
            <a:endParaRPr lang="ko-KR" altLang="en-US" sz="1200" dirty="0"/>
          </a:p>
        </p:txBody>
      </p:sp>
      <p:cxnSp>
        <p:nvCxnSpPr>
          <p:cNvPr id="47" name="직선 화살표 연결선 46"/>
          <p:cNvCxnSpPr/>
          <p:nvPr/>
        </p:nvCxnSpPr>
        <p:spPr>
          <a:xfrm>
            <a:off x="6877567" y="3315082"/>
            <a:ext cx="342383" cy="0"/>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직선 화살표 연결선 47"/>
          <p:cNvCxnSpPr/>
          <p:nvPr/>
        </p:nvCxnSpPr>
        <p:spPr>
          <a:xfrm flipV="1">
            <a:off x="6877567" y="1463134"/>
            <a:ext cx="0" cy="1851948"/>
          </a:xfrm>
          <a:prstGeom prst="straightConnector1">
            <a:avLst/>
          </a:prstGeom>
          <a:ln w="508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1" name="직선 화살표 연결선 50"/>
          <p:cNvCxnSpPr/>
          <p:nvPr/>
        </p:nvCxnSpPr>
        <p:spPr>
          <a:xfrm flipV="1">
            <a:off x="6887350" y="1463134"/>
            <a:ext cx="1570850" cy="38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5" name="직사각형 54"/>
          <p:cNvSpPr/>
          <p:nvPr/>
        </p:nvSpPr>
        <p:spPr>
          <a:xfrm>
            <a:off x="5206041" y="4063835"/>
            <a:ext cx="1307261"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dirty="0" smtClean="0"/>
              <a:t>Flash Memory of Master DLPC</a:t>
            </a:r>
          </a:p>
        </p:txBody>
      </p:sp>
      <p:sp>
        <p:nvSpPr>
          <p:cNvPr id="56" name="직사각형 55"/>
          <p:cNvSpPr/>
          <p:nvPr/>
        </p:nvSpPr>
        <p:spPr>
          <a:xfrm>
            <a:off x="5273616" y="5387427"/>
            <a:ext cx="1307261"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200" dirty="0" smtClean="0"/>
              <a:t>Flash Memory of Slave DLPC</a:t>
            </a:r>
          </a:p>
        </p:txBody>
      </p:sp>
      <p:cxnSp>
        <p:nvCxnSpPr>
          <p:cNvPr id="59" name="직선 화살표 연결선 58"/>
          <p:cNvCxnSpPr>
            <a:stCxn id="55" idx="3"/>
          </p:cNvCxnSpPr>
          <p:nvPr/>
        </p:nvCxnSpPr>
        <p:spPr>
          <a:xfrm flipV="1">
            <a:off x="6513302" y="4333875"/>
            <a:ext cx="512442"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직선 화살표 연결선 59"/>
          <p:cNvCxnSpPr/>
          <p:nvPr/>
        </p:nvCxnSpPr>
        <p:spPr>
          <a:xfrm flipV="1">
            <a:off x="6593337" y="5705475"/>
            <a:ext cx="512442"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꺾인 연결선 61"/>
          <p:cNvCxnSpPr>
            <a:endCxn id="55" idx="1"/>
          </p:cNvCxnSpPr>
          <p:nvPr/>
        </p:nvCxnSpPr>
        <p:spPr>
          <a:xfrm>
            <a:off x="3543300" y="4063835"/>
            <a:ext cx="1662741" cy="304800"/>
          </a:xfrm>
          <a:prstGeom prst="bentConnector3">
            <a:avLst>
              <a:gd name="adj1" fmla="val -41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꺾인 연결선 63"/>
          <p:cNvCxnSpPr/>
          <p:nvPr/>
        </p:nvCxnSpPr>
        <p:spPr>
          <a:xfrm>
            <a:off x="3543300" y="4368635"/>
            <a:ext cx="1730316" cy="1343025"/>
          </a:xfrm>
          <a:prstGeom prst="bentConnector3">
            <a:avLst>
              <a:gd name="adj1" fmla="val -644"/>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158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그림 2"/>
          <p:cNvPicPr>
            <a:picLocks noChangeAspect="1"/>
          </p:cNvPicPr>
          <p:nvPr/>
        </p:nvPicPr>
        <p:blipFill>
          <a:blip r:embed="rId2"/>
          <a:stretch>
            <a:fillRect/>
          </a:stretch>
        </p:blipFill>
        <p:spPr>
          <a:xfrm>
            <a:off x="195262" y="290512"/>
            <a:ext cx="8810625" cy="1514475"/>
          </a:xfrm>
          <a:prstGeom prst="rect">
            <a:avLst/>
          </a:prstGeom>
          <a:noFill/>
          <a:ln>
            <a:solidFill>
              <a:schemeClr val="tx1"/>
            </a:solidFill>
          </a:ln>
        </p:spPr>
      </p:pic>
      <p:pic>
        <p:nvPicPr>
          <p:cNvPr id="5" name="그림 4"/>
          <p:cNvPicPr>
            <a:picLocks noChangeAspect="1"/>
          </p:cNvPicPr>
          <p:nvPr/>
        </p:nvPicPr>
        <p:blipFill>
          <a:blip r:embed="rId3"/>
          <a:stretch>
            <a:fillRect/>
          </a:stretch>
        </p:blipFill>
        <p:spPr>
          <a:xfrm>
            <a:off x="8605838" y="290512"/>
            <a:ext cx="3195638" cy="1153770"/>
          </a:xfrm>
          <a:prstGeom prst="rect">
            <a:avLst/>
          </a:prstGeom>
        </p:spPr>
      </p:pic>
      <p:sp>
        <p:nvSpPr>
          <p:cNvPr id="7" name="TextBox 6"/>
          <p:cNvSpPr txBox="1"/>
          <p:nvPr/>
        </p:nvSpPr>
        <p:spPr>
          <a:xfrm>
            <a:off x="9601200" y="5114925"/>
            <a:ext cx="2705100" cy="369332"/>
          </a:xfrm>
          <a:prstGeom prst="rect">
            <a:avLst/>
          </a:prstGeom>
          <a:noFill/>
        </p:spPr>
        <p:txBody>
          <a:bodyPr wrap="square" rtlCol="0">
            <a:spAutoFit/>
          </a:bodyPr>
          <a:lstStyle/>
          <a:p>
            <a:r>
              <a:rPr lang="en-US" altLang="ko-KR" dirty="0" smtClean="0"/>
              <a:t>&lt;Example – GUI &gt;</a:t>
            </a:r>
            <a:endParaRPr lang="ko-KR" altLang="en-US" dirty="0"/>
          </a:p>
        </p:txBody>
      </p:sp>
      <p:sp>
        <p:nvSpPr>
          <p:cNvPr id="8" name="TextBox 7"/>
          <p:cNvSpPr txBox="1"/>
          <p:nvPr/>
        </p:nvSpPr>
        <p:spPr>
          <a:xfrm>
            <a:off x="295274" y="2076450"/>
            <a:ext cx="8639175" cy="3323987"/>
          </a:xfrm>
          <a:prstGeom prst="rect">
            <a:avLst/>
          </a:prstGeom>
          <a:noFill/>
        </p:spPr>
        <p:txBody>
          <a:bodyPr wrap="square" rtlCol="0">
            <a:spAutoFit/>
          </a:bodyPr>
          <a:lstStyle/>
          <a:p>
            <a:r>
              <a:rPr lang="en-US" altLang="ko-KR" sz="1200" dirty="0" smtClean="0"/>
              <a:t>&lt;Question-1</a:t>
            </a:r>
            <a:r>
              <a:rPr lang="en-US" altLang="ko-KR" sz="1200" dirty="0"/>
              <a:t>&gt; In Internal Pattern mode, it seems that Multi Pattern set mode is possible when not in operation</a:t>
            </a:r>
            <a:r>
              <a:rPr lang="en-US" altLang="ko-KR" sz="1200" dirty="0" smtClean="0"/>
              <a:t>.</a:t>
            </a:r>
          </a:p>
          <a:p>
            <a:r>
              <a:rPr lang="en-US" altLang="ko-KR" sz="1200" dirty="0"/>
              <a:t> </a:t>
            </a:r>
            <a:r>
              <a:rPr lang="en-US" altLang="ko-KR" sz="1200" dirty="0" smtClean="0"/>
              <a:t>                  </a:t>
            </a:r>
            <a:r>
              <a:rPr lang="en-US" altLang="ko-KR" sz="1200" b="1" dirty="0">
                <a:solidFill>
                  <a:srgbClr val="0000FF"/>
                </a:solidFill>
              </a:rPr>
              <a:t>Are operation scenarios 1 and 2 possible in Internal Pattern mode</a:t>
            </a:r>
            <a:r>
              <a:rPr lang="en-US" altLang="ko-KR" sz="1200" b="1" dirty="0" smtClean="0">
                <a:solidFill>
                  <a:srgbClr val="0000FF"/>
                </a:solidFill>
              </a:rPr>
              <a:t>?</a:t>
            </a:r>
          </a:p>
          <a:p>
            <a:endParaRPr lang="en-US" altLang="ko-KR" sz="1200" dirty="0"/>
          </a:p>
          <a:p>
            <a:r>
              <a:rPr lang="en-US" altLang="ko-KR" sz="1200" dirty="0" smtClean="0"/>
              <a:t>I </a:t>
            </a:r>
            <a:r>
              <a:rPr lang="en-US" altLang="ko-KR" sz="1200" dirty="0"/>
              <a:t>would like to display the corresponding Internal Pattern configuration based on the Capture mode selected by the user, just like in the example GUI. The pattern configuration for each Capture mode is different</a:t>
            </a:r>
            <a:r>
              <a:rPr lang="en-US" altLang="ko-KR" sz="1200" dirty="0" smtClean="0"/>
              <a:t>.</a:t>
            </a:r>
          </a:p>
          <a:p>
            <a:endParaRPr lang="en-US" altLang="ko-KR" sz="1200" dirty="0"/>
          </a:p>
          <a:p>
            <a:endParaRPr lang="en-US" altLang="ko-KR" sz="1200" dirty="0" smtClean="0"/>
          </a:p>
          <a:p>
            <a:r>
              <a:rPr lang="en-US" altLang="ko-KR" sz="1200" dirty="0" smtClean="0"/>
              <a:t>&lt;Question-2&gt; If </a:t>
            </a:r>
            <a:r>
              <a:rPr lang="en-US" altLang="ko-KR" sz="1200" dirty="0"/>
              <a:t>operation scenarios 1 and </a:t>
            </a:r>
            <a:r>
              <a:rPr lang="en-US" altLang="ko-KR" sz="1200" dirty="0" smtClean="0"/>
              <a:t>2 are possible, </a:t>
            </a:r>
          </a:p>
          <a:p>
            <a:endParaRPr lang="en-US" altLang="ko-KR" sz="1200" b="1" dirty="0">
              <a:solidFill>
                <a:srgbClr val="0000FF"/>
              </a:solidFill>
            </a:endParaRPr>
          </a:p>
          <a:p>
            <a:endParaRPr lang="en-US" altLang="ko-KR" sz="1200" b="1" dirty="0" smtClean="0">
              <a:solidFill>
                <a:srgbClr val="0000FF"/>
              </a:solidFill>
            </a:endParaRPr>
          </a:p>
          <a:p>
            <a:endParaRPr lang="en-US" altLang="ko-KR" sz="1200" b="1" dirty="0">
              <a:solidFill>
                <a:srgbClr val="0000FF"/>
              </a:solidFill>
            </a:endParaRPr>
          </a:p>
          <a:p>
            <a:r>
              <a:rPr lang="en-US" altLang="ko-KR" sz="1200" dirty="0"/>
              <a:t>Is there a delay between the initial pattern set and the next pattern set during the display operation</a:t>
            </a:r>
            <a:r>
              <a:rPr lang="en-US" altLang="ko-KR" sz="1200" dirty="0" smtClean="0"/>
              <a:t>?</a:t>
            </a:r>
          </a:p>
          <a:p>
            <a:endParaRPr lang="en-US" altLang="ko-KR" sz="1200" dirty="0"/>
          </a:p>
          <a:p>
            <a:endParaRPr lang="en-US" altLang="ko-KR" sz="1200" dirty="0" smtClean="0"/>
          </a:p>
          <a:p>
            <a:r>
              <a:rPr lang="en-US" altLang="ko-KR" sz="1200" dirty="0"/>
              <a:t>&lt;</a:t>
            </a:r>
            <a:r>
              <a:rPr lang="en-US" altLang="ko-KR" sz="1200" dirty="0" smtClean="0"/>
              <a:t>Question-3&gt; </a:t>
            </a:r>
            <a:r>
              <a:rPr lang="en-US" altLang="ko-KR" sz="1200" dirty="0"/>
              <a:t>If operation scenarios 1 and 2 are possible, </a:t>
            </a:r>
            <a:endParaRPr lang="en-US" altLang="ko-KR" sz="1200" b="1" dirty="0" smtClean="0">
              <a:solidFill>
                <a:srgbClr val="0000FF"/>
              </a:solidFill>
            </a:endParaRPr>
          </a:p>
          <a:p>
            <a:r>
              <a:rPr lang="en-US" altLang="ko-KR" sz="1200" b="1" dirty="0">
                <a:solidFill>
                  <a:srgbClr val="0000FF"/>
                </a:solidFill>
              </a:rPr>
              <a:t> </a:t>
            </a:r>
            <a:r>
              <a:rPr lang="en-US" altLang="ko-KR" sz="1200" b="1" dirty="0" smtClean="0">
                <a:solidFill>
                  <a:srgbClr val="0000FF"/>
                </a:solidFill>
              </a:rPr>
              <a:t>                  </a:t>
            </a:r>
            <a:r>
              <a:rPr lang="en-US" altLang="ko-KR" sz="1200" dirty="0"/>
              <a:t>Can a similar test be performed on the TI GUI and EVM?</a:t>
            </a:r>
            <a:endParaRPr lang="en-US" altLang="ko-KR" sz="1200" b="1" dirty="0">
              <a:solidFill>
                <a:srgbClr val="0000FF"/>
              </a:solidFill>
            </a:endParaRPr>
          </a:p>
          <a:p>
            <a:endParaRPr lang="ko-KR" altLang="en-US" sz="1200" dirty="0"/>
          </a:p>
        </p:txBody>
      </p:sp>
      <p:pic>
        <p:nvPicPr>
          <p:cNvPr id="12" name="그림 11"/>
          <p:cNvPicPr>
            <a:picLocks noChangeAspect="1"/>
          </p:cNvPicPr>
          <p:nvPr/>
        </p:nvPicPr>
        <p:blipFill>
          <a:blip r:embed="rId4"/>
          <a:stretch>
            <a:fillRect/>
          </a:stretch>
        </p:blipFill>
        <p:spPr>
          <a:xfrm>
            <a:off x="9101137" y="2405062"/>
            <a:ext cx="2962275" cy="2371725"/>
          </a:xfrm>
          <a:prstGeom prst="rect">
            <a:avLst/>
          </a:prstGeom>
        </p:spPr>
      </p:pic>
      <p:pic>
        <p:nvPicPr>
          <p:cNvPr id="13" name="그림 12"/>
          <p:cNvPicPr>
            <a:picLocks noChangeAspect="1"/>
          </p:cNvPicPr>
          <p:nvPr/>
        </p:nvPicPr>
        <p:blipFill>
          <a:blip r:embed="rId5"/>
          <a:stretch>
            <a:fillRect/>
          </a:stretch>
        </p:blipFill>
        <p:spPr>
          <a:xfrm>
            <a:off x="4695824" y="3333749"/>
            <a:ext cx="4238625" cy="514350"/>
          </a:xfrm>
          <a:prstGeom prst="rect">
            <a:avLst/>
          </a:prstGeom>
        </p:spPr>
      </p:pic>
    </p:spTree>
    <p:extLst>
      <p:ext uri="{BB962C8B-B14F-4D97-AF65-F5344CB8AC3E}">
        <p14:creationId xmlns:p14="http://schemas.microsoft.com/office/powerpoint/2010/main" val="120571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0048"/>
            <a:ext cx="10412083" cy="307777"/>
          </a:xfrm>
          <a:prstGeom prst="rect">
            <a:avLst/>
          </a:prstGeom>
          <a:noFill/>
        </p:spPr>
        <p:txBody>
          <a:bodyPr wrap="square" rtlCol="0">
            <a:spAutoFit/>
          </a:bodyPr>
          <a:lstStyle/>
          <a:p>
            <a:pPr marL="285750" indent="-285750">
              <a:buFont typeface="Wingdings" panose="05000000000000000000" pitchFamily="2" charset="2"/>
              <a:buChar char="§"/>
            </a:pPr>
            <a:r>
              <a:rPr lang="en-US" altLang="ko-KR" sz="1400" b="1" dirty="0" smtClean="0"/>
              <a:t>Beam Operation Condition and Scenario </a:t>
            </a:r>
            <a:endParaRPr lang="en-US" altLang="ko-KR" sz="1400" b="1" dirty="0" smtClean="0"/>
          </a:p>
        </p:txBody>
      </p:sp>
      <p:pic>
        <p:nvPicPr>
          <p:cNvPr id="26" name="그림 25"/>
          <p:cNvPicPr>
            <a:picLocks noChangeAspect="1"/>
          </p:cNvPicPr>
          <p:nvPr/>
        </p:nvPicPr>
        <p:blipFill>
          <a:blip r:embed="rId2"/>
          <a:stretch>
            <a:fillRect/>
          </a:stretch>
        </p:blipFill>
        <p:spPr>
          <a:xfrm>
            <a:off x="9300623" y="204132"/>
            <a:ext cx="2743200" cy="381000"/>
          </a:xfrm>
          <a:prstGeom prst="rect">
            <a:avLst/>
          </a:prstGeom>
        </p:spPr>
      </p:pic>
      <p:sp>
        <p:nvSpPr>
          <p:cNvPr id="28" name="TextBox 27"/>
          <p:cNvSpPr txBox="1"/>
          <p:nvPr/>
        </p:nvSpPr>
        <p:spPr>
          <a:xfrm>
            <a:off x="6859437" y="284057"/>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29" name="TextBox 28"/>
          <p:cNvSpPr txBox="1"/>
          <p:nvPr/>
        </p:nvSpPr>
        <p:spPr>
          <a:xfrm>
            <a:off x="6859437" y="639986"/>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30" name="그림 29"/>
          <p:cNvPicPr>
            <a:picLocks noChangeAspect="1"/>
          </p:cNvPicPr>
          <p:nvPr/>
        </p:nvPicPr>
        <p:blipFill>
          <a:blip r:embed="rId3"/>
          <a:stretch>
            <a:fillRect/>
          </a:stretch>
        </p:blipFill>
        <p:spPr>
          <a:xfrm>
            <a:off x="9283370" y="567575"/>
            <a:ext cx="2257425" cy="381000"/>
          </a:xfrm>
          <a:prstGeom prst="rect">
            <a:avLst/>
          </a:prstGeom>
        </p:spPr>
      </p:pic>
      <p:sp>
        <p:nvSpPr>
          <p:cNvPr id="5" name="TextBox 4"/>
          <p:cNvSpPr txBox="1"/>
          <p:nvPr/>
        </p:nvSpPr>
        <p:spPr>
          <a:xfrm>
            <a:off x="91294" y="377825"/>
            <a:ext cx="6637129" cy="5293757"/>
          </a:xfrm>
          <a:prstGeom prst="rect">
            <a:avLst/>
          </a:prstGeom>
          <a:noFill/>
        </p:spPr>
        <p:txBody>
          <a:bodyPr wrap="square" rtlCol="0">
            <a:spAutoFit/>
          </a:bodyPr>
          <a:lstStyle/>
          <a:p>
            <a:pPr marL="228600" indent="-228600">
              <a:buAutoNum type="alphaUcParenR"/>
            </a:pPr>
            <a:r>
              <a:rPr lang="en-US" altLang="ko-KR" sz="1400" b="1" u="sng" dirty="0" smtClean="0">
                <a:latin typeface="+mj-ea"/>
                <a:ea typeface="+mj-ea"/>
              </a:rPr>
              <a:t>Example of scenario 1</a:t>
            </a:r>
          </a:p>
          <a:p>
            <a:endParaRPr lang="en-US" altLang="ko-KR" sz="1200" dirty="0" smtClean="0">
              <a:latin typeface="+mj-ea"/>
              <a:ea typeface="+mj-ea"/>
            </a:endParaRPr>
          </a:p>
          <a:p>
            <a:r>
              <a:rPr lang="en-US" altLang="ko-KR" sz="1200" dirty="0" smtClean="0">
                <a:latin typeface="+mj-ea"/>
                <a:ea typeface="+mj-ea"/>
              </a:rPr>
              <a:t>-. </a:t>
            </a:r>
            <a:r>
              <a:rPr lang="en-US" altLang="ko-KR" sz="1200" b="1" dirty="0" smtClean="0">
                <a:latin typeface="+mj-ea"/>
                <a:ea typeface="+mj-ea"/>
              </a:rPr>
              <a:t>Conditions : </a:t>
            </a:r>
            <a:r>
              <a:rPr lang="en-US" altLang="ko-KR" sz="1200" b="1" dirty="0">
                <a:latin typeface="+mj-ea"/>
                <a:ea typeface="+mj-ea"/>
              </a:rPr>
              <a:t>All pattern sets have been downloaded to the external flash </a:t>
            </a:r>
            <a:r>
              <a:rPr lang="en-US" altLang="ko-KR" sz="1200" b="1" dirty="0" smtClean="0">
                <a:latin typeface="+mj-ea"/>
                <a:ea typeface="+mj-ea"/>
              </a:rPr>
              <a:t>memory</a:t>
            </a:r>
          </a:p>
          <a:p>
            <a:r>
              <a:rPr lang="en-US" altLang="ko-KR" sz="1200" b="1" dirty="0" smtClean="0">
                <a:latin typeface="+mj-ea"/>
                <a:ea typeface="+mj-ea"/>
              </a:rPr>
              <a:t>                    </a:t>
            </a:r>
            <a:r>
              <a:rPr lang="en-US" altLang="ko-KR" sz="1200" dirty="0"/>
              <a:t>Due to the DLPC initialization time, the PROJ_ON signal is changed from </a:t>
            </a:r>
            <a:endParaRPr lang="en-US" altLang="ko-KR" sz="1200" dirty="0" smtClean="0"/>
          </a:p>
          <a:p>
            <a:r>
              <a:rPr lang="en-US" altLang="ko-KR" sz="1200" dirty="0"/>
              <a:t> </a:t>
            </a:r>
            <a:r>
              <a:rPr lang="en-US" altLang="ko-KR" sz="1200" dirty="0" smtClean="0"/>
              <a:t>                   Low </a:t>
            </a:r>
            <a:r>
              <a:rPr lang="en-US" altLang="ko-KR" sz="1200" dirty="0"/>
              <a:t>to High and remains High thereafter</a:t>
            </a:r>
            <a:r>
              <a:rPr lang="en-US" altLang="ko-KR" sz="1200" dirty="0" smtClean="0"/>
              <a:t>.</a:t>
            </a:r>
          </a:p>
          <a:p>
            <a:endParaRPr lang="en-US" altLang="ko-KR" sz="1200" dirty="0">
              <a:latin typeface="+mj-ea"/>
              <a:ea typeface="+mj-ea"/>
            </a:endParaRPr>
          </a:p>
          <a:p>
            <a:r>
              <a:rPr lang="en-US" altLang="ko-KR" sz="1200" dirty="0" smtClean="0">
                <a:latin typeface="+mj-ea"/>
                <a:ea typeface="+mj-ea"/>
              </a:rPr>
              <a:t>A.1) Select “User </a:t>
            </a:r>
            <a:r>
              <a:rPr lang="en-US" altLang="ko-KR" sz="1200" b="1" u="sng" dirty="0" smtClean="0">
                <a:solidFill>
                  <a:srgbClr val="0000FF"/>
                </a:solidFill>
                <a:latin typeface="+mj-ea"/>
                <a:ea typeface="+mj-ea"/>
              </a:rPr>
              <a:t>capture mode #1 </a:t>
            </a:r>
            <a:r>
              <a:rPr lang="en-US" altLang="ko-KR" sz="1200" dirty="0" smtClean="0">
                <a:latin typeface="+mj-ea"/>
                <a:ea typeface="+mj-ea"/>
              </a:rPr>
              <a:t>on </a:t>
            </a:r>
            <a:r>
              <a:rPr lang="en-US" altLang="ko-KR" sz="1200" b="1" u="sng" dirty="0" smtClean="0">
                <a:solidFill>
                  <a:srgbClr val="00B0F0"/>
                </a:solidFill>
                <a:latin typeface="+mj-ea"/>
                <a:ea typeface="+mj-ea"/>
              </a:rPr>
              <a:t>Customizing GUI </a:t>
            </a:r>
            <a:r>
              <a:rPr lang="en-US" altLang="ko-KR" sz="1200" dirty="0" smtClean="0">
                <a:latin typeface="+mj-ea"/>
                <a:ea typeface="+mj-ea"/>
              </a:rPr>
              <a:t>“ – Not TI GUI </a:t>
            </a:r>
          </a:p>
          <a:p>
            <a:r>
              <a:rPr lang="en-US" altLang="ko-KR" sz="1200" dirty="0" smtClean="0">
                <a:latin typeface="+mj-ea"/>
                <a:ea typeface="+mj-ea"/>
              </a:rPr>
              <a:t>A.2) </a:t>
            </a:r>
            <a:r>
              <a:rPr lang="en-US" altLang="ko-KR" sz="1200" dirty="0"/>
              <a:t>The pattern set corresponding to </a:t>
            </a:r>
            <a:r>
              <a:rPr lang="en-US" altLang="ko-KR" sz="1200" b="1" u="sng" dirty="0" smtClean="0">
                <a:solidFill>
                  <a:srgbClr val="0000FF"/>
                </a:solidFill>
              </a:rPr>
              <a:t>capture </a:t>
            </a:r>
            <a:r>
              <a:rPr lang="en-US" altLang="ko-KR" sz="1200" b="1" u="sng" dirty="0">
                <a:solidFill>
                  <a:srgbClr val="0000FF"/>
                </a:solidFill>
              </a:rPr>
              <a:t>Mode #1 </a:t>
            </a:r>
            <a:r>
              <a:rPr lang="en-US" altLang="ko-KR" sz="1200" dirty="0"/>
              <a:t>is pre-loaded from the </a:t>
            </a:r>
            <a:r>
              <a:rPr lang="en-US" altLang="ko-KR" sz="1200" dirty="0" smtClean="0"/>
              <a:t>external</a:t>
            </a:r>
          </a:p>
          <a:p>
            <a:r>
              <a:rPr lang="en-US" altLang="ko-KR" sz="1200" dirty="0"/>
              <a:t> </a:t>
            </a:r>
            <a:r>
              <a:rPr lang="en-US" altLang="ko-KR" sz="1200" dirty="0" smtClean="0"/>
              <a:t>     </a:t>
            </a:r>
            <a:r>
              <a:rPr lang="en-US" altLang="ko-KR" sz="1200" dirty="0"/>
              <a:t>memory to the DLPC internal memory.</a:t>
            </a:r>
            <a:endParaRPr lang="en-US" altLang="ko-KR" sz="1200" dirty="0" smtClean="0">
              <a:latin typeface="+mj-ea"/>
              <a:ea typeface="+mj-ea"/>
            </a:endParaRPr>
          </a:p>
          <a:p>
            <a:r>
              <a:rPr lang="en-US" altLang="ko-KR" sz="1200" dirty="0" smtClean="0">
                <a:latin typeface="+mj-ea"/>
                <a:ea typeface="+mj-ea"/>
              </a:rPr>
              <a:t>A.3) Pattern display operation execution </a:t>
            </a:r>
          </a:p>
          <a:p>
            <a:r>
              <a:rPr lang="en-US" altLang="ko-KR" sz="1200" dirty="0" smtClean="0">
                <a:latin typeface="+mj-ea"/>
                <a:ea typeface="+mj-ea"/>
              </a:rPr>
              <a:t>A.4) </a:t>
            </a:r>
            <a:r>
              <a:rPr lang="en-US" altLang="ko-KR" sz="1200" dirty="0" err="1" smtClean="0">
                <a:latin typeface="+mj-ea"/>
                <a:ea typeface="+mj-ea"/>
              </a:rPr>
              <a:t>Pattern_set</a:t>
            </a:r>
            <a:r>
              <a:rPr lang="en-US" altLang="ko-KR" sz="1200" dirty="0">
                <a:latin typeface="+mj-ea"/>
                <a:ea typeface="+mj-ea"/>
              </a:rPr>
              <a:t> </a:t>
            </a:r>
            <a:r>
              <a:rPr lang="en-US" altLang="ko-KR" sz="1200" dirty="0" smtClean="0">
                <a:latin typeface="+mj-ea"/>
                <a:ea typeface="+mj-ea"/>
              </a:rPr>
              <a:t>#1 Display </a:t>
            </a:r>
            <a:r>
              <a:rPr lang="en-US" altLang="ko-KR" sz="1200" dirty="0" smtClean="0">
                <a:latin typeface="+mj-ea"/>
                <a:ea typeface="+mj-ea"/>
                <a:sym typeface="Wingdings" panose="05000000000000000000" pitchFamily="2" charset="2"/>
              </a:rPr>
              <a:t> Pattern_set#2 Display </a:t>
            </a:r>
          </a:p>
          <a:p>
            <a:r>
              <a:rPr lang="en-US" altLang="ko-KR" sz="1200" dirty="0" smtClean="0">
                <a:latin typeface="+mj-ea"/>
                <a:ea typeface="+mj-ea"/>
                <a:sym typeface="Wingdings" panose="05000000000000000000" pitchFamily="2" charset="2"/>
              </a:rPr>
              <a:t>A.5) Operation Complete </a:t>
            </a:r>
          </a:p>
          <a:p>
            <a:r>
              <a:rPr lang="en-US" altLang="ko-KR" sz="1200" dirty="0" smtClean="0">
                <a:latin typeface="+mj-ea"/>
                <a:ea typeface="+mj-ea"/>
                <a:sym typeface="Wingdings" panose="05000000000000000000" pitchFamily="2" charset="2"/>
              </a:rPr>
              <a:t>A.6) Pattern display operation execution </a:t>
            </a:r>
          </a:p>
          <a:p>
            <a:r>
              <a:rPr lang="en-US" altLang="ko-KR" sz="1200" dirty="0" smtClean="0">
                <a:latin typeface="+mj-ea"/>
                <a:ea typeface="+mj-ea"/>
                <a:sym typeface="Wingdings" panose="05000000000000000000" pitchFamily="2" charset="2"/>
              </a:rPr>
              <a:t>A.7) </a:t>
            </a:r>
            <a:r>
              <a:rPr lang="en-US" altLang="ko-KR" sz="1200" dirty="0" err="1">
                <a:latin typeface="+mj-ea"/>
                <a:ea typeface="+mj-ea"/>
              </a:rPr>
              <a:t>Pattern_set</a:t>
            </a:r>
            <a:r>
              <a:rPr lang="en-US" altLang="ko-KR" sz="1200" dirty="0">
                <a:latin typeface="+mj-ea"/>
                <a:ea typeface="+mj-ea"/>
              </a:rPr>
              <a:t> #1 Display </a:t>
            </a:r>
            <a:r>
              <a:rPr lang="en-US" altLang="ko-KR" sz="1200" dirty="0">
                <a:latin typeface="+mj-ea"/>
                <a:ea typeface="+mj-ea"/>
                <a:sym typeface="Wingdings" panose="05000000000000000000" pitchFamily="2" charset="2"/>
              </a:rPr>
              <a:t> Pattern_set#2 Display </a:t>
            </a:r>
            <a:endParaRPr lang="en-US" altLang="ko-KR" sz="1200" dirty="0" smtClean="0">
              <a:latin typeface="+mj-ea"/>
              <a:ea typeface="+mj-ea"/>
              <a:sym typeface="Wingdings" panose="05000000000000000000" pitchFamily="2" charset="2"/>
            </a:endParaRPr>
          </a:p>
          <a:p>
            <a:r>
              <a:rPr lang="en-US" altLang="ko-KR" sz="1200" dirty="0" smtClean="0">
                <a:latin typeface="+mj-ea"/>
                <a:ea typeface="+mj-ea"/>
                <a:sym typeface="Wingdings" panose="05000000000000000000" pitchFamily="2" charset="2"/>
              </a:rPr>
              <a:t>A.8) </a:t>
            </a:r>
            <a:r>
              <a:rPr lang="en-US" altLang="ko-KR" sz="1200" dirty="0">
                <a:latin typeface="+mj-ea"/>
                <a:ea typeface="+mj-ea"/>
                <a:sym typeface="Wingdings" panose="05000000000000000000" pitchFamily="2" charset="2"/>
              </a:rPr>
              <a:t>Operation </a:t>
            </a:r>
            <a:r>
              <a:rPr lang="en-US" altLang="ko-KR" sz="1200" dirty="0" smtClean="0">
                <a:latin typeface="+mj-ea"/>
                <a:ea typeface="+mj-ea"/>
                <a:sym typeface="Wingdings" panose="05000000000000000000" pitchFamily="2" charset="2"/>
              </a:rPr>
              <a:t>Complete </a:t>
            </a:r>
          </a:p>
          <a:p>
            <a:r>
              <a:rPr lang="en-US" altLang="ko-KR" sz="1200" b="1" u="sng" dirty="0" smtClean="0">
                <a:solidFill>
                  <a:srgbClr val="FF0000"/>
                </a:solidFill>
                <a:latin typeface="+mj-ea"/>
                <a:ea typeface="+mj-ea"/>
                <a:sym typeface="Wingdings" panose="05000000000000000000" pitchFamily="2" charset="2"/>
              </a:rPr>
              <a:t>A.N) Display stop execution</a:t>
            </a:r>
            <a:endParaRPr lang="en-US" altLang="ko-KR" sz="1200" b="1" u="sng" dirty="0">
              <a:solidFill>
                <a:srgbClr val="FF0000"/>
              </a:solidFill>
              <a:latin typeface="+mj-ea"/>
              <a:ea typeface="+mj-ea"/>
              <a:sym typeface="Wingdings" panose="05000000000000000000" pitchFamily="2" charset="2"/>
            </a:endParaRPr>
          </a:p>
          <a:p>
            <a:endParaRPr lang="en-US" altLang="ko-KR" sz="1200" b="1" dirty="0">
              <a:latin typeface="+mj-ea"/>
              <a:ea typeface="+mj-ea"/>
              <a:sym typeface="Wingdings" panose="05000000000000000000" pitchFamily="2" charset="2"/>
            </a:endParaRPr>
          </a:p>
          <a:p>
            <a:r>
              <a:rPr lang="en-US" altLang="ko-KR" sz="1200" dirty="0">
                <a:latin typeface="+mj-ea"/>
              </a:rPr>
              <a:t>B</a:t>
            </a:r>
            <a:r>
              <a:rPr lang="en-US" altLang="ko-KR" sz="1200" dirty="0" smtClean="0">
                <a:latin typeface="+mj-ea"/>
              </a:rPr>
              <a:t>.1</a:t>
            </a:r>
            <a:r>
              <a:rPr lang="en-US" altLang="ko-KR" sz="1200" dirty="0">
                <a:latin typeface="+mj-ea"/>
              </a:rPr>
              <a:t>) Select “User </a:t>
            </a:r>
            <a:r>
              <a:rPr lang="en-US" altLang="ko-KR" sz="1200" b="1" dirty="0">
                <a:solidFill>
                  <a:srgbClr val="0000FF"/>
                </a:solidFill>
                <a:latin typeface="+mj-ea"/>
              </a:rPr>
              <a:t>capture mode #1 </a:t>
            </a:r>
            <a:r>
              <a:rPr lang="en-US" altLang="ko-KR" sz="1200" dirty="0">
                <a:latin typeface="+mj-ea"/>
              </a:rPr>
              <a:t>on </a:t>
            </a:r>
            <a:r>
              <a:rPr lang="en-US" altLang="ko-KR" sz="1200" b="1" u="sng" dirty="0">
                <a:solidFill>
                  <a:srgbClr val="00B0F0"/>
                </a:solidFill>
                <a:latin typeface="+mj-ea"/>
              </a:rPr>
              <a:t>Customizing GUI </a:t>
            </a:r>
            <a:r>
              <a:rPr lang="en-US" altLang="ko-KR" sz="1200" dirty="0">
                <a:latin typeface="+mj-ea"/>
              </a:rPr>
              <a:t>“ – Not TI GUI </a:t>
            </a:r>
          </a:p>
          <a:p>
            <a:r>
              <a:rPr lang="en-US" altLang="ko-KR" sz="1200" dirty="0">
                <a:latin typeface="+mj-ea"/>
              </a:rPr>
              <a:t>B</a:t>
            </a:r>
            <a:r>
              <a:rPr lang="en-US" altLang="ko-KR" sz="1200" dirty="0" smtClean="0">
                <a:latin typeface="+mj-ea"/>
              </a:rPr>
              <a:t>.2</a:t>
            </a:r>
            <a:r>
              <a:rPr lang="en-US" altLang="ko-KR" sz="1200" dirty="0">
                <a:latin typeface="+mj-ea"/>
              </a:rPr>
              <a:t>) </a:t>
            </a:r>
            <a:r>
              <a:rPr lang="en-US" altLang="ko-KR" sz="1200" dirty="0"/>
              <a:t>The pattern set corresponding to </a:t>
            </a:r>
            <a:r>
              <a:rPr lang="en-US" altLang="ko-KR" sz="1200" b="1" u="sng" dirty="0">
                <a:solidFill>
                  <a:srgbClr val="0000FF"/>
                </a:solidFill>
              </a:rPr>
              <a:t>capture Mode </a:t>
            </a:r>
            <a:r>
              <a:rPr lang="en-US" altLang="ko-KR" sz="1200" b="1" u="sng" dirty="0" smtClean="0">
                <a:solidFill>
                  <a:srgbClr val="0000FF"/>
                </a:solidFill>
              </a:rPr>
              <a:t>#2 </a:t>
            </a:r>
            <a:r>
              <a:rPr lang="en-US" altLang="ko-KR" sz="1200" dirty="0"/>
              <a:t>is pre-loaded from the external</a:t>
            </a:r>
          </a:p>
          <a:p>
            <a:r>
              <a:rPr lang="en-US" altLang="ko-KR" sz="1200" dirty="0"/>
              <a:t>      memory to the DLPC internal memory.</a:t>
            </a:r>
            <a:endParaRPr lang="en-US" altLang="ko-KR" sz="1200" dirty="0">
              <a:latin typeface="+mj-ea"/>
            </a:endParaRPr>
          </a:p>
          <a:p>
            <a:r>
              <a:rPr lang="en-US" altLang="ko-KR" sz="1200" dirty="0">
                <a:latin typeface="+mj-ea"/>
              </a:rPr>
              <a:t>B</a:t>
            </a:r>
            <a:r>
              <a:rPr lang="en-US" altLang="ko-KR" sz="1200" dirty="0" smtClean="0">
                <a:latin typeface="+mj-ea"/>
              </a:rPr>
              <a:t>.3</a:t>
            </a:r>
            <a:r>
              <a:rPr lang="en-US" altLang="ko-KR" sz="1200" dirty="0">
                <a:latin typeface="+mj-ea"/>
              </a:rPr>
              <a:t>) Pattern display operation execution </a:t>
            </a:r>
          </a:p>
          <a:p>
            <a:r>
              <a:rPr lang="en-US" altLang="ko-KR" sz="1200" dirty="0">
                <a:latin typeface="+mj-ea"/>
              </a:rPr>
              <a:t>B</a:t>
            </a:r>
            <a:r>
              <a:rPr lang="en-US" altLang="ko-KR" sz="1200" dirty="0" smtClean="0">
                <a:latin typeface="+mj-ea"/>
              </a:rPr>
              <a:t>.4</a:t>
            </a:r>
            <a:r>
              <a:rPr lang="en-US" altLang="ko-KR" sz="1200" dirty="0">
                <a:latin typeface="+mj-ea"/>
              </a:rPr>
              <a:t>) </a:t>
            </a:r>
            <a:r>
              <a:rPr lang="en-US" altLang="ko-KR" sz="1200" dirty="0" err="1">
                <a:latin typeface="+mj-ea"/>
              </a:rPr>
              <a:t>Pattern_set</a:t>
            </a:r>
            <a:r>
              <a:rPr lang="en-US" altLang="ko-KR" sz="1200" dirty="0">
                <a:latin typeface="+mj-ea"/>
              </a:rPr>
              <a:t> </a:t>
            </a:r>
            <a:r>
              <a:rPr lang="en-US" altLang="ko-KR" sz="1200" dirty="0" smtClean="0">
                <a:latin typeface="+mj-ea"/>
              </a:rPr>
              <a:t>#1 </a:t>
            </a:r>
            <a:r>
              <a:rPr lang="en-US" altLang="ko-KR" sz="1200" dirty="0">
                <a:latin typeface="+mj-ea"/>
              </a:rPr>
              <a:t>Display </a:t>
            </a:r>
            <a:r>
              <a:rPr lang="en-US" altLang="ko-KR" sz="1200" dirty="0">
                <a:latin typeface="+mj-ea"/>
                <a:sym typeface="Wingdings" panose="05000000000000000000" pitchFamily="2" charset="2"/>
              </a:rPr>
              <a:t> Pattern_set#2 </a:t>
            </a:r>
            <a:r>
              <a:rPr lang="en-US" altLang="ko-KR" sz="1200" dirty="0" smtClean="0">
                <a:latin typeface="+mj-ea"/>
                <a:sym typeface="Wingdings" panose="05000000000000000000" pitchFamily="2" charset="2"/>
              </a:rPr>
              <a:t>Display  Pattern_set#3 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.5</a:t>
            </a:r>
            <a:r>
              <a:rPr lang="en-US" altLang="ko-KR" sz="1200" dirty="0">
                <a:latin typeface="+mj-ea"/>
                <a:sym typeface="Wingdings" panose="05000000000000000000" pitchFamily="2" charset="2"/>
              </a:rPr>
              <a:t>) Operation Complete </a:t>
            </a: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.6</a:t>
            </a:r>
            <a:r>
              <a:rPr lang="en-US" altLang="ko-KR" sz="1200" dirty="0">
                <a:latin typeface="+mj-ea"/>
                <a:sym typeface="Wingdings" panose="05000000000000000000" pitchFamily="2" charset="2"/>
              </a:rPr>
              <a:t>) Pattern display operation execution </a:t>
            </a: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.7</a:t>
            </a:r>
            <a:r>
              <a:rPr lang="en-US" altLang="ko-KR" sz="1200" dirty="0">
                <a:latin typeface="+mj-ea"/>
                <a:sym typeface="Wingdings" panose="05000000000000000000" pitchFamily="2" charset="2"/>
              </a:rPr>
              <a:t>) </a:t>
            </a:r>
            <a:r>
              <a:rPr lang="en-US" altLang="ko-KR" sz="1200" dirty="0" err="1">
                <a:latin typeface="+mj-ea"/>
              </a:rPr>
              <a:t>Pattern_set</a:t>
            </a:r>
            <a:r>
              <a:rPr lang="en-US" altLang="ko-KR" sz="1200" dirty="0">
                <a:latin typeface="+mj-ea"/>
              </a:rPr>
              <a:t> #1 Display </a:t>
            </a:r>
            <a:r>
              <a:rPr lang="en-US" altLang="ko-KR" sz="1200" dirty="0">
                <a:latin typeface="+mj-ea"/>
                <a:sym typeface="Wingdings" panose="05000000000000000000" pitchFamily="2" charset="2"/>
              </a:rPr>
              <a:t> Pattern_set#2 Display </a:t>
            </a:r>
            <a:r>
              <a:rPr lang="en-US" altLang="ko-KR" sz="1200" dirty="0">
                <a:latin typeface="+mj-ea"/>
                <a:sym typeface="Wingdings" panose="05000000000000000000" pitchFamily="2" charset="2"/>
              </a:rPr>
              <a:t> Pattern_set#3 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.8</a:t>
            </a:r>
            <a:r>
              <a:rPr lang="en-US" altLang="ko-KR" sz="1200" dirty="0">
                <a:latin typeface="+mj-ea"/>
                <a:sym typeface="Wingdings" panose="05000000000000000000" pitchFamily="2" charset="2"/>
              </a:rPr>
              <a:t>) Operation Complete</a:t>
            </a:r>
          </a:p>
          <a:p>
            <a:r>
              <a:rPr lang="en-US" altLang="ko-KR" sz="1200" b="1" u="sng" dirty="0">
                <a:solidFill>
                  <a:srgbClr val="FF0000"/>
                </a:solidFill>
                <a:latin typeface="+mj-ea"/>
                <a:sym typeface="Wingdings" panose="05000000000000000000" pitchFamily="2" charset="2"/>
              </a:rPr>
              <a:t>B</a:t>
            </a:r>
            <a:r>
              <a:rPr lang="en-US" altLang="ko-KR" sz="1200" b="1" u="sng" dirty="0" smtClean="0">
                <a:solidFill>
                  <a:srgbClr val="FF0000"/>
                </a:solidFill>
                <a:latin typeface="+mj-ea"/>
                <a:sym typeface="Wingdings" panose="05000000000000000000" pitchFamily="2" charset="2"/>
              </a:rPr>
              <a:t>.N</a:t>
            </a:r>
            <a:r>
              <a:rPr lang="en-US" altLang="ko-KR" sz="1200" b="1" u="sng" dirty="0">
                <a:solidFill>
                  <a:srgbClr val="FF0000"/>
                </a:solidFill>
                <a:latin typeface="+mj-ea"/>
                <a:sym typeface="Wingdings" panose="05000000000000000000" pitchFamily="2" charset="2"/>
              </a:rPr>
              <a:t>) Display stop execution</a:t>
            </a:r>
          </a:p>
          <a:p>
            <a:endParaRPr lang="ko-KR" altLang="en-US" sz="1200" b="1" dirty="0">
              <a:latin typeface="+mj-ea"/>
              <a:ea typeface="+mj-ea"/>
            </a:endParaRPr>
          </a:p>
        </p:txBody>
      </p:sp>
      <p:sp>
        <p:nvSpPr>
          <p:cNvPr id="7" name="직사각형 6"/>
          <p:cNvSpPr/>
          <p:nvPr/>
        </p:nvSpPr>
        <p:spPr>
          <a:xfrm>
            <a:off x="6859437" y="70048"/>
            <a:ext cx="5184386" cy="1045005"/>
          </a:xfrm>
          <a:prstGeom prst="rect">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TextBox 7"/>
          <p:cNvSpPr txBox="1"/>
          <p:nvPr/>
        </p:nvSpPr>
        <p:spPr>
          <a:xfrm>
            <a:off x="8039099" y="1152350"/>
            <a:ext cx="3933826" cy="276999"/>
          </a:xfrm>
          <a:prstGeom prst="rect">
            <a:avLst/>
          </a:prstGeom>
          <a:noFill/>
        </p:spPr>
        <p:txBody>
          <a:bodyPr wrap="square" rtlCol="0">
            <a:spAutoFit/>
          </a:bodyPr>
          <a:lstStyle/>
          <a:p>
            <a:r>
              <a:rPr lang="en-US" altLang="ko-KR" sz="1200" b="1" dirty="0" smtClean="0"/>
              <a:t>&lt;Capture mode #1_ pattern set configuration&gt;</a:t>
            </a:r>
            <a:endParaRPr lang="ko-KR" altLang="en-US" sz="1200" b="1" dirty="0"/>
          </a:p>
        </p:txBody>
      </p:sp>
      <p:sp>
        <p:nvSpPr>
          <p:cNvPr id="9" name="직사각형 8"/>
          <p:cNvSpPr/>
          <p:nvPr/>
        </p:nvSpPr>
        <p:spPr>
          <a:xfrm>
            <a:off x="28754" y="2124003"/>
            <a:ext cx="4210050" cy="527655"/>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직사각형 37"/>
          <p:cNvSpPr/>
          <p:nvPr/>
        </p:nvSpPr>
        <p:spPr>
          <a:xfrm>
            <a:off x="41155" y="2679402"/>
            <a:ext cx="4210050" cy="550308"/>
          </a:xfrm>
          <a:prstGeom prst="rect">
            <a:avLst/>
          </a:prstGeom>
          <a:noFill/>
          <a:ln w="254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4320485" y="1924790"/>
            <a:ext cx="2333625" cy="276999"/>
          </a:xfrm>
          <a:prstGeom prst="rect">
            <a:avLst/>
          </a:prstGeom>
          <a:noFill/>
        </p:spPr>
        <p:txBody>
          <a:bodyPr wrap="square" rtlCol="0">
            <a:spAutoFit/>
          </a:bodyPr>
          <a:lstStyle/>
          <a:p>
            <a:r>
              <a:rPr lang="en-US" altLang="ko-KR" sz="1200" dirty="0" smtClean="0"/>
              <a:t>Repetitive action</a:t>
            </a:r>
            <a:endParaRPr lang="ko-KR" altLang="en-US" sz="1200" dirty="0"/>
          </a:p>
        </p:txBody>
      </p:sp>
      <p:pic>
        <p:nvPicPr>
          <p:cNvPr id="44" name="그림 43"/>
          <p:cNvPicPr>
            <a:picLocks noChangeAspect="1"/>
          </p:cNvPicPr>
          <p:nvPr/>
        </p:nvPicPr>
        <p:blipFill>
          <a:blip r:embed="rId2"/>
          <a:stretch>
            <a:fillRect/>
          </a:stretch>
        </p:blipFill>
        <p:spPr>
          <a:xfrm>
            <a:off x="9300623" y="1721755"/>
            <a:ext cx="2743200" cy="381000"/>
          </a:xfrm>
          <a:prstGeom prst="rect">
            <a:avLst/>
          </a:prstGeom>
        </p:spPr>
      </p:pic>
      <p:sp>
        <p:nvSpPr>
          <p:cNvPr id="45" name="TextBox 44"/>
          <p:cNvSpPr txBox="1"/>
          <p:nvPr/>
        </p:nvSpPr>
        <p:spPr>
          <a:xfrm>
            <a:off x="6859437" y="1801680"/>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46" name="TextBox 45"/>
          <p:cNvSpPr txBox="1"/>
          <p:nvPr/>
        </p:nvSpPr>
        <p:spPr>
          <a:xfrm>
            <a:off x="6859437" y="2157609"/>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47" name="그림 46"/>
          <p:cNvPicPr>
            <a:picLocks noChangeAspect="1"/>
          </p:cNvPicPr>
          <p:nvPr/>
        </p:nvPicPr>
        <p:blipFill>
          <a:blip r:embed="rId3"/>
          <a:stretch>
            <a:fillRect/>
          </a:stretch>
        </p:blipFill>
        <p:spPr>
          <a:xfrm>
            <a:off x="9283370" y="2085198"/>
            <a:ext cx="2257425" cy="381000"/>
          </a:xfrm>
          <a:prstGeom prst="rect">
            <a:avLst/>
          </a:prstGeom>
        </p:spPr>
      </p:pic>
      <p:sp>
        <p:nvSpPr>
          <p:cNvPr id="48" name="직사각형 47"/>
          <p:cNvSpPr/>
          <p:nvPr/>
        </p:nvSpPr>
        <p:spPr>
          <a:xfrm>
            <a:off x="6859437" y="1587671"/>
            <a:ext cx="5184386" cy="1707979"/>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TextBox 48"/>
          <p:cNvSpPr txBox="1"/>
          <p:nvPr/>
        </p:nvSpPr>
        <p:spPr>
          <a:xfrm>
            <a:off x="8039099" y="3332947"/>
            <a:ext cx="3933826" cy="276999"/>
          </a:xfrm>
          <a:prstGeom prst="rect">
            <a:avLst/>
          </a:prstGeom>
          <a:noFill/>
        </p:spPr>
        <p:txBody>
          <a:bodyPr wrap="square" rtlCol="0">
            <a:spAutoFit/>
          </a:bodyPr>
          <a:lstStyle/>
          <a:p>
            <a:r>
              <a:rPr lang="en-US" altLang="ko-KR" sz="1200" b="1" dirty="0" smtClean="0"/>
              <a:t>&lt;Capture mode #2_ pattern set configuration&gt;</a:t>
            </a:r>
            <a:endParaRPr lang="ko-KR" altLang="en-US" sz="1200" b="1" dirty="0"/>
          </a:p>
        </p:txBody>
      </p:sp>
      <p:pic>
        <p:nvPicPr>
          <p:cNvPr id="50" name="그림 49"/>
          <p:cNvPicPr>
            <a:picLocks noChangeAspect="1"/>
          </p:cNvPicPr>
          <p:nvPr/>
        </p:nvPicPr>
        <p:blipFill>
          <a:blip r:embed="rId4"/>
          <a:stretch>
            <a:fillRect/>
          </a:stretch>
        </p:blipFill>
        <p:spPr>
          <a:xfrm>
            <a:off x="9283370" y="2519886"/>
            <a:ext cx="2660081" cy="295275"/>
          </a:xfrm>
          <a:prstGeom prst="rect">
            <a:avLst/>
          </a:prstGeom>
        </p:spPr>
      </p:pic>
      <p:sp>
        <p:nvSpPr>
          <p:cNvPr id="51" name="TextBox 50"/>
          <p:cNvSpPr txBox="1"/>
          <p:nvPr/>
        </p:nvSpPr>
        <p:spPr>
          <a:xfrm>
            <a:off x="6842184" y="2519886"/>
            <a:ext cx="2510288" cy="246221"/>
          </a:xfrm>
          <a:prstGeom prst="rect">
            <a:avLst/>
          </a:prstGeom>
          <a:noFill/>
        </p:spPr>
        <p:txBody>
          <a:bodyPr wrap="square" rtlCol="0">
            <a:spAutoFit/>
          </a:bodyPr>
          <a:lstStyle/>
          <a:p>
            <a:r>
              <a:rPr lang="en-US" altLang="ko-KR" sz="1000" dirty="0" smtClean="0"/>
              <a:t>Pattern_set#3 Exposure time  : 3000[us] </a:t>
            </a:r>
          </a:p>
        </p:txBody>
      </p:sp>
      <p:sp>
        <p:nvSpPr>
          <p:cNvPr id="52" name="직사각형 51"/>
          <p:cNvSpPr/>
          <p:nvPr/>
        </p:nvSpPr>
        <p:spPr>
          <a:xfrm>
            <a:off x="98483" y="4079966"/>
            <a:ext cx="5614090" cy="588882"/>
          </a:xfrm>
          <a:prstGeom prst="rect">
            <a:avLst/>
          </a:prstGeom>
          <a:noFill/>
          <a:ln w="2540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3" name="직사각형 52"/>
          <p:cNvSpPr/>
          <p:nvPr/>
        </p:nvSpPr>
        <p:spPr>
          <a:xfrm>
            <a:off x="110435" y="4658018"/>
            <a:ext cx="5614090" cy="588882"/>
          </a:xfrm>
          <a:prstGeom prst="rect">
            <a:avLst/>
          </a:prstGeom>
          <a:noFill/>
          <a:ln w="254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4" name="그림 53"/>
          <p:cNvPicPr>
            <a:picLocks noChangeAspect="1"/>
          </p:cNvPicPr>
          <p:nvPr/>
        </p:nvPicPr>
        <p:blipFill>
          <a:blip r:embed="rId2"/>
          <a:stretch>
            <a:fillRect/>
          </a:stretch>
        </p:blipFill>
        <p:spPr>
          <a:xfrm>
            <a:off x="9305296" y="3844794"/>
            <a:ext cx="2743200" cy="381000"/>
          </a:xfrm>
          <a:prstGeom prst="rect">
            <a:avLst/>
          </a:prstGeom>
        </p:spPr>
      </p:pic>
      <p:sp>
        <p:nvSpPr>
          <p:cNvPr id="55" name="TextBox 54"/>
          <p:cNvSpPr txBox="1"/>
          <p:nvPr/>
        </p:nvSpPr>
        <p:spPr>
          <a:xfrm>
            <a:off x="6864110" y="3924719"/>
            <a:ext cx="2510288" cy="246221"/>
          </a:xfrm>
          <a:prstGeom prst="rect">
            <a:avLst/>
          </a:prstGeom>
          <a:noFill/>
        </p:spPr>
        <p:txBody>
          <a:bodyPr wrap="square" rtlCol="0">
            <a:spAutoFit/>
          </a:bodyPr>
          <a:lstStyle/>
          <a:p>
            <a:r>
              <a:rPr lang="en-US" altLang="ko-KR" sz="1000" dirty="0" smtClean="0"/>
              <a:t>Pattern_set#1 Exposure time  : 5000[us] </a:t>
            </a:r>
          </a:p>
        </p:txBody>
      </p:sp>
      <p:pic>
        <p:nvPicPr>
          <p:cNvPr id="56" name="그림 55"/>
          <p:cNvPicPr>
            <a:picLocks noChangeAspect="1"/>
          </p:cNvPicPr>
          <p:nvPr/>
        </p:nvPicPr>
        <p:blipFill>
          <a:blip r:embed="rId5"/>
          <a:stretch>
            <a:fillRect/>
          </a:stretch>
        </p:blipFill>
        <p:spPr>
          <a:xfrm>
            <a:off x="9374398" y="4216269"/>
            <a:ext cx="2733675" cy="342900"/>
          </a:xfrm>
          <a:prstGeom prst="rect">
            <a:avLst/>
          </a:prstGeom>
        </p:spPr>
      </p:pic>
      <p:sp>
        <p:nvSpPr>
          <p:cNvPr id="57" name="TextBox 56"/>
          <p:cNvSpPr txBox="1"/>
          <p:nvPr/>
        </p:nvSpPr>
        <p:spPr>
          <a:xfrm>
            <a:off x="6864110" y="4295991"/>
            <a:ext cx="2510288" cy="246221"/>
          </a:xfrm>
          <a:prstGeom prst="rect">
            <a:avLst/>
          </a:prstGeom>
          <a:noFill/>
        </p:spPr>
        <p:txBody>
          <a:bodyPr wrap="square" rtlCol="0">
            <a:spAutoFit/>
          </a:bodyPr>
          <a:lstStyle/>
          <a:p>
            <a:r>
              <a:rPr lang="en-US" altLang="ko-KR" sz="1000" dirty="0" smtClean="0"/>
              <a:t>Pattern_set#3 Exposure time  : 25000[us] </a:t>
            </a:r>
          </a:p>
        </p:txBody>
      </p:sp>
      <p:sp>
        <p:nvSpPr>
          <p:cNvPr id="62" name="직사각형 61"/>
          <p:cNvSpPr/>
          <p:nvPr/>
        </p:nvSpPr>
        <p:spPr>
          <a:xfrm>
            <a:off x="6859437" y="3827512"/>
            <a:ext cx="5184386" cy="1707979"/>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TextBox 62"/>
          <p:cNvSpPr txBox="1"/>
          <p:nvPr/>
        </p:nvSpPr>
        <p:spPr>
          <a:xfrm>
            <a:off x="8039099" y="5572788"/>
            <a:ext cx="3933826" cy="276999"/>
          </a:xfrm>
          <a:prstGeom prst="rect">
            <a:avLst/>
          </a:prstGeom>
          <a:noFill/>
        </p:spPr>
        <p:txBody>
          <a:bodyPr wrap="square" rtlCol="0">
            <a:spAutoFit/>
          </a:bodyPr>
          <a:lstStyle/>
          <a:p>
            <a:r>
              <a:rPr lang="en-US" altLang="ko-KR" sz="1200" b="1" dirty="0" smtClean="0"/>
              <a:t>&lt;Capture mode #3_ pattern set configuration&gt;</a:t>
            </a:r>
            <a:endParaRPr lang="ko-KR" altLang="en-US" sz="1200" b="1" dirty="0"/>
          </a:p>
        </p:txBody>
      </p:sp>
    </p:spTree>
    <p:extLst>
      <p:ext uri="{BB962C8B-B14F-4D97-AF65-F5344CB8AC3E}">
        <p14:creationId xmlns:p14="http://schemas.microsoft.com/office/powerpoint/2010/main" val="3132292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0048"/>
            <a:ext cx="10412083" cy="307777"/>
          </a:xfrm>
          <a:prstGeom prst="rect">
            <a:avLst/>
          </a:prstGeom>
          <a:noFill/>
        </p:spPr>
        <p:txBody>
          <a:bodyPr wrap="square" rtlCol="0">
            <a:spAutoFit/>
          </a:bodyPr>
          <a:lstStyle/>
          <a:p>
            <a:pPr marL="285750" indent="-285750">
              <a:buFont typeface="Wingdings" panose="05000000000000000000" pitchFamily="2" charset="2"/>
              <a:buChar char="§"/>
            </a:pPr>
            <a:r>
              <a:rPr lang="en-US" altLang="ko-KR" sz="1400" b="1" dirty="0" smtClean="0"/>
              <a:t>Beam Operation Condition and Scenario </a:t>
            </a:r>
            <a:endParaRPr lang="en-US" altLang="ko-KR" sz="1400" b="1" dirty="0" smtClean="0"/>
          </a:p>
        </p:txBody>
      </p:sp>
      <p:pic>
        <p:nvPicPr>
          <p:cNvPr id="26" name="그림 25"/>
          <p:cNvPicPr>
            <a:picLocks noChangeAspect="1"/>
          </p:cNvPicPr>
          <p:nvPr/>
        </p:nvPicPr>
        <p:blipFill>
          <a:blip r:embed="rId2"/>
          <a:stretch>
            <a:fillRect/>
          </a:stretch>
        </p:blipFill>
        <p:spPr>
          <a:xfrm>
            <a:off x="9300623" y="204132"/>
            <a:ext cx="2743200" cy="381000"/>
          </a:xfrm>
          <a:prstGeom prst="rect">
            <a:avLst/>
          </a:prstGeom>
        </p:spPr>
      </p:pic>
      <p:sp>
        <p:nvSpPr>
          <p:cNvPr id="28" name="TextBox 27"/>
          <p:cNvSpPr txBox="1"/>
          <p:nvPr/>
        </p:nvSpPr>
        <p:spPr>
          <a:xfrm>
            <a:off x="6859437" y="284057"/>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29" name="TextBox 28"/>
          <p:cNvSpPr txBox="1"/>
          <p:nvPr/>
        </p:nvSpPr>
        <p:spPr>
          <a:xfrm>
            <a:off x="6859437" y="639986"/>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30" name="그림 29"/>
          <p:cNvPicPr>
            <a:picLocks noChangeAspect="1"/>
          </p:cNvPicPr>
          <p:nvPr/>
        </p:nvPicPr>
        <p:blipFill>
          <a:blip r:embed="rId3"/>
          <a:stretch>
            <a:fillRect/>
          </a:stretch>
        </p:blipFill>
        <p:spPr>
          <a:xfrm>
            <a:off x="9283370" y="567575"/>
            <a:ext cx="2257425" cy="381000"/>
          </a:xfrm>
          <a:prstGeom prst="rect">
            <a:avLst/>
          </a:prstGeom>
        </p:spPr>
      </p:pic>
      <p:sp>
        <p:nvSpPr>
          <p:cNvPr id="5" name="TextBox 4"/>
          <p:cNvSpPr txBox="1"/>
          <p:nvPr/>
        </p:nvSpPr>
        <p:spPr>
          <a:xfrm>
            <a:off x="91294" y="377825"/>
            <a:ext cx="6637129" cy="3262432"/>
          </a:xfrm>
          <a:prstGeom prst="rect">
            <a:avLst/>
          </a:prstGeom>
          <a:noFill/>
        </p:spPr>
        <p:txBody>
          <a:bodyPr wrap="square" rtlCol="0">
            <a:spAutoFit/>
          </a:bodyPr>
          <a:lstStyle/>
          <a:p>
            <a:pPr marL="228600" indent="-228600">
              <a:buAutoNum type="alphaUcParenR"/>
            </a:pPr>
            <a:r>
              <a:rPr lang="en-US" altLang="ko-KR" sz="1400" b="1" dirty="0" smtClean="0">
                <a:latin typeface="+mj-ea"/>
                <a:ea typeface="+mj-ea"/>
              </a:rPr>
              <a:t>Example of scenario 1</a:t>
            </a:r>
          </a:p>
          <a:p>
            <a:endParaRPr lang="en-US" altLang="ko-KR" sz="1200" dirty="0" smtClean="0">
              <a:latin typeface="+mj-ea"/>
              <a:ea typeface="+mj-ea"/>
            </a:endParaRPr>
          </a:p>
          <a:p>
            <a:r>
              <a:rPr lang="en-US" altLang="ko-KR" sz="1200" dirty="0" smtClean="0">
                <a:latin typeface="+mj-ea"/>
                <a:ea typeface="+mj-ea"/>
              </a:rPr>
              <a:t>-. </a:t>
            </a:r>
            <a:r>
              <a:rPr lang="en-US" altLang="ko-KR" sz="1200" b="1" dirty="0" smtClean="0">
                <a:latin typeface="+mj-ea"/>
                <a:ea typeface="+mj-ea"/>
              </a:rPr>
              <a:t>Conditions : </a:t>
            </a:r>
            <a:r>
              <a:rPr lang="en-US" altLang="ko-KR" sz="1200" b="1" dirty="0">
                <a:latin typeface="+mj-ea"/>
                <a:ea typeface="+mj-ea"/>
              </a:rPr>
              <a:t>All pattern sets have been downloaded to the external flash </a:t>
            </a:r>
            <a:r>
              <a:rPr lang="en-US" altLang="ko-KR" sz="1200" b="1" dirty="0" smtClean="0">
                <a:latin typeface="+mj-ea"/>
                <a:ea typeface="+mj-ea"/>
              </a:rPr>
              <a:t>memory</a:t>
            </a:r>
          </a:p>
          <a:p>
            <a:r>
              <a:rPr lang="en-US" altLang="ko-KR" sz="1200" b="1" dirty="0" smtClean="0">
                <a:latin typeface="+mj-ea"/>
                <a:ea typeface="+mj-ea"/>
              </a:rPr>
              <a:t>                    </a:t>
            </a:r>
            <a:r>
              <a:rPr lang="en-US" altLang="ko-KR" sz="1200" dirty="0"/>
              <a:t>Due to the DLPC initialization time, the PROJ_ON signal is changed from </a:t>
            </a:r>
            <a:r>
              <a:rPr lang="en-US" altLang="ko-KR" sz="1200" dirty="0" smtClean="0"/>
              <a:t>  </a:t>
            </a:r>
          </a:p>
          <a:p>
            <a:r>
              <a:rPr lang="en-US" altLang="ko-KR" sz="1200" dirty="0"/>
              <a:t> </a:t>
            </a:r>
            <a:r>
              <a:rPr lang="en-US" altLang="ko-KR" sz="1200" dirty="0" smtClean="0"/>
              <a:t>                   Low </a:t>
            </a:r>
            <a:r>
              <a:rPr lang="en-US" altLang="ko-KR" sz="1200" dirty="0"/>
              <a:t>to High and remains High thereafter</a:t>
            </a:r>
            <a:r>
              <a:rPr lang="en-US" altLang="ko-KR" sz="1200" dirty="0" smtClean="0"/>
              <a:t>.</a:t>
            </a:r>
            <a:endParaRPr lang="en-US" altLang="ko-KR" sz="1200" b="1" u="sng" dirty="0">
              <a:solidFill>
                <a:srgbClr val="FF0000"/>
              </a:solidFill>
              <a:latin typeface="+mj-ea"/>
              <a:ea typeface="+mj-ea"/>
              <a:sym typeface="Wingdings" panose="05000000000000000000" pitchFamily="2" charset="2"/>
            </a:endParaRPr>
          </a:p>
          <a:p>
            <a:endParaRPr lang="en-US" altLang="ko-KR" sz="1200" b="1" dirty="0">
              <a:latin typeface="+mj-ea"/>
              <a:ea typeface="+mj-ea"/>
              <a:sym typeface="Wingdings" panose="05000000000000000000" pitchFamily="2" charset="2"/>
            </a:endParaRPr>
          </a:p>
          <a:p>
            <a:r>
              <a:rPr lang="en-US" altLang="ko-KR" sz="1200" dirty="0">
                <a:latin typeface="+mj-ea"/>
              </a:rPr>
              <a:t>C</a:t>
            </a:r>
            <a:r>
              <a:rPr lang="en-US" altLang="ko-KR" sz="1200" dirty="0" smtClean="0">
                <a:latin typeface="+mj-ea"/>
              </a:rPr>
              <a:t>.1</a:t>
            </a:r>
            <a:r>
              <a:rPr lang="en-US" altLang="ko-KR" sz="1200" dirty="0">
                <a:latin typeface="+mj-ea"/>
              </a:rPr>
              <a:t>) Select “User </a:t>
            </a:r>
            <a:r>
              <a:rPr lang="en-US" altLang="ko-KR" sz="1200" b="1" dirty="0">
                <a:solidFill>
                  <a:srgbClr val="0000FF"/>
                </a:solidFill>
                <a:latin typeface="+mj-ea"/>
              </a:rPr>
              <a:t>capture mode </a:t>
            </a:r>
            <a:r>
              <a:rPr lang="en-US" altLang="ko-KR" sz="1200" b="1" dirty="0" smtClean="0">
                <a:solidFill>
                  <a:srgbClr val="0000FF"/>
                </a:solidFill>
                <a:latin typeface="+mj-ea"/>
              </a:rPr>
              <a:t>#3 </a:t>
            </a:r>
            <a:r>
              <a:rPr lang="en-US" altLang="ko-KR" sz="1200" dirty="0">
                <a:latin typeface="+mj-ea"/>
              </a:rPr>
              <a:t>on </a:t>
            </a:r>
            <a:r>
              <a:rPr lang="en-US" altLang="ko-KR" sz="1200" b="1" u="sng" dirty="0">
                <a:solidFill>
                  <a:srgbClr val="00B0F0"/>
                </a:solidFill>
                <a:latin typeface="+mj-ea"/>
              </a:rPr>
              <a:t>Customizing GUI </a:t>
            </a:r>
            <a:r>
              <a:rPr lang="en-US" altLang="ko-KR" sz="1200" dirty="0">
                <a:latin typeface="+mj-ea"/>
              </a:rPr>
              <a:t>“ – Not TI GUI </a:t>
            </a:r>
          </a:p>
          <a:p>
            <a:r>
              <a:rPr lang="en-US" altLang="ko-KR" sz="1200" dirty="0">
                <a:latin typeface="+mj-ea"/>
              </a:rPr>
              <a:t>C</a:t>
            </a:r>
            <a:r>
              <a:rPr lang="en-US" altLang="ko-KR" sz="1200" dirty="0" smtClean="0">
                <a:latin typeface="+mj-ea"/>
              </a:rPr>
              <a:t>.2</a:t>
            </a:r>
            <a:r>
              <a:rPr lang="en-US" altLang="ko-KR" sz="1200" dirty="0">
                <a:latin typeface="+mj-ea"/>
              </a:rPr>
              <a:t>) </a:t>
            </a:r>
            <a:r>
              <a:rPr lang="en-US" altLang="ko-KR" sz="1200" dirty="0"/>
              <a:t>The pattern set corresponding to </a:t>
            </a:r>
            <a:r>
              <a:rPr lang="en-US" altLang="ko-KR" sz="1200" b="1" u="sng" dirty="0">
                <a:solidFill>
                  <a:srgbClr val="0000FF"/>
                </a:solidFill>
              </a:rPr>
              <a:t>capture Mode </a:t>
            </a:r>
            <a:r>
              <a:rPr lang="en-US" altLang="ko-KR" sz="1200" b="1" u="sng" dirty="0" smtClean="0">
                <a:solidFill>
                  <a:srgbClr val="0000FF"/>
                </a:solidFill>
              </a:rPr>
              <a:t># </a:t>
            </a:r>
            <a:r>
              <a:rPr lang="en-US" altLang="ko-KR" sz="1200" dirty="0"/>
              <a:t>is pre-loaded from the external</a:t>
            </a:r>
          </a:p>
          <a:p>
            <a:r>
              <a:rPr lang="en-US" altLang="ko-KR" sz="1200" dirty="0"/>
              <a:t>      memory to the DLPC internal memory.</a:t>
            </a:r>
            <a:endParaRPr lang="en-US" altLang="ko-KR" sz="1200" dirty="0">
              <a:latin typeface="+mj-ea"/>
            </a:endParaRPr>
          </a:p>
          <a:p>
            <a:r>
              <a:rPr lang="en-US" altLang="ko-KR" sz="1200" dirty="0">
                <a:latin typeface="+mj-ea"/>
              </a:rPr>
              <a:t>C</a:t>
            </a:r>
            <a:r>
              <a:rPr lang="en-US" altLang="ko-KR" sz="1200" dirty="0" smtClean="0">
                <a:latin typeface="+mj-ea"/>
              </a:rPr>
              <a:t>.3</a:t>
            </a:r>
            <a:r>
              <a:rPr lang="en-US" altLang="ko-KR" sz="1200" dirty="0">
                <a:latin typeface="+mj-ea"/>
              </a:rPr>
              <a:t>) Pattern display operation execution </a:t>
            </a:r>
          </a:p>
          <a:p>
            <a:r>
              <a:rPr lang="en-US" altLang="ko-KR" sz="1200" dirty="0">
                <a:latin typeface="+mj-ea"/>
              </a:rPr>
              <a:t>C</a:t>
            </a:r>
            <a:r>
              <a:rPr lang="en-US" altLang="ko-KR" sz="1200" dirty="0" smtClean="0">
                <a:latin typeface="+mj-ea"/>
              </a:rPr>
              <a:t>.4</a:t>
            </a:r>
            <a:r>
              <a:rPr lang="en-US" altLang="ko-KR" sz="1200" dirty="0">
                <a:latin typeface="+mj-ea"/>
              </a:rPr>
              <a:t>) </a:t>
            </a:r>
            <a:r>
              <a:rPr lang="en-US" altLang="ko-KR" sz="1200" dirty="0" err="1">
                <a:latin typeface="+mj-ea"/>
              </a:rPr>
              <a:t>Pattern_set</a:t>
            </a:r>
            <a:r>
              <a:rPr lang="en-US" altLang="ko-KR" sz="1200" dirty="0">
                <a:latin typeface="+mj-ea"/>
              </a:rPr>
              <a:t> </a:t>
            </a:r>
            <a:r>
              <a:rPr lang="en-US" altLang="ko-KR" sz="1200" dirty="0" smtClean="0">
                <a:latin typeface="+mj-ea"/>
              </a:rPr>
              <a:t>#1 </a:t>
            </a:r>
            <a:r>
              <a:rPr lang="en-US" altLang="ko-KR" sz="1200" dirty="0">
                <a:latin typeface="+mj-ea"/>
              </a:rPr>
              <a:t>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Pattern_set#3 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.5</a:t>
            </a:r>
            <a:r>
              <a:rPr lang="en-US" altLang="ko-KR" sz="1200" dirty="0">
                <a:latin typeface="+mj-ea"/>
                <a:sym typeface="Wingdings" panose="05000000000000000000" pitchFamily="2" charset="2"/>
              </a:rPr>
              <a:t>) Operation Complete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.6</a:t>
            </a:r>
            <a:r>
              <a:rPr lang="en-US" altLang="ko-KR" sz="1200" dirty="0">
                <a:latin typeface="+mj-ea"/>
                <a:sym typeface="Wingdings" panose="05000000000000000000" pitchFamily="2" charset="2"/>
              </a:rPr>
              <a:t>) Pattern display operation execution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.7</a:t>
            </a:r>
            <a:r>
              <a:rPr lang="en-US" altLang="ko-KR" sz="1200" dirty="0">
                <a:latin typeface="+mj-ea"/>
                <a:sym typeface="Wingdings" panose="05000000000000000000" pitchFamily="2" charset="2"/>
              </a:rPr>
              <a:t>) </a:t>
            </a:r>
            <a:r>
              <a:rPr lang="en-US" altLang="ko-KR" sz="1200" dirty="0" err="1">
                <a:latin typeface="+mj-ea"/>
              </a:rPr>
              <a:t>Pattern_set</a:t>
            </a:r>
            <a:r>
              <a:rPr lang="en-US" altLang="ko-KR" sz="1200" dirty="0">
                <a:latin typeface="+mj-ea"/>
              </a:rPr>
              <a:t> #1 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Pattern_set#3 </a:t>
            </a:r>
            <a:r>
              <a:rPr lang="en-US" altLang="ko-KR" sz="1200" dirty="0">
                <a:latin typeface="+mj-ea"/>
                <a:sym typeface="Wingdings" panose="05000000000000000000" pitchFamily="2" charset="2"/>
              </a:rPr>
              <a:t>Display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.8</a:t>
            </a:r>
            <a:r>
              <a:rPr lang="en-US" altLang="ko-KR" sz="1200" dirty="0">
                <a:latin typeface="+mj-ea"/>
                <a:sym typeface="Wingdings" panose="05000000000000000000" pitchFamily="2" charset="2"/>
              </a:rPr>
              <a:t>) Operation Complete</a:t>
            </a:r>
          </a:p>
          <a:p>
            <a:r>
              <a:rPr lang="en-US" altLang="ko-KR" sz="1200" b="1" u="sng" dirty="0">
                <a:solidFill>
                  <a:srgbClr val="FF0000"/>
                </a:solidFill>
                <a:latin typeface="+mj-ea"/>
                <a:sym typeface="Wingdings" panose="05000000000000000000" pitchFamily="2" charset="2"/>
              </a:rPr>
              <a:t>C</a:t>
            </a:r>
            <a:r>
              <a:rPr lang="en-US" altLang="ko-KR" sz="1200" b="1" u="sng" dirty="0" smtClean="0">
                <a:solidFill>
                  <a:srgbClr val="FF0000"/>
                </a:solidFill>
                <a:latin typeface="+mj-ea"/>
                <a:sym typeface="Wingdings" panose="05000000000000000000" pitchFamily="2" charset="2"/>
              </a:rPr>
              <a:t>.N</a:t>
            </a:r>
            <a:r>
              <a:rPr lang="en-US" altLang="ko-KR" sz="1200" b="1" u="sng" dirty="0">
                <a:solidFill>
                  <a:srgbClr val="FF0000"/>
                </a:solidFill>
                <a:latin typeface="+mj-ea"/>
                <a:sym typeface="Wingdings" panose="05000000000000000000" pitchFamily="2" charset="2"/>
              </a:rPr>
              <a:t>) Display stop execution</a:t>
            </a:r>
          </a:p>
          <a:p>
            <a:endParaRPr lang="ko-KR" altLang="en-US" sz="1200" b="1" dirty="0">
              <a:latin typeface="+mj-ea"/>
              <a:ea typeface="+mj-ea"/>
            </a:endParaRPr>
          </a:p>
        </p:txBody>
      </p:sp>
      <p:sp>
        <p:nvSpPr>
          <p:cNvPr id="7" name="직사각형 6"/>
          <p:cNvSpPr/>
          <p:nvPr/>
        </p:nvSpPr>
        <p:spPr>
          <a:xfrm>
            <a:off x="6859437" y="70048"/>
            <a:ext cx="5184386" cy="1045005"/>
          </a:xfrm>
          <a:prstGeom prst="rect">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TextBox 7"/>
          <p:cNvSpPr txBox="1"/>
          <p:nvPr/>
        </p:nvSpPr>
        <p:spPr>
          <a:xfrm>
            <a:off x="8039099" y="1152350"/>
            <a:ext cx="3933826" cy="276999"/>
          </a:xfrm>
          <a:prstGeom prst="rect">
            <a:avLst/>
          </a:prstGeom>
          <a:noFill/>
        </p:spPr>
        <p:txBody>
          <a:bodyPr wrap="square" rtlCol="0">
            <a:spAutoFit/>
          </a:bodyPr>
          <a:lstStyle/>
          <a:p>
            <a:r>
              <a:rPr lang="en-US" altLang="ko-KR" sz="1200" b="1" dirty="0" smtClean="0"/>
              <a:t>&lt;Capture mode #1_ pattern set configuration&gt;</a:t>
            </a:r>
            <a:endParaRPr lang="ko-KR" altLang="en-US" sz="1200" b="1" dirty="0"/>
          </a:p>
        </p:txBody>
      </p:sp>
      <p:sp>
        <p:nvSpPr>
          <p:cNvPr id="9" name="직사각형 8"/>
          <p:cNvSpPr/>
          <p:nvPr/>
        </p:nvSpPr>
        <p:spPr>
          <a:xfrm>
            <a:off x="28754" y="2124003"/>
            <a:ext cx="4210050" cy="527655"/>
          </a:xfrm>
          <a:prstGeom prst="rect">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직사각형 37"/>
          <p:cNvSpPr/>
          <p:nvPr/>
        </p:nvSpPr>
        <p:spPr>
          <a:xfrm>
            <a:off x="41155" y="2679402"/>
            <a:ext cx="4210050" cy="550308"/>
          </a:xfrm>
          <a:prstGeom prst="rect">
            <a:avLst/>
          </a:prstGeom>
          <a:noFill/>
          <a:ln w="2540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4320485" y="1924790"/>
            <a:ext cx="2333625" cy="276999"/>
          </a:xfrm>
          <a:prstGeom prst="rect">
            <a:avLst/>
          </a:prstGeom>
          <a:noFill/>
        </p:spPr>
        <p:txBody>
          <a:bodyPr wrap="square" rtlCol="0">
            <a:spAutoFit/>
          </a:bodyPr>
          <a:lstStyle/>
          <a:p>
            <a:r>
              <a:rPr lang="en-US" altLang="ko-KR" sz="1200" dirty="0" smtClean="0"/>
              <a:t>Repetitive action</a:t>
            </a:r>
            <a:endParaRPr lang="ko-KR" altLang="en-US" sz="1200" dirty="0"/>
          </a:p>
        </p:txBody>
      </p:sp>
      <p:pic>
        <p:nvPicPr>
          <p:cNvPr id="44" name="그림 43"/>
          <p:cNvPicPr>
            <a:picLocks noChangeAspect="1"/>
          </p:cNvPicPr>
          <p:nvPr/>
        </p:nvPicPr>
        <p:blipFill>
          <a:blip r:embed="rId2"/>
          <a:stretch>
            <a:fillRect/>
          </a:stretch>
        </p:blipFill>
        <p:spPr>
          <a:xfrm>
            <a:off x="9300623" y="1721755"/>
            <a:ext cx="2743200" cy="381000"/>
          </a:xfrm>
          <a:prstGeom prst="rect">
            <a:avLst/>
          </a:prstGeom>
        </p:spPr>
      </p:pic>
      <p:sp>
        <p:nvSpPr>
          <p:cNvPr id="45" name="TextBox 44"/>
          <p:cNvSpPr txBox="1"/>
          <p:nvPr/>
        </p:nvSpPr>
        <p:spPr>
          <a:xfrm>
            <a:off x="6859437" y="1801680"/>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46" name="TextBox 45"/>
          <p:cNvSpPr txBox="1"/>
          <p:nvPr/>
        </p:nvSpPr>
        <p:spPr>
          <a:xfrm>
            <a:off x="6859437" y="2157609"/>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47" name="그림 46"/>
          <p:cNvPicPr>
            <a:picLocks noChangeAspect="1"/>
          </p:cNvPicPr>
          <p:nvPr/>
        </p:nvPicPr>
        <p:blipFill>
          <a:blip r:embed="rId3"/>
          <a:stretch>
            <a:fillRect/>
          </a:stretch>
        </p:blipFill>
        <p:spPr>
          <a:xfrm>
            <a:off x="9283370" y="2085198"/>
            <a:ext cx="2257425" cy="381000"/>
          </a:xfrm>
          <a:prstGeom prst="rect">
            <a:avLst/>
          </a:prstGeom>
        </p:spPr>
      </p:pic>
      <p:sp>
        <p:nvSpPr>
          <p:cNvPr id="48" name="직사각형 47"/>
          <p:cNvSpPr/>
          <p:nvPr/>
        </p:nvSpPr>
        <p:spPr>
          <a:xfrm>
            <a:off x="6859437" y="1587671"/>
            <a:ext cx="5184386" cy="1707979"/>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TextBox 48"/>
          <p:cNvSpPr txBox="1"/>
          <p:nvPr/>
        </p:nvSpPr>
        <p:spPr>
          <a:xfrm>
            <a:off x="8039099" y="3332947"/>
            <a:ext cx="3933826" cy="276999"/>
          </a:xfrm>
          <a:prstGeom prst="rect">
            <a:avLst/>
          </a:prstGeom>
          <a:noFill/>
        </p:spPr>
        <p:txBody>
          <a:bodyPr wrap="square" rtlCol="0">
            <a:spAutoFit/>
          </a:bodyPr>
          <a:lstStyle/>
          <a:p>
            <a:r>
              <a:rPr lang="en-US" altLang="ko-KR" sz="1200" b="1" dirty="0" smtClean="0"/>
              <a:t>&lt;Capture mode #2_ pattern set configuration&gt;</a:t>
            </a:r>
            <a:endParaRPr lang="ko-KR" altLang="en-US" sz="1200" b="1" dirty="0"/>
          </a:p>
        </p:txBody>
      </p:sp>
      <p:pic>
        <p:nvPicPr>
          <p:cNvPr id="50" name="그림 49"/>
          <p:cNvPicPr>
            <a:picLocks noChangeAspect="1"/>
          </p:cNvPicPr>
          <p:nvPr/>
        </p:nvPicPr>
        <p:blipFill>
          <a:blip r:embed="rId4"/>
          <a:stretch>
            <a:fillRect/>
          </a:stretch>
        </p:blipFill>
        <p:spPr>
          <a:xfrm>
            <a:off x="9283370" y="2519886"/>
            <a:ext cx="2660081" cy="295275"/>
          </a:xfrm>
          <a:prstGeom prst="rect">
            <a:avLst/>
          </a:prstGeom>
        </p:spPr>
      </p:pic>
      <p:sp>
        <p:nvSpPr>
          <p:cNvPr id="51" name="TextBox 50"/>
          <p:cNvSpPr txBox="1"/>
          <p:nvPr/>
        </p:nvSpPr>
        <p:spPr>
          <a:xfrm>
            <a:off x="6842184" y="2519886"/>
            <a:ext cx="2510288" cy="246221"/>
          </a:xfrm>
          <a:prstGeom prst="rect">
            <a:avLst/>
          </a:prstGeom>
          <a:noFill/>
        </p:spPr>
        <p:txBody>
          <a:bodyPr wrap="square" rtlCol="0">
            <a:spAutoFit/>
          </a:bodyPr>
          <a:lstStyle/>
          <a:p>
            <a:r>
              <a:rPr lang="en-US" altLang="ko-KR" sz="1000" dirty="0" smtClean="0"/>
              <a:t>Pattern_set#3 Exposure time  : 3000[us] </a:t>
            </a:r>
          </a:p>
        </p:txBody>
      </p:sp>
      <p:pic>
        <p:nvPicPr>
          <p:cNvPr id="54" name="그림 53"/>
          <p:cNvPicPr>
            <a:picLocks noChangeAspect="1"/>
          </p:cNvPicPr>
          <p:nvPr/>
        </p:nvPicPr>
        <p:blipFill>
          <a:blip r:embed="rId2"/>
          <a:stretch>
            <a:fillRect/>
          </a:stretch>
        </p:blipFill>
        <p:spPr>
          <a:xfrm>
            <a:off x="9305296" y="3844794"/>
            <a:ext cx="2743200" cy="381000"/>
          </a:xfrm>
          <a:prstGeom prst="rect">
            <a:avLst/>
          </a:prstGeom>
        </p:spPr>
      </p:pic>
      <p:sp>
        <p:nvSpPr>
          <p:cNvPr id="55" name="TextBox 54"/>
          <p:cNvSpPr txBox="1"/>
          <p:nvPr/>
        </p:nvSpPr>
        <p:spPr>
          <a:xfrm>
            <a:off x="6864110" y="3924719"/>
            <a:ext cx="2510288" cy="246221"/>
          </a:xfrm>
          <a:prstGeom prst="rect">
            <a:avLst/>
          </a:prstGeom>
          <a:noFill/>
        </p:spPr>
        <p:txBody>
          <a:bodyPr wrap="square" rtlCol="0">
            <a:spAutoFit/>
          </a:bodyPr>
          <a:lstStyle/>
          <a:p>
            <a:r>
              <a:rPr lang="en-US" altLang="ko-KR" sz="1000" dirty="0" smtClean="0"/>
              <a:t>Pattern_set#1 Exposure time  : 5000[us] </a:t>
            </a:r>
          </a:p>
        </p:txBody>
      </p:sp>
      <p:pic>
        <p:nvPicPr>
          <p:cNvPr id="56" name="그림 55"/>
          <p:cNvPicPr>
            <a:picLocks noChangeAspect="1"/>
          </p:cNvPicPr>
          <p:nvPr/>
        </p:nvPicPr>
        <p:blipFill>
          <a:blip r:embed="rId5"/>
          <a:stretch>
            <a:fillRect/>
          </a:stretch>
        </p:blipFill>
        <p:spPr>
          <a:xfrm>
            <a:off x="9374398" y="4216269"/>
            <a:ext cx="2733675" cy="342900"/>
          </a:xfrm>
          <a:prstGeom prst="rect">
            <a:avLst/>
          </a:prstGeom>
        </p:spPr>
      </p:pic>
      <p:sp>
        <p:nvSpPr>
          <p:cNvPr id="57" name="TextBox 56"/>
          <p:cNvSpPr txBox="1"/>
          <p:nvPr/>
        </p:nvSpPr>
        <p:spPr>
          <a:xfrm>
            <a:off x="6864110" y="4295991"/>
            <a:ext cx="2510288" cy="246221"/>
          </a:xfrm>
          <a:prstGeom prst="rect">
            <a:avLst/>
          </a:prstGeom>
          <a:noFill/>
        </p:spPr>
        <p:txBody>
          <a:bodyPr wrap="square" rtlCol="0">
            <a:spAutoFit/>
          </a:bodyPr>
          <a:lstStyle/>
          <a:p>
            <a:r>
              <a:rPr lang="en-US" altLang="ko-KR" sz="1000" dirty="0" smtClean="0"/>
              <a:t>Pattern_set#3 Exposure time  : 25000[us] </a:t>
            </a:r>
          </a:p>
        </p:txBody>
      </p:sp>
      <p:sp>
        <p:nvSpPr>
          <p:cNvPr id="62" name="직사각형 61"/>
          <p:cNvSpPr/>
          <p:nvPr/>
        </p:nvSpPr>
        <p:spPr>
          <a:xfrm>
            <a:off x="6859437" y="3827512"/>
            <a:ext cx="5184386" cy="1707979"/>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TextBox 62"/>
          <p:cNvSpPr txBox="1"/>
          <p:nvPr/>
        </p:nvSpPr>
        <p:spPr>
          <a:xfrm>
            <a:off x="8039099" y="5572788"/>
            <a:ext cx="3933826" cy="276999"/>
          </a:xfrm>
          <a:prstGeom prst="rect">
            <a:avLst/>
          </a:prstGeom>
          <a:noFill/>
        </p:spPr>
        <p:txBody>
          <a:bodyPr wrap="square" rtlCol="0">
            <a:spAutoFit/>
          </a:bodyPr>
          <a:lstStyle/>
          <a:p>
            <a:r>
              <a:rPr lang="en-US" altLang="ko-KR" sz="1200" b="1" dirty="0" smtClean="0"/>
              <a:t>&lt;Capture mode #3_ pattern set configuration&gt;</a:t>
            </a:r>
            <a:endParaRPr lang="ko-KR" altLang="en-US" sz="1200" b="1" dirty="0"/>
          </a:p>
        </p:txBody>
      </p:sp>
    </p:spTree>
    <p:extLst>
      <p:ext uri="{BB962C8B-B14F-4D97-AF65-F5344CB8AC3E}">
        <p14:creationId xmlns:p14="http://schemas.microsoft.com/office/powerpoint/2010/main" val="107786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0048"/>
            <a:ext cx="10412083" cy="307777"/>
          </a:xfrm>
          <a:prstGeom prst="rect">
            <a:avLst/>
          </a:prstGeom>
          <a:noFill/>
        </p:spPr>
        <p:txBody>
          <a:bodyPr wrap="square" rtlCol="0">
            <a:spAutoFit/>
          </a:bodyPr>
          <a:lstStyle/>
          <a:p>
            <a:pPr marL="285750" indent="-285750">
              <a:buFont typeface="Wingdings" panose="05000000000000000000" pitchFamily="2" charset="2"/>
              <a:buChar char="§"/>
            </a:pPr>
            <a:r>
              <a:rPr lang="en-US" altLang="ko-KR" sz="1400" b="1" dirty="0" smtClean="0"/>
              <a:t>Beam Operation Condition and Scenario </a:t>
            </a:r>
            <a:endParaRPr lang="en-US" altLang="ko-KR" sz="1400" b="1" dirty="0" smtClean="0"/>
          </a:p>
        </p:txBody>
      </p:sp>
      <p:pic>
        <p:nvPicPr>
          <p:cNvPr id="26" name="그림 25"/>
          <p:cNvPicPr>
            <a:picLocks noChangeAspect="1"/>
          </p:cNvPicPr>
          <p:nvPr/>
        </p:nvPicPr>
        <p:blipFill>
          <a:blip r:embed="rId2"/>
          <a:stretch>
            <a:fillRect/>
          </a:stretch>
        </p:blipFill>
        <p:spPr>
          <a:xfrm>
            <a:off x="9260903" y="673360"/>
            <a:ext cx="2743200" cy="381000"/>
          </a:xfrm>
          <a:prstGeom prst="rect">
            <a:avLst/>
          </a:prstGeom>
        </p:spPr>
      </p:pic>
      <p:sp>
        <p:nvSpPr>
          <p:cNvPr id="28" name="TextBox 27"/>
          <p:cNvSpPr txBox="1"/>
          <p:nvPr/>
        </p:nvSpPr>
        <p:spPr>
          <a:xfrm>
            <a:off x="6819717" y="753285"/>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29" name="TextBox 28"/>
          <p:cNvSpPr txBox="1"/>
          <p:nvPr/>
        </p:nvSpPr>
        <p:spPr>
          <a:xfrm>
            <a:off x="6951587" y="256949"/>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30" name="그림 29"/>
          <p:cNvPicPr>
            <a:picLocks noChangeAspect="1"/>
          </p:cNvPicPr>
          <p:nvPr/>
        </p:nvPicPr>
        <p:blipFill>
          <a:blip r:embed="rId3"/>
          <a:stretch>
            <a:fillRect/>
          </a:stretch>
        </p:blipFill>
        <p:spPr>
          <a:xfrm>
            <a:off x="9375520" y="184538"/>
            <a:ext cx="2257425" cy="381000"/>
          </a:xfrm>
          <a:prstGeom prst="rect">
            <a:avLst/>
          </a:prstGeom>
        </p:spPr>
      </p:pic>
      <p:sp>
        <p:nvSpPr>
          <p:cNvPr id="5" name="TextBox 4"/>
          <p:cNvSpPr txBox="1"/>
          <p:nvPr/>
        </p:nvSpPr>
        <p:spPr>
          <a:xfrm>
            <a:off x="91294" y="377825"/>
            <a:ext cx="6637129" cy="5293757"/>
          </a:xfrm>
          <a:prstGeom prst="rect">
            <a:avLst/>
          </a:prstGeom>
          <a:noFill/>
        </p:spPr>
        <p:txBody>
          <a:bodyPr wrap="square" rtlCol="0">
            <a:spAutoFit/>
          </a:bodyPr>
          <a:lstStyle/>
          <a:p>
            <a:pPr marL="228600" indent="-228600">
              <a:buAutoNum type="alphaUcParenR"/>
            </a:pPr>
            <a:r>
              <a:rPr lang="en-US" altLang="ko-KR" sz="1400" b="1" u="sng" dirty="0" smtClean="0">
                <a:latin typeface="+mj-ea"/>
                <a:ea typeface="+mj-ea"/>
              </a:rPr>
              <a:t>Example of scenario 2</a:t>
            </a:r>
          </a:p>
          <a:p>
            <a:endParaRPr lang="en-US" altLang="ko-KR" sz="1200" dirty="0" smtClean="0">
              <a:latin typeface="+mj-ea"/>
              <a:ea typeface="+mj-ea"/>
            </a:endParaRPr>
          </a:p>
          <a:p>
            <a:r>
              <a:rPr lang="en-US" altLang="ko-KR" sz="1200" dirty="0" smtClean="0">
                <a:latin typeface="+mj-ea"/>
                <a:ea typeface="+mj-ea"/>
              </a:rPr>
              <a:t>-. </a:t>
            </a:r>
            <a:r>
              <a:rPr lang="en-US" altLang="ko-KR" sz="1200" b="1" dirty="0" smtClean="0">
                <a:latin typeface="+mj-ea"/>
                <a:ea typeface="+mj-ea"/>
              </a:rPr>
              <a:t>Conditions : </a:t>
            </a:r>
            <a:r>
              <a:rPr lang="en-US" altLang="ko-KR" sz="1200" b="1" dirty="0">
                <a:latin typeface="+mj-ea"/>
                <a:ea typeface="+mj-ea"/>
              </a:rPr>
              <a:t>All pattern sets have been downloaded to the external flash </a:t>
            </a:r>
            <a:r>
              <a:rPr lang="en-US" altLang="ko-KR" sz="1200" b="1" dirty="0" smtClean="0">
                <a:latin typeface="+mj-ea"/>
                <a:ea typeface="+mj-ea"/>
              </a:rPr>
              <a:t>memory</a:t>
            </a:r>
          </a:p>
          <a:p>
            <a:r>
              <a:rPr lang="en-US" altLang="ko-KR" sz="1200" b="1" dirty="0" smtClean="0">
                <a:latin typeface="+mj-ea"/>
                <a:ea typeface="+mj-ea"/>
              </a:rPr>
              <a:t>                    </a:t>
            </a:r>
            <a:r>
              <a:rPr lang="en-US" altLang="ko-KR" sz="1200" dirty="0"/>
              <a:t>Due to the DLPC initialization time, the PROJ_ON signal is changed from </a:t>
            </a:r>
            <a:endParaRPr lang="en-US" altLang="ko-KR" sz="1200" dirty="0" smtClean="0"/>
          </a:p>
          <a:p>
            <a:r>
              <a:rPr lang="en-US" altLang="ko-KR" sz="1200" dirty="0"/>
              <a:t> </a:t>
            </a:r>
            <a:r>
              <a:rPr lang="en-US" altLang="ko-KR" sz="1200" dirty="0" smtClean="0"/>
              <a:t>                   Low </a:t>
            </a:r>
            <a:r>
              <a:rPr lang="en-US" altLang="ko-KR" sz="1200" dirty="0"/>
              <a:t>to High and remains High thereafter</a:t>
            </a:r>
            <a:r>
              <a:rPr lang="en-US" altLang="ko-KR" sz="1200" dirty="0" smtClean="0"/>
              <a:t>.</a:t>
            </a:r>
          </a:p>
          <a:p>
            <a:endParaRPr lang="en-US" altLang="ko-KR" sz="1200" dirty="0">
              <a:latin typeface="+mj-ea"/>
              <a:ea typeface="+mj-ea"/>
            </a:endParaRPr>
          </a:p>
          <a:p>
            <a:r>
              <a:rPr lang="en-US" altLang="ko-KR" sz="1200" dirty="0" smtClean="0">
                <a:latin typeface="+mj-ea"/>
                <a:ea typeface="+mj-ea"/>
              </a:rPr>
              <a:t>A.1) Select “User </a:t>
            </a:r>
            <a:r>
              <a:rPr lang="en-US" altLang="ko-KR" sz="1200" b="1" u="sng" dirty="0" smtClean="0">
                <a:solidFill>
                  <a:srgbClr val="0000FF"/>
                </a:solidFill>
                <a:latin typeface="+mj-ea"/>
                <a:ea typeface="+mj-ea"/>
              </a:rPr>
              <a:t>capture mode #1 </a:t>
            </a:r>
            <a:r>
              <a:rPr lang="en-US" altLang="ko-KR" sz="1200" dirty="0" smtClean="0">
                <a:latin typeface="+mj-ea"/>
                <a:ea typeface="+mj-ea"/>
              </a:rPr>
              <a:t>on </a:t>
            </a:r>
            <a:r>
              <a:rPr lang="en-US" altLang="ko-KR" sz="1200" b="1" u="sng" dirty="0" smtClean="0">
                <a:solidFill>
                  <a:srgbClr val="00B0F0"/>
                </a:solidFill>
                <a:latin typeface="+mj-ea"/>
                <a:ea typeface="+mj-ea"/>
              </a:rPr>
              <a:t>Customizing GUI </a:t>
            </a:r>
            <a:r>
              <a:rPr lang="en-US" altLang="ko-KR" sz="1200" dirty="0" smtClean="0">
                <a:latin typeface="+mj-ea"/>
                <a:ea typeface="+mj-ea"/>
              </a:rPr>
              <a:t>“ – Not TI GUI </a:t>
            </a:r>
          </a:p>
          <a:p>
            <a:r>
              <a:rPr lang="en-US" altLang="ko-KR" sz="1200" dirty="0" smtClean="0">
                <a:latin typeface="+mj-ea"/>
                <a:ea typeface="+mj-ea"/>
              </a:rPr>
              <a:t>A.2) </a:t>
            </a:r>
            <a:r>
              <a:rPr lang="en-US" altLang="ko-KR" sz="1200" dirty="0"/>
              <a:t>The pattern set corresponding to </a:t>
            </a:r>
            <a:r>
              <a:rPr lang="en-US" altLang="ko-KR" sz="1200" b="1" u="sng" dirty="0" smtClean="0">
                <a:solidFill>
                  <a:srgbClr val="0000FF"/>
                </a:solidFill>
              </a:rPr>
              <a:t>capture </a:t>
            </a:r>
            <a:r>
              <a:rPr lang="en-US" altLang="ko-KR" sz="1200" b="1" u="sng" dirty="0">
                <a:solidFill>
                  <a:srgbClr val="0000FF"/>
                </a:solidFill>
              </a:rPr>
              <a:t>Mode #1 </a:t>
            </a:r>
            <a:r>
              <a:rPr lang="en-US" altLang="ko-KR" sz="1200" dirty="0"/>
              <a:t>is pre-loaded from the </a:t>
            </a:r>
            <a:r>
              <a:rPr lang="en-US" altLang="ko-KR" sz="1200" dirty="0" smtClean="0"/>
              <a:t>external</a:t>
            </a:r>
          </a:p>
          <a:p>
            <a:r>
              <a:rPr lang="en-US" altLang="ko-KR" sz="1200" dirty="0"/>
              <a:t> </a:t>
            </a:r>
            <a:r>
              <a:rPr lang="en-US" altLang="ko-KR" sz="1200" dirty="0" smtClean="0"/>
              <a:t>     </a:t>
            </a:r>
            <a:r>
              <a:rPr lang="en-US" altLang="ko-KR" sz="1200" dirty="0"/>
              <a:t>memory to the DLPC internal memory.</a:t>
            </a:r>
            <a:endParaRPr lang="en-US" altLang="ko-KR" sz="1200" dirty="0" smtClean="0">
              <a:latin typeface="+mj-ea"/>
              <a:ea typeface="+mj-ea"/>
            </a:endParaRPr>
          </a:p>
          <a:p>
            <a:r>
              <a:rPr lang="en-US" altLang="ko-KR" sz="1200" dirty="0" smtClean="0">
                <a:latin typeface="+mj-ea"/>
                <a:ea typeface="+mj-ea"/>
              </a:rPr>
              <a:t>A.3) Pattern display operation execution </a:t>
            </a:r>
          </a:p>
          <a:p>
            <a:r>
              <a:rPr lang="en-US" altLang="ko-KR" sz="1200" dirty="0" smtClean="0">
                <a:latin typeface="+mj-ea"/>
                <a:ea typeface="+mj-ea"/>
              </a:rPr>
              <a:t>A.4) </a:t>
            </a:r>
            <a:r>
              <a:rPr lang="en-US" altLang="ko-KR" sz="1200" dirty="0" err="1" smtClean="0">
                <a:latin typeface="+mj-ea"/>
                <a:ea typeface="+mj-ea"/>
              </a:rPr>
              <a:t>Pattern_set</a:t>
            </a:r>
            <a:r>
              <a:rPr lang="en-US" altLang="ko-KR" sz="1200" dirty="0">
                <a:latin typeface="+mj-ea"/>
                <a:ea typeface="+mj-ea"/>
              </a:rPr>
              <a:t> </a:t>
            </a:r>
            <a:r>
              <a:rPr lang="en-US" altLang="ko-KR" sz="1200" dirty="0" smtClean="0">
                <a:latin typeface="+mj-ea"/>
                <a:ea typeface="+mj-ea"/>
              </a:rPr>
              <a:t>#2 Display </a:t>
            </a:r>
            <a:r>
              <a:rPr lang="en-US" altLang="ko-KR" sz="1200" dirty="0" smtClean="0">
                <a:latin typeface="+mj-ea"/>
                <a:ea typeface="+mj-ea"/>
                <a:sym typeface="Wingdings" panose="05000000000000000000" pitchFamily="2" charset="2"/>
              </a:rPr>
              <a:t> Pattern_set#1 Display </a:t>
            </a:r>
          </a:p>
          <a:p>
            <a:r>
              <a:rPr lang="en-US" altLang="ko-KR" sz="1200" dirty="0" smtClean="0">
                <a:latin typeface="+mj-ea"/>
                <a:ea typeface="+mj-ea"/>
                <a:sym typeface="Wingdings" panose="05000000000000000000" pitchFamily="2" charset="2"/>
              </a:rPr>
              <a:t>A.5) Operation Complete </a:t>
            </a:r>
          </a:p>
          <a:p>
            <a:r>
              <a:rPr lang="en-US" altLang="ko-KR" sz="1200" dirty="0" smtClean="0">
                <a:latin typeface="+mj-ea"/>
                <a:ea typeface="+mj-ea"/>
                <a:sym typeface="Wingdings" panose="05000000000000000000" pitchFamily="2" charset="2"/>
              </a:rPr>
              <a:t>A.6) Pattern display operation execution </a:t>
            </a:r>
          </a:p>
          <a:p>
            <a:r>
              <a:rPr lang="en-US" altLang="ko-KR" sz="1200" dirty="0" smtClean="0">
                <a:latin typeface="+mj-ea"/>
                <a:ea typeface="+mj-ea"/>
                <a:sym typeface="Wingdings" panose="05000000000000000000" pitchFamily="2" charset="2"/>
              </a:rPr>
              <a:t>A.7) </a:t>
            </a:r>
            <a:r>
              <a:rPr lang="en-US" altLang="ko-KR" sz="1200" dirty="0" err="1">
                <a:latin typeface="+mj-ea"/>
                <a:ea typeface="+mj-ea"/>
              </a:rPr>
              <a:t>Pattern_set</a:t>
            </a:r>
            <a:r>
              <a:rPr lang="en-US" altLang="ko-KR" sz="1200" dirty="0">
                <a:latin typeface="+mj-ea"/>
                <a:ea typeface="+mj-ea"/>
              </a:rPr>
              <a:t> #1 Display </a:t>
            </a:r>
            <a:r>
              <a:rPr lang="en-US" altLang="ko-KR" sz="1200" dirty="0">
                <a:latin typeface="+mj-ea"/>
                <a:ea typeface="+mj-ea"/>
                <a:sym typeface="Wingdings" panose="05000000000000000000" pitchFamily="2" charset="2"/>
              </a:rPr>
              <a:t> Pattern_set#2 Display </a:t>
            </a:r>
            <a:endParaRPr lang="en-US" altLang="ko-KR" sz="1200" dirty="0" smtClean="0">
              <a:latin typeface="+mj-ea"/>
              <a:ea typeface="+mj-ea"/>
              <a:sym typeface="Wingdings" panose="05000000000000000000" pitchFamily="2" charset="2"/>
            </a:endParaRPr>
          </a:p>
          <a:p>
            <a:r>
              <a:rPr lang="en-US" altLang="ko-KR" sz="1200" dirty="0" smtClean="0">
                <a:latin typeface="+mj-ea"/>
                <a:ea typeface="+mj-ea"/>
                <a:sym typeface="Wingdings" panose="05000000000000000000" pitchFamily="2" charset="2"/>
              </a:rPr>
              <a:t>A.8) </a:t>
            </a:r>
            <a:r>
              <a:rPr lang="en-US" altLang="ko-KR" sz="1200" dirty="0">
                <a:latin typeface="+mj-ea"/>
                <a:ea typeface="+mj-ea"/>
                <a:sym typeface="Wingdings" panose="05000000000000000000" pitchFamily="2" charset="2"/>
              </a:rPr>
              <a:t>Operation </a:t>
            </a:r>
            <a:r>
              <a:rPr lang="en-US" altLang="ko-KR" sz="1200" dirty="0" smtClean="0">
                <a:latin typeface="+mj-ea"/>
                <a:ea typeface="+mj-ea"/>
                <a:sym typeface="Wingdings" panose="05000000000000000000" pitchFamily="2" charset="2"/>
              </a:rPr>
              <a:t>Complete </a:t>
            </a:r>
          </a:p>
          <a:p>
            <a:r>
              <a:rPr lang="en-US" altLang="ko-KR" sz="1200" b="1" u="sng" dirty="0" smtClean="0">
                <a:solidFill>
                  <a:srgbClr val="FF0000"/>
                </a:solidFill>
                <a:latin typeface="+mj-ea"/>
                <a:ea typeface="+mj-ea"/>
                <a:sym typeface="Wingdings" panose="05000000000000000000" pitchFamily="2" charset="2"/>
              </a:rPr>
              <a:t>A.N) Display stop execution</a:t>
            </a:r>
            <a:endParaRPr lang="en-US" altLang="ko-KR" sz="1200" b="1" u="sng" dirty="0">
              <a:solidFill>
                <a:srgbClr val="FF0000"/>
              </a:solidFill>
              <a:latin typeface="+mj-ea"/>
              <a:ea typeface="+mj-ea"/>
              <a:sym typeface="Wingdings" panose="05000000000000000000" pitchFamily="2" charset="2"/>
            </a:endParaRPr>
          </a:p>
          <a:p>
            <a:endParaRPr lang="en-US" altLang="ko-KR" sz="1200" b="1" dirty="0">
              <a:latin typeface="+mj-ea"/>
              <a:ea typeface="+mj-ea"/>
              <a:sym typeface="Wingdings" panose="05000000000000000000" pitchFamily="2" charset="2"/>
            </a:endParaRPr>
          </a:p>
          <a:p>
            <a:r>
              <a:rPr lang="en-US" altLang="ko-KR" sz="1200" dirty="0">
                <a:latin typeface="+mj-ea"/>
              </a:rPr>
              <a:t>B</a:t>
            </a:r>
            <a:r>
              <a:rPr lang="en-US" altLang="ko-KR" sz="1200" dirty="0" smtClean="0">
                <a:latin typeface="+mj-ea"/>
              </a:rPr>
              <a:t>.1</a:t>
            </a:r>
            <a:r>
              <a:rPr lang="en-US" altLang="ko-KR" sz="1200" dirty="0">
                <a:latin typeface="+mj-ea"/>
              </a:rPr>
              <a:t>) Select “User </a:t>
            </a:r>
            <a:r>
              <a:rPr lang="en-US" altLang="ko-KR" sz="1200" b="1" dirty="0">
                <a:solidFill>
                  <a:srgbClr val="0000FF"/>
                </a:solidFill>
                <a:latin typeface="+mj-ea"/>
              </a:rPr>
              <a:t>capture mode #1 </a:t>
            </a:r>
            <a:r>
              <a:rPr lang="en-US" altLang="ko-KR" sz="1200" dirty="0">
                <a:latin typeface="+mj-ea"/>
              </a:rPr>
              <a:t>on </a:t>
            </a:r>
            <a:r>
              <a:rPr lang="en-US" altLang="ko-KR" sz="1200" b="1" u="sng" dirty="0">
                <a:solidFill>
                  <a:srgbClr val="00B0F0"/>
                </a:solidFill>
                <a:latin typeface="+mj-ea"/>
              </a:rPr>
              <a:t>Customizing GUI </a:t>
            </a:r>
            <a:r>
              <a:rPr lang="en-US" altLang="ko-KR" sz="1200" dirty="0">
                <a:latin typeface="+mj-ea"/>
              </a:rPr>
              <a:t>“ – Not TI GUI </a:t>
            </a:r>
          </a:p>
          <a:p>
            <a:r>
              <a:rPr lang="en-US" altLang="ko-KR" sz="1200" dirty="0">
                <a:latin typeface="+mj-ea"/>
              </a:rPr>
              <a:t>B</a:t>
            </a:r>
            <a:r>
              <a:rPr lang="en-US" altLang="ko-KR" sz="1200" dirty="0" smtClean="0">
                <a:latin typeface="+mj-ea"/>
              </a:rPr>
              <a:t>.2</a:t>
            </a:r>
            <a:r>
              <a:rPr lang="en-US" altLang="ko-KR" sz="1200" dirty="0">
                <a:latin typeface="+mj-ea"/>
              </a:rPr>
              <a:t>) </a:t>
            </a:r>
            <a:r>
              <a:rPr lang="en-US" altLang="ko-KR" sz="1200" dirty="0"/>
              <a:t>The pattern set corresponding to </a:t>
            </a:r>
            <a:r>
              <a:rPr lang="en-US" altLang="ko-KR" sz="1200" b="1" u="sng" dirty="0">
                <a:solidFill>
                  <a:srgbClr val="0000FF"/>
                </a:solidFill>
              </a:rPr>
              <a:t>capture Mode </a:t>
            </a:r>
            <a:r>
              <a:rPr lang="en-US" altLang="ko-KR" sz="1200" b="1" u="sng" dirty="0" smtClean="0">
                <a:solidFill>
                  <a:srgbClr val="0000FF"/>
                </a:solidFill>
              </a:rPr>
              <a:t>#2 </a:t>
            </a:r>
            <a:r>
              <a:rPr lang="en-US" altLang="ko-KR" sz="1200" dirty="0"/>
              <a:t>is pre-loaded from the external</a:t>
            </a:r>
          </a:p>
          <a:p>
            <a:r>
              <a:rPr lang="en-US" altLang="ko-KR" sz="1200" dirty="0"/>
              <a:t>      memory to the DLPC internal memory.</a:t>
            </a:r>
            <a:endParaRPr lang="en-US" altLang="ko-KR" sz="1200" dirty="0">
              <a:latin typeface="+mj-ea"/>
            </a:endParaRPr>
          </a:p>
          <a:p>
            <a:r>
              <a:rPr lang="en-US" altLang="ko-KR" sz="1200" dirty="0">
                <a:latin typeface="+mj-ea"/>
              </a:rPr>
              <a:t>B</a:t>
            </a:r>
            <a:r>
              <a:rPr lang="en-US" altLang="ko-KR" sz="1200" dirty="0" smtClean="0">
                <a:latin typeface="+mj-ea"/>
              </a:rPr>
              <a:t>.3</a:t>
            </a:r>
            <a:r>
              <a:rPr lang="en-US" altLang="ko-KR" sz="1200" dirty="0">
                <a:latin typeface="+mj-ea"/>
              </a:rPr>
              <a:t>) Pattern display operation execution </a:t>
            </a:r>
          </a:p>
          <a:p>
            <a:r>
              <a:rPr lang="en-US" altLang="ko-KR" sz="1200" dirty="0">
                <a:latin typeface="+mj-ea"/>
              </a:rPr>
              <a:t>B</a:t>
            </a:r>
            <a:r>
              <a:rPr lang="en-US" altLang="ko-KR" sz="1200" dirty="0" smtClean="0">
                <a:latin typeface="+mj-ea"/>
              </a:rPr>
              <a:t>.4</a:t>
            </a:r>
            <a:r>
              <a:rPr lang="en-US" altLang="ko-KR" sz="1200" dirty="0">
                <a:latin typeface="+mj-ea"/>
              </a:rPr>
              <a:t>) </a:t>
            </a:r>
            <a:r>
              <a:rPr lang="en-US" altLang="ko-KR" sz="1200" dirty="0" err="1">
                <a:latin typeface="+mj-ea"/>
              </a:rPr>
              <a:t>Pattern_set</a:t>
            </a:r>
            <a:r>
              <a:rPr lang="en-US" altLang="ko-KR" sz="1200" dirty="0">
                <a:latin typeface="+mj-ea"/>
              </a:rPr>
              <a:t> </a:t>
            </a:r>
            <a:r>
              <a:rPr lang="en-US" altLang="ko-KR" sz="1200" dirty="0" smtClean="0">
                <a:latin typeface="+mj-ea"/>
              </a:rPr>
              <a:t>#1 </a:t>
            </a:r>
            <a:r>
              <a:rPr lang="en-US" altLang="ko-KR" sz="1200" dirty="0">
                <a:latin typeface="+mj-ea"/>
              </a:rPr>
              <a:t>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Pattern_set#3 Display  Pattern_set#2 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.5</a:t>
            </a:r>
            <a:r>
              <a:rPr lang="en-US" altLang="ko-KR" sz="1200" dirty="0">
                <a:latin typeface="+mj-ea"/>
                <a:sym typeface="Wingdings" panose="05000000000000000000" pitchFamily="2" charset="2"/>
              </a:rPr>
              <a:t>) Operation Complete </a:t>
            </a: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.6</a:t>
            </a:r>
            <a:r>
              <a:rPr lang="en-US" altLang="ko-KR" sz="1200" dirty="0">
                <a:latin typeface="+mj-ea"/>
                <a:sym typeface="Wingdings" panose="05000000000000000000" pitchFamily="2" charset="2"/>
              </a:rPr>
              <a:t>) Pattern display operation execution </a:t>
            </a: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.7</a:t>
            </a:r>
            <a:r>
              <a:rPr lang="en-US" altLang="ko-KR" sz="1200" dirty="0">
                <a:latin typeface="+mj-ea"/>
                <a:sym typeface="Wingdings" panose="05000000000000000000" pitchFamily="2" charset="2"/>
              </a:rPr>
              <a:t>) </a:t>
            </a:r>
            <a:r>
              <a:rPr lang="en-US" altLang="ko-KR" sz="1200" dirty="0" err="1">
                <a:latin typeface="+mj-ea"/>
              </a:rPr>
              <a:t>Pattern_set</a:t>
            </a:r>
            <a:r>
              <a:rPr lang="en-US" altLang="ko-KR" sz="1200" dirty="0">
                <a:latin typeface="+mj-ea"/>
              </a:rPr>
              <a:t> #1 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Pattern_set#3 </a:t>
            </a:r>
            <a:r>
              <a:rPr lang="en-US" altLang="ko-KR" sz="1200" dirty="0">
                <a:latin typeface="+mj-ea"/>
                <a:sym typeface="Wingdings" panose="05000000000000000000" pitchFamily="2" charset="2"/>
              </a:rPr>
              <a:t>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Pattern_set#2 </a:t>
            </a:r>
            <a:r>
              <a:rPr lang="en-US" altLang="ko-KR" sz="1200" dirty="0">
                <a:latin typeface="+mj-ea"/>
                <a:sym typeface="Wingdings" panose="05000000000000000000" pitchFamily="2" charset="2"/>
              </a:rPr>
              <a:t>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B</a:t>
            </a:r>
            <a:r>
              <a:rPr lang="en-US" altLang="ko-KR" sz="1200" dirty="0" smtClean="0">
                <a:latin typeface="+mj-ea"/>
                <a:sym typeface="Wingdings" panose="05000000000000000000" pitchFamily="2" charset="2"/>
              </a:rPr>
              <a:t>.8</a:t>
            </a:r>
            <a:r>
              <a:rPr lang="en-US" altLang="ko-KR" sz="1200" dirty="0">
                <a:latin typeface="+mj-ea"/>
                <a:sym typeface="Wingdings" panose="05000000000000000000" pitchFamily="2" charset="2"/>
              </a:rPr>
              <a:t>) Operation Complete</a:t>
            </a:r>
          </a:p>
          <a:p>
            <a:r>
              <a:rPr lang="en-US" altLang="ko-KR" sz="1200" b="1" u="sng" dirty="0">
                <a:solidFill>
                  <a:srgbClr val="FF0000"/>
                </a:solidFill>
                <a:latin typeface="+mj-ea"/>
                <a:sym typeface="Wingdings" panose="05000000000000000000" pitchFamily="2" charset="2"/>
              </a:rPr>
              <a:t>B</a:t>
            </a:r>
            <a:r>
              <a:rPr lang="en-US" altLang="ko-KR" sz="1200" b="1" u="sng" dirty="0" smtClean="0">
                <a:solidFill>
                  <a:srgbClr val="FF0000"/>
                </a:solidFill>
                <a:latin typeface="+mj-ea"/>
                <a:sym typeface="Wingdings" panose="05000000000000000000" pitchFamily="2" charset="2"/>
              </a:rPr>
              <a:t>.N</a:t>
            </a:r>
            <a:r>
              <a:rPr lang="en-US" altLang="ko-KR" sz="1200" b="1" u="sng" dirty="0">
                <a:solidFill>
                  <a:srgbClr val="FF0000"/>
                </a:solidFill>
                <a:latin typeface="+mj-ea"/>
                <a:sym typeface="Wingdings" panose="05000000000000000000" pitchFamily="2" charset="2"/>
              </a:rPr>
              <a:t>) Display stop execution</a:t>
            </a:r>
          </a:p>
          <a:p>
            <a:endParaRPr lang="ko-KR" altLang="en-US" sz="1200" b="1" dirty="0">
              <a:latin typeface="+mj-ea"/>
              <a:ea typeface="+mj-ea"/>
            </a:endParaRPr>
          </a:p>
        </p:txBody>
      </p:sp>
      <p:sp>
        <p:nvSpPr>
          <p:cNvPr id="7" name="직사각형 6"/>
          <p:cNvSpPr/>
          <p:nvPr/>
        </p:nvSpPr>
        <p:spPr>
          <a:xfrm>
            <a:off x="6859437" y="70048"/>
            <a:ext cx="5184386" cy="1045005"/>
          </a:xfrm>
          <a:prstGeom prst="rect">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TextBox 7"/>
          <p:cNvSpPr txBox="1"/>
          <p:nvPr/>
        </p:nvSpPr>
        <p:spPr>
          <a:xfrm>
            <a:off x="8039099" y="1152350"/>
            <a:ext cx="3933826" cy="276999"/>
          </a:xfrm>
          <a:prstGeom prst="rect">
            <a:avLst/>
          </a:prstGeom>
          <a:noFill/>
        </p:spPr>
        <p:txBody>
          <a:bodyPr wrap="square" rtlCol="0">
            <a:spAutoFit/>
          </a:bodyPr>
          <a:lstStyle/>
          <a:p>
            <a:r>
              <a:rPr lang="en-US" altLang="ko-KR" sz="1200" b="1" dirty="0" smtClean="0"/>
              <a:t>&lt;Capture mode #1_ pattern set configuration&gt;</a:t>
            </a:r>
            <a:endParaRPr lang="ko-KR" altLang="en-US" sz="1200" b="1" dirty="0"/>
          </a:p>
        </p:txBody>
      </p:sp>
      <p:sp>
        <p:nvSpPr>
          <p:cNvPr id="9" name="직사각형 8"/>
          <p:cNvSpPr/>
          <p:nvPr/>
        </p:nvSpPr>
        <p:spPr>
          <a:xfrm>
            <a:off x="28754" y="2124003"/>
            <a:ext cx="4210050" cy="527655"/>
          </a:xfrm>
          <a:prstGeom prst="rect">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직사각형 37"/>
          <p:cNvSpPr/>
          <p:nvPr/>
        </p:nvSpPr>
        <p:spPr>
          <a:xfrm>
            <a:off x="41155" y="2679402"/>
            <a:ext cx="4210050" cy="550308"/>
          </a:xfrm>
          <a:prstGeom prst="rect">
            <a:avLst/>
          </a:prstGeom>
          <a:noFill/>
          <a:ln w="25400">
            <a:solidFill>
              <a:srgbClr val="00B0F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4320485" y="1924790"/>
            <a:ext cx="2333625" cy="276999"/>
          </a:xfrm>
          <a:prstGeom prst="rect">
            <a:avLst/>
          </a:prstGeom>
          <a:noFill/>
        </p:spPr>
        <p:txBody>
          <a:bodyPr wrap="square" rtlCol="0">
            <a:spAutoFit/>
          </a:bodyPr>
          <a:lstStyle/>
          <a:p>
            <a:r>
              <a:rPr lang="en-US" altLang="ko-KR" sz="1200" dirty="0" smtClean="0"/>
              <a:t>Repetitive action</a:t>
            </a:r>
            <a:endParaRPr lang="ko-KR" altLang="en-US" sz="1200" dirty="0"/>
          </a:p>
        </p:txBody>
      </p:sp>
      <p:pic>
        <p:nvPicPr>
          <p:cNvPr id="44" name="그림 43"/>
          <p:cNvPicPr>
            <a:picLocks noChangeAspect="1"/>
          </p:cNvPicPr>
          <p:nvPr/>
        </p:nvPicPr>
        <p:blipFill>
          <a:blip r:embed="rId2"/>
          <a:stretch>
            <a:fillRect/>
          </a:stretch>
        </p:blipFill>
        <p:spPr>
          <a:xfrm>
            <a:off x="9300623" y="1721755"/>
            <a:ext cx="2743200" cy="381000"/>
          </a:xfrm>
          <a:prstGeom prst="rect">
            <a:avLst/>
          </a:prstGeom>
        </p:spPr>
      </p:pic>
      <p:sp>
        <p:nvSpPr>
          <p:cNvPr id="45" name="TextBox 44"/>
          <p:cNvSpPr txBox="1"/>
          <p:nvPr/>
        </p:nvSpPr>
        <p:spPr>
          <a:xfrm>
            <a:off x="6859437" y="1801680"/>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46" name="TextBox 45"/>
          <p:cNvSpPr txBox="1"/>
          <p:nvPr/>
        </p:nvSpPr>
        <p:spPr>
          <a:xfrm>
            <a:off x="6859437" y="2496418"/>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47" name="그림 46"/>
          <p:cNvPicPr>
            <a:picLocks noChangeAspect="1"/>
          </p:cNvPicPr>
          <p:nvPr/>
        </p:nvPicPr>
        <p:blipFill>
          <a:blip r:embed="rId3"/>
          <a:stretch>
            <a:fillRect/>
          </a:stretch>
        </p:blipFill>
        <p:spPr>
          <a:xfrm>
            <a:off x="9283370" y="2424007"/>
            <a:ext cx="2257425" cy="381000"/>
          </a:xfrm>
          <a:prstGeom prst="rect">
            <a:avLst/>
          </a:prstGeom>
        </p:spPr>
      </p:pic>
      <p:sp>
        <p:nvSpPr>
          <p:cNvPr id="48" name="직사각형 47"/>
          <p:cNvSpPr/>
          <p:nvPr/>
        </p:nvSpPr>
        <p:spPr>
          <a:xfrm>
            <a:off x="6859437" y="1587671"/>
            <a:ext cx="5184386" cy="1707979"/>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TextBox 48"/>
          <p:cNvSpPr txBox="1"/>
          <p:nvPr/>
        </p:nvSpPr>
        <p:spPr>
          <a:xfrm>
            <a:off x="8039099" y="3332947"/>
            <a:ext cx="3933826" cy="276999"/>
          </a:xfrm>
          <a:prstGeom prst="rect">
            <a:avLst/>
          </a:prstGeom>
          <a:noFill/>
        </p:spPr>
        <p:txBody>
          <a:bodyPr wrap="square" rtlCol="0">
            <a:spAutoFit/>
          </a:bodyPr>
          <a:lstStyle/>
          <a:p>
            <a:r>
              <a:rPr lang="en-US" altLang="ko-KR" sz="1200" b="1" dirty="0" smtClean="0"/>
              <a:t>&lt;Capture mode #2_ pattern set configuration&gt;</a:t>
            </a:r>
            <a:endParaRPr lang="ko-KR" altLang="en-US" sz="1200" b="1" dirty="0"/>
          </a:p>
        </p:txBody>
      </p:sp>
      <p:pic>
        <p:nvPicPr>
          <p:cNvPr id="50" name="그림 49"/>
          <p:cNvPicPr>
            <a:picLocks noChangeAspect="1"/>
          </p:cNvPicPr>
          <p:nvPr/>
        </p:nvPicPr>
        <p:blipFill>
          <a:blip r:embed="rId4"/>
          <a:stretch>
            <a:fillRect/>
          </a:stretch>
        </p:blipFill>
        <p:spPr>
          <a:xfrm>
            <a:off x="9300623" y="2155809"/>
            <a:ext cx="2660081" cy="295275"/>
          </a:xfrm>
          <a:prstGeom prst="rect">
            <a:avLst/>
          </a:prstGeom>
        </p:spPr>
      </p:pic>
      <p:sp>
        <p:nvSpPr>
          <p:cNvPr id="51" name="TextBox 50"/>
          <p:cNvSpPr txBox="1"/>
          <p:nvPr/>
        </p:nvSpPr>
        <p:spPr>
          <a:xfrm>
            <a:off x="6859437" y="2155809"/>
            <a:ext cx="2510288" cy="246221"/>
          </a:xfrm>
          <a:prstGeom prst="rect">
            <a:avLst/>
          </a:prstGeom>
          <a:noFill/>
        </p:spPr>
        <p:txBody>
          <a:bodyPr wrap="square" rtlCol="0">
            <a:spAutoFit/>
          </a:bodyPr>
          <a:lstStyle/>
          <a:p>
            <a:r>
              <a:rPr lang="en-US" altLang="ko-KR" sz="1000" dirty="0" smtClean="0"/>
              <a:t>Pattern_set#3 Exposure time  : 3000[us] </a:t>
            </a:r>
          </a:p>
        </p:txBody>
      </p:sp>
      <p:sp>
        <p:nvSpPr>
          <p:cNvPr id="52" name="직사각형 51"/>
          <p:cNvSpPr/>
          <p:nvPr/>
        </p:nvSpPr>
        <p:spPr>
          <a:xfrm>
            <a:off x="98483" y="4079966"/>
            <a:ext cx="5614090" cy="588882"/>
          </a:xfrm>
          <a:prstGeom prst="rect">
            <a:avLst/>
          </a:prstGeom>
          <a:noFill/>
          <a:ln w="2540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3" name="직사각형 52"/>
          <p:cNvSpPr/>
          <p:nvPr/>
        </p:nvSpPr>
        <p:spPr>
          <a:xfrm>
            <a:off x="110435" y="4658018"/>
            <a:ext cx="5614090" cy="588882"/>
          </a:xfrm>
          <a:prstGeom prst="rect">
            <a:avLst/>
          </a:prstGeom>
          <a:noFill/>
          <a:ln w="254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4" name="그림 53"/>
          <p:cNvPicPr>
            <a:picLocks noChangeAspect="1"/>
          </p:cNvPicPr>
          <p:nvPr/>
        </p:nvPicPr>
        <p:blipFill>
          <a:blip r:embed="rId2"/>
          <a:stretch>
            <a:fillRect/>
          </a:stretch>
        </p:blipFill>
        <p:spPr>
          <a:xfrm>
            <a:off x="9364873" y="4183842"/>
            <a:ext cx="2743200" cy="381000"/>
          </a:xfrm>
          <a:prstGeom prst="rect">
            <a:avLst/>
          </a:prstGeom>
        </p:spPr>
      </p:pic>
      <p:sp>
        <p:nvSpPr>
          <p:cNvPr id="55" name="TextBox 54"/>
          <p:cNvSpPr txBox="1"/>
          <p:nvPr/>
        </p:nvSpPr>
        <p:spPr>
          <a:xfrm>
            <a:off x="6923687" y="4263767"/>
            <a:ext cx="2510288" cy="246221"/>
          </a:xfrm>
          <a:prstGeom prst="rect">
            <a:avLst/>
          </a:prstGeom>
          <a:noFill/>
        </p:spPr>
        <p:txBody>
          <a:bodyPr wrap="square" rtlCol="0">
            <a:spAutoFit/>
          </a:bodyPr>
          <a:lstStyle/>
          <a:p>
            <a:r>
              <a:rPr lang="en-US" altLang="ko-KR" sz="1000" dirty="0" smtClean="0"/>
              <a:t>Pattern_set#1 Exposure time  : 5000[us] </a:t>
            </a:r>
          </a:p>
        </p:txBody>
      </p:sp>
      <p:pic>
        <p:nvPicPr>
          <p:cNvPr id="56" name="그림 55"/>
          <p:cNvPicPr>
            <a:picLocks noChangeAspect="1"/>
          </p:cNvPicPr>
          <p:nvPr/>
        </p:nvPicPr>
        <p:blipFill>
          <a:blip r:embed="rId5"/>
          <a:stretch>
            <a:fillRect/>
          </a:stretch>
        </p:blipFill>
        <p:spPr>
          <a:xfrm>
            <a:off x="9375520" y="3882970"/>
            <a:ext cx="2733675" cy="342900"/>
          </a:xfrm>
          <a:prstGeom prst="rect">
            <a:avLst/>
          </a:prstGeom>
        </p:spPr>
      </p:pic>
      <p:sp>
        <p:nvSpPr>
          <p:cNvPr id="57" name="TextBox 56"/>
          <p:cNvSpPr txBox="1"/>
          <p:nvPr/>
        </p:nvSpPr>
        <p:spPr>
          <a:xfrm>
            <a:off x="6865232" y="3962692"/>
            <a:ext cx="2510288" cy="246221"/>
          </a:xfrm>
          <a:prstGeom prst="rect">
            <a:avLst/>
          </a:prstGeom>
          <a:noFill/>
        </p:spPr>
        <p:txBody>
          <a:bodyPr wrap="square" rtlCol="0">
            <a:spAutoFit/>
          </a:bodyPr>
          <a:lstStyle/>
          <a:p>
            <a:r>
              <a:rPr lang="en-US" altLang="ko-KR" sz="1000" dirty="0" smtClean="0"/>
              <a:t>Pattern_set#3 Exposure time  : 25000[us] </a:t>
            </a:r>
          </a:p>
        </p:txBody>
      </p:sp>
      <p:sp>
        <p:nvSpPr>
          <p:cNvPr id="62" name="직사각형 61"/>
          <p:cNvSpPr/>
          <p:nvPr/>
        </p:nvSpPr>
        <p:spPr>
          <a:xfrm>
            <a:off x="6859437" y="3827512"/>
            <a:ext cx="5184386" cy="1707979"/>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TextBox 62"/>
          <p:cNvSpPr txBox="1"/>
          <p:nvPr/>
        </p:nvSpPr>
        <p:spPr>
          <a:xfrm>
            <a:off x="8039099" y="5572788"/>
            <a:ext cx="3933826" cy="276999"/>
          </a:xfrm>
          <a:prstGeom prst="rect">
            <a:avLst/>
          </a:prstGeom>
          <a:noFill/>
        </p:spPr>
        <p:txBody>
          <a:bodyPr wrap="square" rtlCol="0">
            <a:spAutoFit/>
          </a:bodyPr>
          <a:lstStyle/>
          <a:p>
            <a:r>
              <a:rPr lang="en-US" altLang="ko-KR" sz="1200" b="1" dirty="0" smtClean="0"/>
              <a:t>&lt;Capture mode #3_ pattern set configuration&gt;</a:t>
            </a:r>
            <a:endParaRPr lang="ko-KR" altLang="en-US" sz="1200" b="1" dirty="0"/>
          </a:p>
        </p:txBody>
      </p:sp>
      <p:sp>
        <p:nvSpPr>
          <p:cNvPr id="2" name="직사각형 1"/>
          <p:cNvSpPr/>
          <p:nvPr/>
        </p:nvSpPr>
        <p:spPr>
          <a:xfrm>
            <a:off x="665718" y="5880302"/>
            <a:ext cx="5183663" cy="369332"/>
          </a:xfrm>
          <a:prstGeom prst="rect">
            <a:avLst/>
          </a:prstGeom>
        </p:spPr>
        <p:txBody>
          <a:bodyPr wrap="none">
            <a:spAutoFit/>
          </a:bodyPr>
          <a:lstStyle/>
          <a:p>
            <a:r>
              <a:rPr lang="en-US" altLang="ko-KR" dirty="0"/>
              <a:t>The pattern set index is not in sequential order.</a:t>
            </a:r>
            <a:endParaRPr lang="ko-KR" altLang="en-US" dirty="0"/>
          </a:p>
        </p:txBody>
      </p:sp>
    </p:spTree>
    <p:extLst>
      <p:ext uri="{BB962C8B-B14F-4D97-AF65-F5344CB8AC3E}">
        <p14:creationId xmlns:p14="http://schemas.microsoft.com/office/powerpoint/2010/main" val="1058787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0048"/>
            <a:ext cx="10412083" cy="307777"/>
          </a:xfrm>
          <a:prstGeom prst="rect">
            <a:avLst/>
          </a:prstGeom>
          <a:noFill/>
        </p:spPr>
        <p:txBody>
          <a:bodyPr wrap="square" rtlCol="0">
            <a:spAutoFit/>
          </a:bodyPr>
          <a:lstStyle/>
          <a:p>
            <a:pPr marL="285750" indent="-285750">
              <a:buFont typeface="Wingdings" panose="05000000000000000000" pitchFamily="2" charset="2"/>
              <a:buChar char="§"/>
            </a:pPr>
            <a:r>
              <a:rPr lang="en-US" altLang="ko-KR" sz="1400" b="1" dirty="0" smtClean="0"/>
              <a:t>Beam Operation Condition and Scenario </a:t>
            </a:r>
            <a:endParaRPr lang="en-US" altLang="ko-KR" sz="1400" b="1" dirty="0" smtClean="0"/>
          </a:p>
        </p:txBody>
      </p:sp>
      <p:pic>
        <p:nvPicPr>
          <p:cNvPr id="26" name="그림 25"/>
          <p:cNvPicPr>
            <a:picLocks noChangeAspect="1"/>
          </p:cNvPicPr>
          <p:nvPr/>
        </p:nvPicPr>
        <p:blipFill>
          <a:blip r:embed="rId2"/>
          <a:stretch>
            <a:fillRect/>
          </a:stretch>
        </p:blipFill>
        <p:spPr>
          <a:xfrm>
            <a:off x="9300623" y="204132"/>
            <a:ext cx="2743200" cy="381000"/>
          </a:xfrm>
          <a:prstGeom prst="rect">
            <a:avLst/>
          </a:prstGeom>
        </p:spPr>
      </p:pic>
      <p:sp>
        <p:nvSpPr>
          <p:cNvPr id="28" name="TextBox 27"/>
          <p:cNvSpPr txBox="1"/>
          <p:nvPr/>
        </p:nvSpPr>
        <p:spPr>
          <a:xfrm>
            <a:off x="6859437" y="284057"/>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29" name="TextBox 28"/>
          <p:cNvSpPr txBox="1"/>
          <p:nvPr/>
        </p:nvSpPr>
        <p:spPr>
          <a:xfrm>
            <a:off x="6859437" y="639986"/>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30" name="그림 29"/>
          <p:cNvPicPr>
            <a:picLocks noChangeAspect="1"/>
          </p:cNvPicPr>
          <p:nvPr/>
        </p:nvPicPr>
        <p:blipFill>
          <a:blip r:embed="rId3"/>
          <a:stretch>
            <a:fillRect/>
          </a:stretch>
        </p:blipFill>
        <p:spPr>
          <a:xfrm>
            <a:off x="9283370" y="567575"/>
            <a:ext cx="2257425" cy="381000"/>
          </a:xfrm>
          <a:prstGeom prst="rect">
            <a:avLst/>
          </a:prstGeom>
        </p:spPr>
      </p:pic>
      <p:sp>
        <p:nvSpPr>
          <p:cNvPr id="5" name="TextBox 4"/>
          <p:cNvSpPr txBox="1"/>
          <p:nvPr/>
        </p:nvSpPr>
        <p:spPr>
          <a:xfrm>
            <a:off x="91294" y="377825"/>
            <a:ext cx="6637129" cy="3262432"/>
          </a:xfrm>
          <a:prstGeom prst="rect">
            <a:avLst/>
          </a:prstGeom>
          <a:noFill/>
        </p:spPr>
        <p:txBody>
          <a:bodyPr wrap="square" rtlCol="0">
            <a:spAutoFit/>
          </a:bodyPr>
          <a:lstStyle/>
          <a:p>
            <a:pPr marL="228600" indent="-228600">
              <a:buAutoNum type="alphaUcParenR"/>
            </a:pPr>
            <a:r>
              <a:rPr lang="en-US" altLang="ko-KR" sz="1400" b="1" u="sng" dirty="0" smtClean="0">
                <a:latin typeface="+mj-ea"/>
                <a:ea typeface="+mj-ea"/>
              </a:rPr>
              <a:t>Example of scenario 2</a:t>
            </a:r>
          </a:p>
          <a:p>
            <a:endParaRPr lang="en-US" altLang="ko-KR" sz="1200" dirty="0" smtClean="0">
              <a:latin typeface="+mj-ea"/>
              <a:ea typeface="+mj-ea"/>
            </a:endParaRPr>
          </a:p>
          <a:p>
            <a:r>
              <a:rPr lang="en-US" altLang="ko-KR" sz="1200" dirty="0" smtClean="0">
                <a:latin typeface="+mj-ea"/>
                <a:ea typeface="+mj-ea"/>
              </a:rPr>
              <a:t>-. </a:t>
            </a:r>
            <a:r>
              <a:rPr lang="en-US" altLang="ko-KR" sz="1200" b="1" dirty="0" smtClean="0">
                <a:latin typeface="+mj-ea"/>
                <a:ea typeface="+mj-ea"/>
              </a:rPr>
              <a:t>Conditions : </a:t>
            </a:r>
            <a:r>
              <a:rPr lang="en-US" altLang="ko-KR" sz="1200" b="1" dirty="0">
                <a:latin typeface="+mj-ea"/>
                <a:ea typeface="+mj-ea"/>
              </a:rPr>
              <a:t>All pattern sets have been downloaded to the external flash </a:t>
            </a:r>
            <a:r>
              <a:rPr lang="en-US" altLang="ko-KR" sz="1200" b="1" dirty="0" smtClean="0">
                <a:latin typeface="+mj-ea"/>
                <a:ea typeface="+mj-ea"/>
              </a:rPr>
              <a:t>memory</a:t>
            </a:r>
          </a:p>
          <a:p>
            <a:r>
              <a:rPr lang="en-US" altLang="ko-KR" sz="1200" b="1" dirty="0" smtClean="0">
                <a:latin typeface="+mj-ea"/>
                <a:ea typeface="+mj-ea"/>
              </a:rPr>
              <a:t>                    </a:t>
            </a:r>
            <a:r>
              <a:rPr lang="en-US" altLang="ko-KR" sz="1200" dirty="0"/>
              <a:t>Due to the DLPC initialization time, the PROJ_ON signal is changed from </a:t>
            </a:r>
            <a:r>
              <a:rPr lang="en-US" altLang="ko-KR" sz="1200" dirty="0" smtClean="0"/>
              <a:t>  </a:t>
            </a:r>
          </a:p>
          <a:p>
            <a:r>
              <a:rPr lang="en-US" altLang="ko-KR" sz="1200" dirty="0"/>
              <a:t> </a:t>
            </a:r>
            <a:r>
              <a:rPr lang="en-US" altLang="ko-KR" sz="1200" dirty="0" smtClean="0"/>
              <a:t>                   Low </a:t>
            </a:r>
            <a:r>
              <a:rPr lang="en-US" altLang="ko-KR" sz="1200" dirty="0"/>
              <a:t>to High and remains High thereafter</a:t>
            </a:r>
            <a:r>
              <a:rPr lang="en-US" altLang="ko-KR" sz="1200" dirty="0" smtClean="0"/>
              <a:t>.</a:t>
            </a:r>
            <a:endParaRPr lang="en-US" altLang="ko-KR" sz="1200" b="1" u="sng" dirty="0">
              <a:solidFill>
                <a:srgbClr val="FF0000"/>
              </a:solidFill>
              <a:latin typeface="+mj-ea"/>
              <a:ea typeface="+mj-ea"/>
              <a:sym typeface="Wingdings" panose="05000000000000000000" pitchFamily="2" charset="2"/>
            </a:endParaRPr>
          </a:p>
          <a:p>
            <a:endParaRPr lang="en-US" altLang="ko-KR" sz="1200" b="1" dirty="0">
              <a:latin typeface="+mj-ea"/>
              <a:ea typeface="+mj-ea"/>
              <a:sym typeface="Wingdings" panose="05000000000000000000" pitchFamily="2" charset="2"/>
            </a:endParaRPr>
          </a:p>
          <a:p>
            <a:r>
              <a:rPr lang="en-US" altLang="ko-KR" sz="1200" dirty="0">
                <a:latin typeface="+mj-ea"/>
              </a:rPr>
              <a:t>C</a:t>
            </a:r>
            <a:r>
              <a:rPr lang="en-US" altLang="ko-KR" sz="1200" dirty="0" smtClean="0">
                <a:latin typeface="+mj-ea"/>
              </a:rPr>
              <a:t>.1</a:t>
            </a:r>
            <a:r>
              <a:rPr lang="en-US" altLang="ko-KR" sz="1200" dirty="0">
                <a:latin typeface="+mj-ea"/>
              </a:rPr>
              <a:t>) Select “User </a:t>
            </a:r>
            <a:r>
              <a:rPr lang="en-US" altLang="ko-KR" sz="1200" b="1" dirty="0">
                <a:solidFill>
                  <a:srgbClr val="0000FF"/>
                </a:solidFill>
                <a:latin typeface="+mj-ea"/>
              </a:rPr>
              <a:t>capture mode </a:t>
            </a:r>
            <a:r>
              <a:rPr lang="en-US" altLang="ko-KR" sz="1200" b="1" dirty="0" smtClean="0">
                <a:solidFill>
                  <a:srgbClr val="0000FF"/>
                </a:solidFill>
                <a:latin typeface="+mj-ea"/>
              </a:rPr>
              <a:t>#3 </a:t>
            </a:r>
            <a:r>
              <a:rPr lang="en-US" altLang="ko-KR" sz="1200" dirty="0">
                <a:latin typeface="+mj-ea"/>
              </a:rPr>
              <a:t>on </a:t>
            </a:r>
            <a:r>
              <a:rPr lang="en-US" altLang="ko-KR" sz="1200" b="1" u="sng" dirty="0">
                <a:solidFill>
                  <a:srgbClr val="00B0F0"/>
                </a:solidFill>
                <a:latin typeface="+mj-ea"/>
              </a:rPr>
              <a:t>Customizing GUI </a:t>
            </a:r>
            <a:r>
              <a:rPr lang="en-US" altLang="ko-KR" sz="1200" dirty="0">
                <a:latin typeface="+mj-ea"/>
              </a:rPr>
              <a:t>“ – Not TI GUI </a:t>
            </a:r>
          </a:p>
          <a:p>
            <a:r>
              <a:rPr lang="en-US" altLang="ko-KR" sz="1200" dirty="0">
                <a:latin typeface="+mj-ea"/>
              </a:rPr>
              <a:t>C</a:t>
            </a:r>
            <a:r>
              <a:rPr lang="en-US" altLang="ko-KR" sz="1200" dirty="0" smtClean="0">
                <a:latin typeface="+mj-ea"/>
              </a:rPr>
              <a:t>.2</a:t>
            </a:r>
            <a:r>
              <a:rPr lang="en-US" altLang="ko-KR" sz="1200" dirty="0">
                <a:latin typeface="+mj-ea"/>
              </a:rPr>
              <a:t>) </a:t>
            </a:r>
            <a:r>
              <a:rPr lang="en-US" altLang="ko-KR" sz="1200" dirty="0"/>
              <a:t>The pattern set corresponding to </a:t>
            </a:r>
            <a:r>
              <a:rPr lang="en-US" altLang="ko-KR" sz="1200" b="1" u="sng" dirty="0">
                <a:solidFill>
                  <a:srgbClr val="0000FF"/>
                </a:solidFill>
              </a:rPr>
              <a:t>capture Mode </a:t>
            </a:r>
            <a:r>
              <a:rPr lang="en-US" altLang="ko-KR" sz="1200" b="1" u="sng" dirty="0" smtClean="0">
                <a:solidFill>
                  <a:srgbClr val="0000FF"/>
                </a:solidFill>
              </a:rPr>
              <a:t># </a:t>
            </a:r>
            <a:r>
              <a:rPr lang="en-US" altLang="ko-KR" sz="1200" dirty="0"/>
              <a:t>is pre-loaded from the external</a:t>
            </a:r>
          </a:p>
          <a:p>
            <a:r>
              <a:rPr lang="en-US" altLang="ko-KR" sz="1200" dirty="0"/>
              <a:t>      memory to the DLPC internal memory.</a:t>
            </a:r>
            <a:endParaRPr lang="en-US" altLang="ko-KR" sz="1200" dirty="0">
              <a:latin typeface="+mj-ea"/>
            </a:endParaRPr>
          </a:p>
          <a:p>
            <a:r>
              <a:rPr lang="en-US" altLang="ko-KR" sz="1200" dirty="0">
                <a:latin typeface="+mj-ea"/>
              </a:rPr>
              <a:t>C</a:t>
            </a:r>
            <a:r>
              <a:rPr lang="en-US" altLang="ko-KR" sz="1200" dirty="0" smtClean="0">
                <a:latin typeface="+mj-ea"/>
              </a:rPr>
              <a:t>.3</a:t>
            </a:r>
            <a:r>
              <a:rPr lang="en-US" altLang="ko-KR" sz="1200" dirty="0">
                <a:latin typeface="+mj-ea"/>
              </a:rPr>
              <a:t>) Pattern display operation execution </a:t>
            </a:r>
          </a:p>
          <a:p>
            <a:r>
              <a:rPr lang="en-US" altLang="ko-KR" sz="1200" dirty="0">
                <a:latin typeface="+mj-ea"/>
              </a:rPr>
              <a:t>C</a:t>
            </a:r>
            <a:r>
              <a:rPr lang="en-US" altLang="ko-KR" sz="1200" dirty="0" smtClean="0">
                <a:latin typeface="+mj-ea"/>
              </a:rPr>
              <a:t>.4</a:t>
            </a:r>
            <a:r>
              <a:rPr lang="en-US" altLang="ko-KR" sz="1200" dirty="0">
                <a:latin typeface="+mj-ea"/>
              </a:rPr>
              <a:t>) </a:t>
            </a:r>
            <a:r>
              <a:rPr lang="en-US" altLang="ko-KR" sz="1200" dirty="0" err="1">
                <a:latin typeface="+mj-ea"/>
              </a:rPr>
              <a:t>Pattern_set</a:t>
            </a:r>
            <a:r>
              <a:rPr lang="en-US" altLang="ko-KR" sz="1200" dirty="0">
                <a:latin typeface="+mj-ea"/>
              </a:rPr>
              <a:t> </a:t>
            </a:r>
            <a:r>
              <a:rPr lang="en-US" altLang="ko-KR" sz="1200" dirty="0" smtClean="0">
                <a:latin typeface="+mj-ea"/>
              </a:rPr>
              <a:t>#2 </a:t>
            </a:r>
            <a:r>
              <a:rPr lang="en-US" altLang="ko-KR" sz="1200" dirty="0">
                <a:latin typeface="+mj-ea"/>
              </a:rPr>
              <a:t>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Pattern_set#1 Display  </a:t>
            </a:r>
            <a:endParaRPr lang="en-US" altLang="ko-KR" sz="1200" dirty="0">
              <a:latin typeface="+mj-ea"/>
              <a:sym typeface="Wingdings" panose="05000000000000000000" pitchFamily="2" charset="2"/>
            </a:endParaRP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.5</a:t>
            </a:r>
            <a:r>
              <a:rPr lang="en-US" altLang="ko-KR" sz="1200" dirty="0">
                <a:latin typeface="+mj-ea"/>
                <a:sym typeface="Wingdings" panose="05000000000000000000" pitchFamily="2" charset="2"/>
              </a:rPr>
              <a:t>) Operation Complete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.6</a:t>
            </a:r>
            <a:r>
              <a:rPr lang="en-US" altLang="ko-KR" sz="1200" dirty="0">
                <a:latin typeface="+mj-ea"/>
                <a:sym typeface="Wingdings" panose="05000000000000000000" pitchFamily="2" charset="2"/>
              </a:rPr>
              <a:t>) Pattern display operation execution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.7</a:t>
            </a:r>
            <a:r>
              <a:rPr lang="en-US" altLang="ko-KR" sz="1200" dirty="0">
                <a:latin typeface="+mj-ea"/>
                <a:sym typeface="Wingdings" panose="05000000000000000000" pitchFamily="2" charset="2"/>
              </a:rPr>
              <a:t>) </a:t>
            </a:r>
            <a:r>
              <a:rPr lang="en-US" altLang="ko-KR" sz="1200" dirty="0" err="1">
                <a:latin typeface="+mj-ea"/>
              </a:rPr>
              <a:t>Pattern_set</a:t>
            </a:r>
            <a:r>
              <a:rPr lang="en-US" altLang="ko-KR" sz="1200" dirty="0">
                <a:latin typeface="+mj-ea"/>
              </a:rPr>
              <a:t> </a:t>
            </a:r>
            <a:r>
              <a:rPr lang="en-US" altLang="ko-KR" sz="1200" dirty="0" smtClean="0">
                <a:latin typeface="+mj-ea"/>
              </a:rPr>
              <a:t>#3 </a:t>
            </a:r>
            <a:r>
              <a:rPr lang="en-US" altLang="ko-KR" sz="1200" dirty="0">
                <a:latin typeface="+mj-ea"/>
              </a:rPr>
              <a:t>Display </a:t>
            </a:r>
            <a:r>
              <a:rPr lang="en-US" altLang="ko-KR" sz="1200" dirty="0">
                <a:latin typeface="+mj-ea"/>
                <a:sym typeface="Wingdings" panose="05000000000000000000" pitchFamily="2" charset="2"/>
              </a:rPr>
              <a:t> </a:t>
            </a:r>
            <a:r>
              <a:rPr lang="en-US" altLang="ko-KR" sz="1200" dirty="0" smtClean="0">
                <a:latin typeface="+mj-ea"/>
                <a:sym typeface="Wingdings" panose="05000000000000000000" pitchFamily="2" charset="2"/>
              </a:rPr>
              <a:t>Pattern_set#1 </a:t>
            </a:r>
            <a:r>
              <a:rPr lang="en-US" altLang="ko-KR" sz="1200" dirty="0">
                <a:latin typeface="+mj-ea"/>
                <a:sym typeface="Wingdings" panose="05000000000000000000" pitchFamily="2" charset="2"/>
              </a:rPr>
              <a:t>Display </a:t>
            </a:r>
          </a:p>
          <a:p>
            <a:r>
              <a:rPr lang="en-US" altLang="ko-KR" sz="1200" dirty="0">
                <a:latin typeface="+mj-ea"/>
                <a:sym typeface="Wingdings" panose="05000000000000000000" pitchFamily="2" charset="2"/>
              </a:rPr>
              <a:t>C</a:t>
            </a:r>
            <a:r>
              <a:rPr lang="en-US" altLang="ko-KR" sz="1200" dirty="0" smtClean="0">
                <a:latin typeface="+mj-ea"/>
                <a:sym typeface="Wingdings" panose="05000000000000000000" pitchFamily="2" charset="2"/>
              </a:rPr>
              <a:t>.8</a:t>
            </a:r>
            <a:r>
              <a:rPr lang="en-US" altLang="ko-KR" sz="1200" dirty="0">
                <a:latin typeface="+mj-ea"/>
                <a:sym typeface="Wingdings" panose="05000000000000000000" pitchFamily="2" charset="2"/>
              </a:rPr>
              <a:t>) Operation Complete</a:t>
            </a:r>
          </a:p>
          <a:p>
            <a:r>
              <a:rPr lang="en-US" altLang="ko-KR" sz="1200" b="1" u="sng" dirty="0">
                <a:solidFill>
                  <a:srgbClr val="FF0000"/>
                </a:solidFill>
                <a:latin typeface="+mj-ea"/>
                <a:sym typeface="Wingdings" panose="05000000000000000000" pitchFamily="2" charset="2"/>
              </a:rPr>
              <a:t>C</a:t>
            </a:r>
            <a:r>
              <a:rPr lang="en-US" altLang="ko-KR" sz="1200" b="1" u="sng" dirty="0" smtClean="0">
                <a:solidFill>
                  <a:srgbClr val="FF0000"/>
                </a:solidFill>
                <a:latin typeface="+mj-ea"/>
                <a:sym typeface="Wingdings" panose="05000000000000000000" pitchFamily="2" charset="2"/>
              </a:rPr>
              <a:t>.N</a:t>
            </a:r>
            <a:r>
              <a:rPr lang="en-US" altLang="ko-KR" sz="1200" b="1" u="sng" dirty="0">
                <a:solidFill>
                  <a:srgbClr val="FF0000"/>
                </a:solidFill>
                <a:latin typeface="+mj-ea"/>
                <a:sym typeface="Wingdings" panose="05000000000000000000" pitchFamily="2" charset="2"/>
              </a:rPr>
              <a:t>) Display stop execution</a:t>
            </a:r>
          </a:p>
          <a:p>
            <a:endParaRPr lang="ko-KR" altLang="en-US" sz="1200" b="1" dirty="0">
              <a:latin typeface="+mj-ea"/>
              <a:ea typeface="+mj-ea"/>
            </a:endParaRPr>
          </a:p>
        </p:txBody>
      </p:sp>
      <p:sp>
        <p:nvSpPr>
          <p:cNvPr id="7" name="직사각형 6"/>
          <p:cNvSpPr/>
          <p:nvPr/>
        </p:nvSpPr>
        <p:spPr>
          <a:xfrm>
            <a:off x="6859437" y="70048"/>
            <a:ext cx="5184386" cy="1045005"/>
          </a:xfrm>
          <a:prstGeom prst="rect">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8" name="TextBox 7"/>
          <p:cNvSpPr txBox="1"/>
          <p:nvPr/>
        </p:nvSpPr>
        <p:spPr>
          <a:xfrm>
            <a:off x="8039099" y="1152350"/>
            <a:ext cx="3933826" cy="276999"/>
          </a:xfrm>
          <a:prstGeom prst="rect">
            <a:avLst/>
          </a:prstGeom>
          <a:noFill/>
        </p:spPr>
        <p:txBody>
          <a:bodyPr wrap="square" rtlCol="0">
            <a:spAutoFit/>
          </a:bodyPr>
          <a:lstStyle/>
          <a:p>
            <a:r>
              <a:rPr lang="en-US" altLang="ko-KR" sz="1200" b="1" dirty="0" smtClean="0"/>
              <a:t>&lt;Capture mode #1_ pattern set configuration&gt;</a:t>
            </a:r>
            <a:endParaRPr lang="ko-KR" altLang="en-US" sz="1200" b="1" dirty="0"/>
          </a:p>
        </p:txBody>
      </p:sp>
      <p:sp>
        <p:nvSpPr>
          <p:cNvPr id="9" name="직사각형 8"/>
          <p:cNvSpPr/>
          <p:nvPr/>
        </p:nvSpPr>
        <p:spPr>
          <a:xfrm>
            <a:off x="28754" y="2124003"/>
            <a:ext cx="4210050" cy="527655"/>
          </a:xfrm>
          <a:prstGeom prst="rect">
            <a:avLst/>
          </a:prstGeom>
          <a:noFill/>
          <a:ln w="254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8" name="직사각형 37"/>
          <p:cNvSpPr/>
          <p:nvPr/>
        </p:nvSpPr>
        <p:spPr>
          <a:xfrm>
            <a:off x="41155" y="2679402"/>
            <a:ext cx="4210050" cy="550308"/>
          </a:xfrm>
          <a:prstGeom prst="rect">
            <a:avLst/>
          </a:prstGeom>
          <a:noFill/>
          <a:ln w="2540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Box 9"/>
          <p:cNvSpPr txBox="1"/>
          <p:nvPr/>
        </p:nvSpPr>
        <p:spPr>
          <a:xfrm>
            <a:off x="4320485" y="1924790"/>
            <a:ext cx="2333625" cy="276999"/>
          </a:xfrm>
          <a:prstGeom prst="rect">
            <a:avLst/>
          </a:prstGeom>
          <a:noFill/>
        </p:spPr>
        <p:txBody>
          <a:bodyPr wrap="square" rtlCol="0">
            <a:spAutoFit/>
          </a:bodyPr>
          <a:lstStyle/>
          <a:p>
            <a:r>
              <a:rPr lang="en-US" altLang="ko-KR" sz="1200" dirty="0" smtClean="0"/>
              <a:t>Repetitive action</a:t>
            </a:r>
            <a:endParaRPr lang="ko-KR" altLang="en-US" sz="1200" dirty="0"/>
          </a:p>
        </p:txBody>
      </p:sp>
      <p:pic>
        <p:nvPicPr>
          <p:cNvPr id="44" name="그림 43"/>
          <p:cNvPicPr>
            <a:picLocks noChangeAspect="1"/>
          </p:cNvPicPr>
          <p:nvPr/>
        </p:nvPicPr>
        <p:blipFill>
          <a:blip r:embed="rId2"/>
          <a:stretch>
            <a:fillRect/>
          </a:stretch>
        </p:blipFill>
        <p:spPr>
          <a:xfrm>
            <a:off x="9300623" y="1721755"/>
            <a:ext cx="2743200" cy="381000"/>
          </a:xfrm>
          <a:prstGeom prst="rect">
            <a:avLst/>
          </a:prstGeom>
        </p:spPr>
      </p:pic>
      <p:sp>
        <p:nvSpPr>
          <p:cNvPr id="45" name="TextBox 44"/>
          <p:cNvSpPr txBox="1"/>
          <p:nvPr/>
        </p:nvSpPr>
        <p:spPr>
          <a:xfrm>
            <a:off x="6859437" y="1801680"/>
            <a:ext cx="2510288" cy="246221"/>
          </a:xfrm>
          <a:prstGeom prst="rect">
            <a:avLst/>
          </a:prstGeom>
          <a:noFill/>
        </p:spPr>
        <p:txBody>
          <a:bodyPr wrap="square" rtlCol="0">
            <a:spAutoFit/>
          </a:bodyPr>
          <a:lstStyle/>
          <a:p>
            <a:r>
              <a:rPr lang="en-US" altLang="ko-KR" sz="1000" dirty="0" smtClean="0"/>
              <a:t>Pattern_set#1 Exposure time  : 5000[us] </a:t>
            </a:r>
          </a:p>
        </p:txBody>
      </p:sp>
      <p:sp>
        <p:nvSpPr>
          <p:cNvPr id="46" name="TextBox 45"/>
          <p:cNvSpPr txBox="1"/>
          <p:nvPr/>
        </p:nvSpPr>
        <p:spPr>
          <a:xfrm>
            <a:off x="6859437" y="2157609"/>
            <a:ext cx="2510288" cy="246221"/>
          </a:xfrm>
          <a:prstGeom prst="rect">
            <a:avLst/>
          </a:prstGeom>
          <a:noFill/>
        </p:spPr>
        <p:txBody>
          <a:bodyPr wrap="square" rtlCol="0">
            <a:spAutoFit/>
          </a:bodyPr>
          <a:lstStyle/>
          <a:p>
            <a:r>
              <a:rPr lang="en-US" altLang="ko-KR" sz="1000" dirty="0" smtClean="0"/>
              <a:t>Pattern_set#2 Exposure time  : 4000[us] </a:t>
            </a:r>
          </a:p>
        </p:txBody>
      </p:sp>
      <p:pic>
        <p:nvPicPr>
          <p:cNvPr id="47" name="그림 46"/>
          <p:cNvPicPr>
            <a:picLocks noChangeAspect="1"/>
          </p:cNvPicPr>
          <p:nvPr/>
        </p:nvPicPr>
        <p:blipFill>
          <a:blip r:embed="rId3"/>
          <a:stretch>
            <a:fillRect/>
          </a:stretch>
        </p:blipFill>
        <p:spPr>
          <a:xfrm>
            <a:off x="9283370" y="2085198"/>
            <a:ext cx="2257425" cy="381000"/>
          </a:xfrm>
          <a:prstGeom prst="rect">
            <a:avLst/>
          </a:prstGeom>
        </p:spPr>
      </p:pic>
      <p:sp>
        <p:nvSpPr>
          <p:cNvPr id="48" name="직사각형 47"/>
          <p:cNvSpPr/>
          <p:nvPr/>
        </p:nvSpPr>
        <p:spPr>
          <a:xfrm>
            <a:off x="6859437" y="1587671"/>
            <a:ext cx="5184386" cy="1707979"/>
          </a:xfrm>
          <a:prstGeom prst="rect">
            <a:avLst/>
          </a:prstGeom>
          <a:noFill/>
          <a:ln w="508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9" name="TextBox 48"/>
          <p:cNvSpPr txBox="1"/>
          <p:nvPr/>
        </p:nvSpPr>
        <p:spPr>
          <a:xfrm>
            <a:off x="8039099" y="3332947"/>
            <a:ext cx="3933826" cy="276999"/>
          </a:xfrm>
          <a:prstGeom prst="rect">
            <a:avLst/>
          </a:prstGeom>
          <a:noFill/>
        </p:spPr>
        <p:txBody>
          <a:bodyPr wrap="square" rtlCol="0">
            <a:spAutoFit/>
          </a:bodyPr>
          <a:lstStyle/>
          <a:p>
            <a:r>
              <a:rPr lang="en-US" altLang="ko-KR" sz="1200" b="1" dirty="0" smtClean="0"/>
              <a:t>&lt;Capture mode #2_ pattern set configuration&gt;</a:t>
            </a:r>
            <a:endParaRPr lang="ko-KR" altLang="en-US" sz="1200" b="1" dirty="0"/>
          </a:p>
        </p:txBody>
      </p:sp>
      <p:pic>
        <p:nvPicPr>
          <p:cNvPr id="50" name="그림 49"/>
          <p:cNvPicPr>
            <a:picLocks noChangeAspect="1"/>
          </p:cNvPicPr>
          <p:nvPr/>
        </p:nvPicPr>
        <p:blipFill>
          <a:blip r:embed="rId4"/>
          <a:stretch>
            <a:fillRect/>
          </a:stretch>
        </p:blipFill>
        <p:spPr>
          <a:xfrm>
            <a:off x="9283370" y="2519886"/>
            <a:ext cx="2660081" cy="295275"/>
          </a:xfrm>
          <a:prstGeom prst="rect">
            <a:avLst/>
          </a:prstGeom>
        </p:spPr>
      </p:pic>
      <p:sp>
        <p:nvSpPr>
          <p:cNvPr id="51" name="TextBox 50"/>
          <p:cNvSpPr txBox="1"/>
          <p:nvPr/>
        </p:nvSpPr>
        <p:spPr>
          <a:xfrm>
            <a:off x="6842184" y="2519886"/>
            <a:ext cx="2510288" cy="246221"/>
          </a:xfrm>
          <a:prstGeom prst="rect">
            <a:avLst/>
          </a:prstGeom>
          <a:noFill/>
        </p:spPr>
        <p:txBody>
          <a:bodyPr wrap="square" rtlCol="0">
            <a:spAutoFit/>
          </a:bodyPr>
          <a:lstStyle/>
          <a:p>
            <a:r>
              <a:rPr lang="en-US" altLang="ko-KR" sz="1000" dirty="0" smtClean="0"/>
              <a:t>Pattern_set#3 Exposure time  : 3000[us] </a:t>
            </a:r>
          </a:p>
        </p:txBody>
      </p:sp>
      <p:pic>
        <p:nvPicPr>
          <p:cNvPr id="54" name="그림 53"/>
          <p:cNvPicPr>
            <a:picLocks noChangeAspect="1"/>
          </p:cNvPicPr>
          <p:nvPr/>
        </p:nvPicPr>
        <p:blipFill>
          <a:blip r:embed="rId2"/>
          <a:stretch>
            <a:fillRect/>
          </a:stretch>
        </p:blipFill>
        <p:spPr>
          <a:xfrm>
            <a:off x="9305296" y="3844794"/>
            <a:ext cx="2743200" cy="381000"/>
          </a:xfrm>
          <a:prstGeom prst="rect">
            <a:avLst/>
          </a:prstGeom>
        </p:spPr>
      </p:pic>
      <p:sp>
        <p:nvSpPr>
          <p:cNvPr id="55" name="TextBox 54"/>
          <p:cNvSpPr txBox="1"/>
          <p:nvPr/>
        </p:nvSpPr>
        <p:spPr>
          <a:xfrm>
            <a:off x="6864110" y="3924719"/>
            <a:ext cx="2510288" cy="246221"/>
          </a:xfrm>
          <a:prstGeom prst="rect">
            <a:avLst/>
          </a:prstGeom>
          <a:noFill/>
        </p:spPr>
        <p:txBody>
          <a:bodyPr wrap="square" rtlCol="0">
            <a:spAutoFit/>
          </a:bodyPr>
          <a:lstStyle/>
          <a:p>
            <a:r>
              <a:rPr lang="en-US" altLang="ko-KR" sz="1000" dirty="0" smtClean="0"/>
              <a:t>Pattern_set#1 Exposure time  : 5000[us] </a:t>
            </a:r>
          </a:p>
        </p:txBody>
      </p:sp>
      <p:pic>
        <p:nvPicPr>
          <p:cNvPr id="56" name="그림 55"/>
          <p:cNvPicPr>
            <a:picLocks noChangeAspect="1"/>
          </p:cNvPicPr>
          <p:nvPr/>
        </p:nvPicPr>
        <p:blipFill>
          <a:blip r:embed="rId5"/>
          <a:stretch>
            <a:fillRect/>
          </a:stretch>
        </p:blipFill>
        <p:spPr>
          <a:xfrm>
            <a:off x="9374398" y="4216269"/>
            <a:ext cx="2733675" cy="342900"/>
          </a:xfrm>
          <a:prstGeom prst="rect">
            <a:avLst/>
          </a:prstGeom>
        </p:spPr>
      </p:pic>
      <p:sp>
        <p:nvSpPr>
          <p:cNvPr id="57" name="TextBox 56"/>
          <p:cNvSpPr txBox="1"/>
          <p:nvPr/>
        </p:nvSpPr>
        <p:spPr>
          <a:xfrm>
            <a:off x="6864110" y="4295991"/>
            <a:ext cx="2510288" cy="246221"/>
          </a:xfrm>
          <a:prstGeom prst="rect">
            <a:avLst/>
          </a:prstGeom>
          <a:noFill/>
        </p:spPr>
        <p:txBody>
          <a:bodyPr wrap="square" rtlCol="0">
            <a:spAutoFit/>
          </a:bodyPr>
          <a:lstStyle/>
          <a:p>
            <a:r>
              <a:rPr lang="en-US" altLang="ko-KR" sz="1000" dirty="0" smtClean="0"/>
              <a:t>Pattern_set#3 Exposure time  : 25000[us] </a:t>
            </a:r>
          </a:p>
        </p:txBody>
      </p:sp>
      <p:sp>
        <p:nvSpPr>
          <p:cNvPr id="62" name="직사각형 61"/>
          <p:cNvSpPr/>
          <p:nvPr/>
        </p:nvSpPr>
        <p:spPr>
          <a:xfrm>
            <a:off x="6859437" y="3827512"/>
            <a:ext cx="5184386" cy="1707979"/>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3" name="TextBox 62"/>
          <p:cNvSpPr txBox="1"/>
          <p:nvPr/>
        </p:nvSpPr>
        <p:spPr>
          <a:xfrm>
            <a:off x="8039099" y="5572788"/>
            <a:ext cx="3933826" cy="276999"/>
          </a:xfrm>
          <a:prstGeom prst="rect">
            <a:avLst/>
          </a:prstGeom>
          <a:noFill/>
        </p:spPr>
        <p:txBody>
          <a:bodyPr wrap="square" rtlCol="0">
            <a:spAutoFit/>
          </a:bodyPr>
          <a:lstStyle/>
          <a:p>
            <a:r>
              <a:rPr lang="en-US" altLang="ko-KR" sz="1200" b="1" dirty="0" smtClean="0"/>
              <a:t>&lt;Capture mode #3_ pattern set configuration&gt;</a:t>
            </a:r>
            <a:endParaRPr lang="ko-KR" altLang="en-US" sz="1200" b="1" dirty="0"/>
          </a:p>
        </p:txBody>
      </p:sp>
      <p:sp>
        <p:nvSpPr>
          <p:cNvPr id="27" name="직사각형 26"/>
          <p:cNvSpPr/>
          <p:nvPr/>
        </p:nvSpPr>
        <p:spPr>
          <a:xfrm>
            <a:off x="425303" y="4318700"/>
            <a:ext cx="5183663" cy="369332"/>
          </a:xfrm>
          <a:prstGeom prst="rect">
            <a:avLst/>
          </a:prstGeom>
        </p:spPr>
        <p:txBody>
          <a:bodyPr wrap="none">
            <a:spAutoFit/>
          </a:bodyPr>
          <a:lstStyle/>
          <a:p>
            <a:r>
              <a:rPr lang="en-US" altLang="ko-KR" dirty="0"/>
              <a:t>The pattern set index is not in sequential order.</a:t>
            </a:r>
            <a:endParaRPr lang="ko-KR" altLang="en-US" dirty="0"/>
          </a:p>
        </p:txBody>
      </p:sp>
    </p:spTree>
    <p:extLst>
      <p:ext uri="{BB962C8B-B14F-4D97-AF65-F5344CB8AC3E}">
        <p14:creationId xmlns:p14="http://schemas.microsoft.com/office/powerpoint/2010/main" val="1590355113"/>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1278</Words>
  <Application>Microsoft Office PowerPoint</Application>
  <PresentationFormat>와이드스크린</PresentationFormat>
  <Paragraphs>171</Paragraphs>
  <Slides>6</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6</vt:i4>
      </vt:variant>
    </vt:vector>
  </HeadingPairs>
  <TitlesOfParts>
    <vt:vector size="10" baseType="lpstr">
      <vt:lpstr>맑은 고딕</vt:lpstr>
      <vt:lpstr>Arial</vt:lpstr>
      <vt:lpstr>Wingdings</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mv</dc:creator>
  <cp:lastModifiedBy>mv</cp:lastModifiedBy>
  <cp:revision>19</cp:revision>
  <dcterms:created xsi:type="dcterms:W3CDTF">2024-08-19T10:14:00Z</dcterms:created>
  <dcterms:modified xsi:type="dcterms:W3CDTF">2025-05-02T08:07:53Z</dcterms:modified>
</cp:coreProperties>
</file>