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2" r:id="rId2"/>
    <p:sldId id="273" r:id="rId3"/>
    <p:sldId id="274" r:id="rId4"/>
    <p:sldId id="275" r:id="rId5"/>
    <p:sldId id="276" r:id="rId6"/>
    <p:sldId id="277" r:id="rId7"/>
    <p:sldId id="278" r:id="rId8"/>
    <p:sldId id="279" r:id="rId9"/>
    <p:sldId id="282" r:id="rId10"/>
    <p:sldId id="283" r:id="rId11"/>
    <p:sldId id="281" r:id="rId12"/>
    <p:sldId id="286" r:id="rId13"/>
    <p:sldId id="280" r:id="rId14"/>
    <p:sldId id="284" r:id="rId15"/>
    <p:sldId id="285" r:id="rId16"/>
    <p:sldId id="288" r:id="rId17"/>
    <p:sldId id="287" r:id="rId18"/>
    <p:sldId id="289" r:id="rId19"/>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52" autoAdjust="0"/>
  </p:normalViewPr>
  <p:slideViewPr>
    <p:cSldViewPr snapToGrid="0">
      <p:cViewPr varScale="1">
        <p:scale>
          <a:sx n="78" d="100"/>
          <a:sy n="78" d="100"/>
        </p:scale>
        <p:origin x="964" y="56"/>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.\CalibrationConsole.exe --</a:t>
            </a:r>
            <a:r>
              <a:rPr lang="en-US" dirty="0" err="1"/>
              <a:t>sweepname</a:t>
            </a:r>
            <a:r>
              <a:rPr lang="en-US" dirty="0"/>
              <a:t> test1 --</a:t>
            </a:r>
            <a:r>
              <a:rPr lang="en-US" dirty="0" err="1"/>
              <a:t>calfile</a:t>
            </a:r>
            <a:r>
              <a:rPr lang="en-US" dirty="0"/>
              <a:t> C:\Users\a0233910\Downloads\20220303_v2\20220303_v2\EVM_RevC_Starter_Cal_20180111_v3.cal --</a:t>
            </a:r>
            <a:r>
              <a:rPr lang="en-US" dirty="0" err="1"/>
              <a:t>configfile</a:t>
            </a:r>
            <a:r>
              <a:rPr lang="en-US" dirty="0"/>
              <a:t> C:\Users\a0233910\Downloads\20220303_v2\20220303_v2\Config0008_3DFDB5A3_20210714_test_v10.cfg --</a:t>
            </a:r>
            <a:r>
              <a:rPr lang="en-US" dirty="0" err="1"/>
              <a:t>projectfile</a:t>
            </a:r>
            <a:r>
              <a:rPr lang="en-US" dirty="0"/>
              <a:t> C:\Users\a0233910\Downloads\20220303_v2\20220303_v2\20220303_v2.proj --</a:t>
            </a:r>
            <a:r>
              <a:rPr lang="en-US" dirty="0" err="1"/>
              <a:t>cheetahfile</a:t>
            </a:r>
            <a:r>
              <a:rPr lang="en-US" dirty="0"/>
              <a:t> C:\Users\a0233910\Downloads\Cheetah.xml --ca210file C:\Users\a0233910\Downloads\CA210.xml -o C:\Users\a0233910\Downloads\20220303_v2\20220303_v2\Output\test1_out.cal -t 25</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4000381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DLPC120 Calibration</a:t>
            </a:r>
            <a:br>
              <a:rPr lang="en-US" dirty="0"/>
            </a:br>
            <a:r>
              <a:rPr lang="en-US" dirty="0"/>
              <a:t>&gt;&gt;&gt; Calibration Command Line Interface</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Alex Chan</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A993-DE97-400C-BB2D-75C2A8AB5D63}"/>
              </a:ext>
            </a:extLst>
          </p:cNvPr>
          <p:cNvSpPr>
            <a:spLocks noGrp="1"/>
          </p:cNvSpPr>
          <p:nvPr>
            <p:ph type="title"/>
          </p:nvPr>
        </p:nvSpPr>
        <p:spPr/>
        <p:txBody>
          <a:bodyPr/>
          <a:lstStyle/>
          <a:p>
            <a:r>
              <a:rPr lang="en-US" dirty="0"/>
              <a:t>Method 1: Example Full Command</a:t>
            </a:r>
          </a:p>
        </p:txBody>
      </p:sp>
      <p:sp>
        <p:nvSpPr>
          <p:cNvPr id="3" name="Content Placeholder 2">
            <a:extLst>
              <a:ext uri="{FF2B5EF4-FFF2-40B4-BE49-F238E27FC236}">
                <a16:creationId xmlns:a16="http://schemas.microsoft.com/office/drawing/2014/main" id="{76E62F22-E76E-482E-BEED-A2883C12B299}"/>
              </a:ext>
            </a:extLst>
          </p:cNvPr>
          <p:cNvSpPr>
            <a:spLocks noGrp="1"/>
          </p:cNvSpPr>
          <p:nvPr>
            <p:ph idx="1"/>
          </p:nvPr>
        </p:nvSpPr>
        <p:spPr/>
        <p:txBody>
          <a:bodyPr/>
          <a:lstStyle/>
          <a:p>
            <a:r>
              <a:rPr lang="en-US" dirty="0"/>
              <a:t>Here is an example of the command with proper syntax. You can copy and paste this command and edit it.</a:t>
            </a:r>
          </a:p>
          <a:p>
            <a:pPr marL="0" indent="0">
              <a:buNone/>
            </a:pPr>
            <a:endParaRPr lang="en-US" dirty="0"/>
          </a:p>
          <a:p>
            <a:pPr marL="0" indent="0">
              <a:buNone/>
            </a:pPr>
            <a:r>
              <a:rPr lang="en-US" dirty="0"/>
              <a:t>.\CalibrationConsole.exe --</a:t>
            </a:r>
            <a:r>
              <a:rPr lang="en-US" dirty="0" err="1"/>
              <a:t>sweepname</a:t>
            </a:r>
            <a:r>
              <a:rPr lang="en-US" dirty="0"/>
              <a:t> test_cli_sweepname3 --</a:t>
            </a:r>
            <a:r>
              <a:rPr lang="en-US" dirty="0" err="1"/>
              <a:t>calfile</a:t>
            </a:r>
            <a:r>
              <a:rPr lang="en-US" dirty="0"/>
              <a:t> .\</a:t>
            </a:r>
            <a:r>
              <a:rPr lang="en-US" dirty="0" err="1"/>
              <a:t>cal_proj</a:t>
            </a:r>
            <a:r>
              <a:rPr lang="en-US" dirty="0"/>
              <a:t>\DLP553030PGUQ1EVM_Ross_Ohio_Test_Build_v1 --</a:t>
            </a:r>
            <a:r>
              <a:rPr lang="en-US" dirty="0" err="1"/>
              <a:t>configfile</a:t>
            </a:r>
            <a:r>
              <a:rPr lang="en-US" dirty="0"/>
              <a:t> .\</a:t>
            </a:r>
            <a:r>
              <a:rPr lang="en-US" dirty="0" err="1"/>
              <a:t>cal_proj</a:t>
            </a:r>
            <a:r>
              <a:rPr lang="en-US" dirty="0"/>
              <a:t>\DLP553030PGUQ1EVM_Ross_Ohio_Test_Build_v1.cfg --</a:t>
            </a:r>
            <a:r>
              <a:rPr lang="en-US" dirty="0" err="1"/>
              <a:t>projectfile</a:t>
            </a:r>
            <a:r>
              <a:rPr lang="en-US" dirty="0"/>
              <a:t> .\</a:t>
            </a:r>
            <a:r>
              <a:rPr lang="en-US" dirty="0" err="1"/>
              <a:t>cal_proj</a:t>
            </a:r>
            <a:r>
              <a:rPr lang="en-US" dirty="0"/>
              <a:t>\dlpc120_calibration_ohio_setup.proj --</a:t>
            </a:r>
            <a:r>
              <a:rPr lang="en-US" dirty="0" err="1"/>
              <a:t>cheetahfile</a:t>
            </a:r>
            <a:r>
              <a:rPr lang="en-US" dirty="0"/>
              <a:t> .\Cheetah.xml --ca210file CA210.xml -o test_cli_sweepname3.cal -t 25</a:t>
            </a:r>
          </a:p>
          <a:p>
            <a:endParaRPr lang="en-US" dirty="0"/>
          </a:p>
        </p:txBody>
      </p:sp>
      <p:sp>
        <p:nvSpPr>
          <p:cNvPr id="4" name="Slide Number Placeholder 3">
            <a:extLst>
              <a:ext uri="{FF2B5EF4-FFF2-40B4-BE49-F238E27FC236}">
                <a16:creationId xmlns:a16="http://schemas.microsoft.com/office/drawing/2014/main" id="{7EBBC620-B8F9-47A0-88D7-1203A2FF4D36}"/>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Tree>
    <p:extLst>
      <p:ext uri="{BB962C8B-B14F-4D97-AF65-F5344CB8AC3E}">
        <p14:creationId xmlns:p14="http://schemas.microsoft.com/office/powerpoint/2010/main" val="429479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9B1B-00F3-4D3F-AD18-2B3916851015}"/>
              </a:ext>
            </a:extLst>
          </p:cNvPr>
          <p:cNvSpPr>
            <a:spLocks noGrp="1"/>
          </p:cNvSpPr>
          <p:nvPr>
            <p:ph type="title"/>
          </p:nvPr>
        </p:nvSpPr>
        <p:spPr/>
        <p:txBody>
          <a:bodyPr/>
          <a:lstStyle/>
          <a:p>
            <a:r>
              <a:rPr lang="en-US" dirty="0"/>
              <a:t>Method 1: Example Command Line</a:t>
            </a:r>
          </a:p>
        </p:txBody>
      </p:sp>
      <p:sp>
        <p:nvSpPr>
          <p:cNvPr id="3" name="Content Placeholder 2">
            <a:extLst>
              <a:ext uri="{FF2B5EF4-FFF2-40B4-BE49-F238E27FC236}">
                <a16:creationId xmlns:a16="http://schemas.microsoft.com/office/drawing/2014/main" id="{430C85E8-F64B-4076-9C2B-805741618267}"/>
              </a:ext>
            </a:extLst>
          </p:cNvPr>
          <p:cNvSpPr>
            <a:spLocks noGrp="1"/>
          </p:cNvSpPr>
          <p:nvPr>
            <p:ph idx="1"/>
          </p:nvPr>
        </p:nvSpPr>
        <p:spPr/>
        <p:txBody>
          <a:bodyPr/>
          <a:lstStyle/>
          <a:p>
            <a:r>
              <a:rPr lang="en-US" dirty="0"/>
              <a:t>The following shows the beginning of the script once the user presses “Enter”</a:t>
            </a:r>
          </a:p>
        </p:txBody>
      </p:sp>
      <p:sp>
        <p:nvSpPr>
          <p:cNvPr id="4" name="Slide Number Placeholder 3">
            <a:extLst>
              <a:ext uri="{FF2B5EF4-FFF2-40B4-BE49-F238E27FC236}">
                <a16:creationId xmlns:a16="http://schemas.microsoft.com/office/drawing/2014/main" id="{304B4307-255E-459B-B005-2EFFE6013055}"/>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6" name="Picture 5">
            <a:extLst>
              <a:ext uri="{FF2B5EF4-FFF2-40B4-BE49-F238E27FC236}">
                <a16:creationId xmlns:a16="http://schemas.microsoft.com/office/drawing/2014/main" id="{1581C14C-592F-403B-B035-289100D717D7}"/>
              </a:ext>
            </a:extLst>
          </p:cNvPr>
          <p:cNvPicPr>
            <a:picLocks noChangeAspect="1"/>
          </p:cNvPicPr>
          <p:nvPr/>
        </p:nvPicPr>
        <p:blipFill rotWithShape="1">
          <a:blip r:embed="rId3"/>
          <a:srcRect r="5342"/>
          <a:stretch/>
        </p:blipFill>
        <p:spPr>
          <a:xfrm>
            <a:off x="522451" y="1237750"/>
            <a:ext cx="4106699" cy="3205042"/>
          </a:xfrm>
          <a:prstGeom prst="rect">
            <a:avLst/>
          </a:prstGeom>
        </p:spPr>
      </p:pic>
      <p:pic>
        <p:nvPicPr>
          <p:cNvPr id="7" name="Picture 6">
            <a:extLst>
              <a:ext uri="{FF2B5EF4-FFF2-40B4-BE49-F238E27FC236}">
                <a16:creationId xmlns:a16="http://schemas.microsoft.com/office/drawing/2014/main" id="{2D9F21F3-506C-4FCE-9801-DE8FD6461B49}"/>
              </a:ext>
            </a:extLst>
          </p:cNvPr>
          <p:cNvPicPr>
            <a:picLocks noChangeAspect="1"/>
          </p:cNvPicPr>
          <p:nvPr/>
        </p:nvPicPr>
        <p:blipFill>
          <a:blip r:embed="rId4"/>
          <a:stretch>
            <a:fillRect/>
          </a:stretch>
        </p:blipFill>
        <p:spPr>
          <a:xfrm>
            <a:off x="5146677" y="1234596"/>
            <a:ext cx="3279070" cy="3208196"/>
          </a:xfrm>
          <a:prstGeom prst="rect">
            <a:avLst/>
          </a:prstGeom>
        </p:spPr>
      </p:pic>
    </p:spTree>
    <p:extLst>
      <p:ext uri="{BB962C8B-B14F-4D97-AF65-F5344CB8AC3E}">
        <p14:creationId xmlns:p14="http://schemas.microsoft.com/office/powerpoint/2010/main" val="238460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515F-B4B9-481F-B08E-4B3E33353835}"/>
              </a:ext>
            </a:extLst>
          </p:cNvPr>
          <p:cNvSpPr>
            <a:spLocks noGrp="1"/>
          </p:cNvSpPr>
          <p:nvPr>
            <p:ph type="title"/>
          </p:nvPr>
        </p:nvSpPr>
        <p:spPr/>
        <p:txBody>
          <a:bodyPr/>
          <a:lstStyle/>
          <a:p>
            <a:r>
              <a:rPr lang="en-US" dirty="0"/>
              <a:t>Method 1 Continued</a:t>
            </a:r>
          </a:p>
        </p:txBody>
      </p:sp>
      <p:sp>
        <p:nvSpPr>
          <p:cNvPr id="3" name="Content Placeholder 2">
            <a:extLst>
              <a:ext uri="{FF2B5EF4-FFF2-40B4-BE49-F238E27FC236}">
                <a16:creationId xmlns:a16="http://schemas.microsoft.com/office/drawing/2014/main" id="{C5850C4C-6B79-49EB-8FD5-3F37AC1D3D8B}"/>
              </a:ext>
            </a:extLst>
          </p:cNvPr>
          <p:cNvSpPr>
            <a:spLocks noGrp="1"/>
          </p:cNvSpPr>
          <p:nvPr>
            <p:ph idx="1"/>
          </p:nvPr>
        </p:nvSpPr>
        <p:spPr/>
        <p:txBody>
          <a:bodyPr/>
          <a:lstStyle/>
          <a:p>
            <a:r>
              <a:rPr lang="en-US" dirty="0"/>
              <a:t>At the end of the script you will see the following prompt and a prompt to generate the calibration file. </a:t>
            </a:r>
          </a:p>
        </p:txBody>
      </p:sp>
      <p:sp>
        <p:nvSpPr>
          <p:cNvPr id="4" name="Slide Number Placeholder 3">
            <a:extLst>
              <a:ext uri="{FF2B5EF4-FFF2-40B4-BE49-F238E27FC236}">
                <a16:creationId xmlns:a16="http://schemas.microsoft.com/office/drawing/2014/main" id="{A12D33AB-F2C9-47CC-ABC4-6302C8E613A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pic>
        <p:nvPicPr>
          <p:cNvPr id="5" name="Picture 4">
            <a:extLst>
              <a:ext uri="{FF2B5EF4-FFF2-40B4-BE49-F238E27FC236}">
                <a16:creationId xmlns:a16="http://schemas.microsoft.com/office/drawing/2014/main" id="{5B50D911-FBD5-481E-BB52-EC26A37869A7}"/>
              </a:ext>
            </a:extLst>
          </p:cNvPr>
          <p:cNvPicPr>
            <a:picLocks noChangeAspect="1"/>
          </p:cNvPicPr>
          <p:nvPr/>
        </p:nvPicPr>
        <p:blipFill>
          <a:blip r:embed="rId2"/>
          <a:stretch>
            <a:fillRect/>
          </a:stretch>
        </p:blipFill>
        <p:spPr>
          <a:xfrm>
            <a:off x="1454153" y="1604644"/>
            <a:ext cx="6226174" cy="2915539"/>
          </a:xfrm>
          <a:prstGeom prst="rect">
            <a:avLst/>
          </a:prstGeom>
        </p:spPr>
      </p:pic>
    </p:spTree>
    <p:extLst>
      <p:ext uri="{BB962C8B-B14F-4D97-AF65-F5344CB8AC3E}">
        <p14:creationId xmlns:p14="http://schemas.microsoft.com/office/powerpoint/2010/main" val="186418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6209-A1AB-49A8-A647-A0B471CCCE97}"/>
              </a:ext>
            </a:extLst>
          </p:cNvPr>
          <p:cNvSpPr>
            <a:spLocks noGrp="1"/>
          </p:cNvSpPr>
          <p:nvPr>
            <p:ph type="title"/>
          </p:nvPr>
        </p:nvSpPr>
        <p:spPr/>
        <p:txBody>
          <a:bodyPr/>
          <a:lstStyle/>
          <a:p>
            <a:r>
              <a:rPr lang="en-US" dirty="0"/>
              <a:t>Method 2</a:t>
            </a:r>
          </a:p>
        </p:txBody>
      </p:sp>
      <p:sp>
        <p:nvSpPr>
          <p:cNvPr id="3" name="Content Placeholder 2">
            <a:extLst>
              <a:ext uri="{FF2B5EF4-FFF2-40B4-BE49-F238E27FC236}">
                <a16:creationId xmlns:a16="http://schemas.microsoft.com/office/drawing/2014/main" id="{1E66D026-AFF9-46E9-AAEA-46889260505E}"/>
              </a:ext>
            </a:extLst>
          </p:cNvPr>
          <p:cNvSpPr>
            <a:spLocks noGrp="1"/>
          </p:cNvSpPr>
          <p:nvPr>
            <p:ph idx="1"/>
          </p:nvPr>
        </p:nvSpPr>
        <p:spPr/>
        <p:txBody>
          <a:bodyPr/>
          <a:lstStyle/>
          <a:p>
            <a:r>
              <a:rPr lang="en-US" dirty="0"/>
              <a:t>Using the same command created from Method 2, a user can create a .bat file.</a:t>
            </a:r>
          </a:p>
          <a:p>
            <a:r>
              <a:rPr lang="en-US" dirty="0"/>
              <a:t>First open a blank text file</a:t>
            </a:r>
          </a:p>
          <a:p>
            <a:pPr marL="0" indent="0">
              <a:buNone/>
            </a:pPr>
            <a:endParaRPr lang="en-US" dirty="0"/>
          </a:p>
        </p:txBody>
      </p:sp>
      <p:sp>
        <p:nvSpPr>
          <p:cNvPr id="4" name="Slide Number Placeholder 3">
            <a:extLst>
              <a:ext uri="{FF2B5EF4-FFF2-40B4-BE49-F238E27FC236}">
                <a16:creationId xmlns:a16="http://schemas.microsoft.com/office/drawing/2014/main" id="{ED62286E-C085-491E-9B23-E4AD89CDE6BE}"/>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pic>
        <p:nvPicPr>
          <p:cNvPr id="5" name="Picture 4">
            <a:extLst>
              <a:ext uri="{FF2B5EF4-FFF2-40B4-BE49-F238E27FC236}">
                <a16:creationId xmlns:a16="http://schemas.microsoft.com/office/drawing/2014/main" id="{164B17CE-045D-4E62-804B-2965539975D3}"/>
              </a:ext>
            </a:extLst>
          </p:cNvPr>
          <p:cNvPicPr>
            <a:picLocks noChangeAspect="1"/>
          </p:cNvPicPr>
          <p:nvPr/>
        </p:nvPicPr>
        <p:blipFill>
          <a:blip r:embed="rId2"/>
          <a:stretch>
            <a:fillRect/>
          </a:stretch>
        </p:blipFill>
        <p:spPr>
          <a:xfrm>
            <a:off x="2924849" y="1570403"/>
            <a:ext cx="3072051" cy="2949780"/>
          </a:xfrm>
          <a:prstGeom prst="rect">
            <a:avLst/>
          </a:prstGeom>
        </p:spPr>
      </p:pic>
      <p:sp>
        <p:nvSpPr>
          <p:cNvPr id="6" name="Rectangle 5">
            <a:extLst>
              <a:ext uri="{FF2B5EF4-FFF2-40B4-BE49-F238E27FC236}">
                <a16:creationId xmlns:a16="http://schemas.microsoft.com/office/drawing/2014/main" id="{EA86B2E3-B51D-419D-A4FC-430DB37FFC34}"/>
              </a:ext>
            </a:extLst>
          </p:cNvPr>
          <p:cNvSpPr/>
          <p:nvPr/>
        </p:nvSpPr>
        <p:spPr>
          <a:xfrm>
            <a:off x="3079750" y="3018209"/>
            <a:ext cx="374650" cy="129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42CDE7-53B5-4290-9034-E3C345E387E8}"/>
              </a:ext>
            </a:extLst>
          </p:cNvPr>
          <p:cNvSpPr/>
          <p:nvPr/>
        </p:nvSpPr>
        <p:spPr>
          <a:xfrm>
            <a:off x="4273548" y="3945309"/>
            <a:ext cx="704851" cy="150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46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DE84-D68E-4762-B763-09F404CB7A3D}"/>
              </a:ext>
            </a:extLst>
          </p:cNvPr>
          <p:cNvSpPr>
            <a:spLocks noGrp="1"/>
          </p:cNvSpPr>
          <p:nvPr>
            <p:ph type="title"/>
          </p:nvPr>
        </p:nvSpPr>
        <p:spPr/>
        <p:txBody>
          <a:bodyPr/>
          <a:lstStyle/>
          <a:p>
            <a:r>
              <a:rPr lang="en-US" dirty="0"/>
              <a:t>Method 2 Continued</a:t>
            </a:r>
          </a:p>
        </p:txBody>
      </p:sp>
      <p:sp>
        <p:nvSpPr>
          <p:cNvPr id="3" name="Content Placeholder 2">
            <a:extLst>
              <a:ext uri="{FF2B5EF4-FFF2-40B4-BE49-F238E27FC236}">
                <a16:creationId xmlns:a16="http://schemas.microsoft.com/office/drawing/2014/main" id="{BE53655F-E389-4D1C-B5A5-E6AFAC4267AA}"/>
              </a:ext>
            </a:extLst>
          </p:cNvPr>
          <p:cNvSpPr>
            <a:spLocks noGrp="1"/>
          </p:cNvSpPr>
          <p:nvPr>
            <p:ph idx="1"/>
          </p:nvPr>
        </p:nvSpPr>
        <p:spPr/>
        <p:txBody>
          <a:bodyPr/>
          <a:lstStyle/>
          <a:p>
            <a:r>
              <a:rPr lang="en-US" dirty="0"/>
              <a:t>Type in the command from Method 1 and then save as a .bat file exactly where your path references point to. </a:t>
            </a:r>
          </a:p>
          <a:p>
            <a:endParaRPr lang="en-US" dirty="0"/>
          </a:p>
          <a:p>
            <a:r>
              <a:rPr lang="en-US" dirty="0"/>
              <a:t>For example my command starts with .\CalibrationConsole.exe…because I was running the command from the DLPC120 Automotive Control Program folder so I want to save my .bat file in there. </a:t>
            </a:r>
          </a:p>
        </p:txBody>
      </p:sp>
      <p:sp>
        <p:nvSpPr>
          <p:cNvPr id="4" name="Slide Number Placeholder 3">
            <a:extLst>
              <a:ext uri="{FF2B5EF4-FFF2-40B4-BE49-F238E27FC236}">
                <a16:creationId xmlns:a16="http://schemas.microsoft.com/office/drawing/2014/main" id="{3BB8DF7E-03E7-42ED-812F-F46FB0565D18}"/>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pic>
        <p:nvPicPr>
          <p:cNvPr id="5" name="Picture 4">
            <a:extLst>
              <a:ext uri="{FF2B5EF4-FFF2-40B4-BE49-F238E27FC236}">
                <a16:creationId xmlns:a16="http://schemas.microsoft.com/office/drawing/2014/main" id="{5256723A-5AFB-4B28-B172-35E9C329BF3E}"/>
              </a:ext>
            </a:extLst>
          </p:cNvPr>
          <p:cNvPicPr>
            <a:picLocks noChangeAspect="1"/>
          </p:cNvPicPr>
          <p:nvPr/>
        </p:nvPicPr>
        <p:blipFill rotWithShape="1">
          <a:blip r:embed="rId2"/>
          <a:srcRect t="4451"/>
          <a:stretch/>
        </p:blipFill>
        <p:spPr>
          <a:xfrm>
            <a:off x="4307756" y="2463890"/>
            <a:ext cx="3015506" cy="2082800"/>
          </a:xfrm>
          <a:prstGeom prst="rect">
            <a:avLst/>
          </a:prstGeom>
        </p:spPr>
      </p:pic>
    </p:spTree>
    <p:extLst>
      <p:ext uri="{BB962C8B-B14F-4D97-AF65-F5344CB8AC3E}">
        <p14:creationId xmlns:p14="http://schemas.microsoft.com/office/powerpoint/2010/main" val="189961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12F7FE-6FF2-46D4-A8E5-B2849F20DF8B}"/>
              </a:ext>
            </a:extLst>
          </p:cNvPr>
          <p:cNvPicPr>
            <a:picLocks noChangeAspect="1"/>
          </p:cNvPicPr>
          <p:nvPr/>
        </p:nvPicPr>
        <p:blipFill rotWithShape="1">
          <a:blip r:embed="rId2"/>
          <a:srcRect l="729"/>
          <a:stretch/>
        </p:blipFill>
        <p:spPr>
          <a:xfrm>
            <a:off x="1187450" y="1787670"/>
            <a:ext cx="6915150" cy="2096751"/>
          </a:xfrm>
          <a:prstGeom prst="rect">
            <a:avLst/>
          </a:prstGeom>
        </p:spPr>
      </p:pic>
      <p:sp>
        <p:nvSpPr>
          <p:cNvPr id="2" name="Title 1">
            <a:extLst>
              <a:ext uri="{FF2B5EF4-FFF2-40B4-BE49-F238E27FC236}">
                <a16:creationId xmlns:a16="http://schemas.microsoft.com/office/drawing/2014/main" id="{81100EE5-5E98-4D24-863E-BFE93254467F}"/>
              </a:ext>
            </a:extLst>
          </p:cNvPr>
          <p:cNvSpPr>
            <a:spLocks noGrp="1"/>
          </p:cNvSpPr>
          <p:nvPr>
            <p:ph type="title"/>
          </p:nvPr>
        </p:nvSpPr>
        <p:spPr/>
        <p:txBody>
          <a:bodyPr/>
          <a:lstStyle/>
          <a:p>
            <a:r>
              <a:rPr lang="en-US" dirty="0"/>
              <a:t>Method 2 Continued</a:t>
            </a:r>
          </a:p>
        </p:txBody>
      </p:sp>
      <p:sp>
        <p:nvSpPr>
          <p:cNvPr id="3" name="Content Placeholder 2">
            <a:extLst>
              <a:ext uri="{FF2B5EF4-FFF2-40B4-BE49-F238E27FC236}">
                <a16:creationId xmlns:a16="http://schemas.microsoft.com/office/drawing/2014/main" id="{09D168D0-02BB-4971-A28F-17374FEFFC39}"/>
              </a:ext>
            </a:extLst>
          </p:cNvPr>
          <p:cNvSpPr>
            <a:spLocks noGrp="1"/>
          </p:cNvSpPr>
          <p:nvPr>
            <p:ph idx="1"/>
          </p:nvPr>
        </p:nvSpPr>
        <p:spPr/>
        <p:txBody>
          <a:bodyPr/>
          <a:lstStyle/>
          <a:p>
            <a:r>
              <a:rPr lang="en-US" dirty="0"/>
              <a:t>I named my .bat file test2.bat and you can see it now located inside the DLPC120 Automotive Control Program. If you click the .bat file it will automatically launch the script</a:t>
            </a:r>
          </a:p>
        </p:txBody>
      </p:sp>
      <p:sp>
        <p:nvSpPr>
          <p:cNvPr id="4" name="Slide Number Placeholder 3">
            <a:extLst>
              <a:ext uri="{FF2B5EF4-FFF2-40B4-BE49-F238E27FC236}">
                <a16:creationId xmlns:a16="http://schemas.microsoft.com/office/drawing/2014/main" id="{ADC8E54C-2FBE-45C4-836F-0CF3335BA960}"/>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
        <p:nvSpPr>
          <p:cNvPr id="6" name="Rectangle 5">
            <a:extLst>
              <a:ext uri="{FF2B5EF4-FFF2-40B4-BE49-F238E27FC236}">
                <a16:creationId xmlns:a16="http://schemas.microsoft.com/office/drawing/2014/main" id="{F39AFCC2-FA67-4C47-92FA-B4286A76877E}"/>
              </a:ext>
            </a:extLst>
          </p:cNvPr>
          <p:cNvSpPr/>
          <p:nvPr/>
        </p:nvSpPr>
        <p:spPr>
          <a:xfrm>
            <a:off x="1085850" y="2520950"/>
            <a:ext cx="103505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030D-E5AA-4D79-A66A-4D1DF65CEBD2}"/>
              </a:ext>
            </a:extLst>
          </p:cNvPr>
          <p:cNvSpPr>
            <a:spLocks noGrp="1"/>
          </p:cNvSpPr>
          <p:nvPr>
            <p:ph type="ctrTitle"/>
          </p:nvPr>
        </p:nvSpPr>
        <p:spPr/>
        <p:txBody>
          <a:bodyPr/>
          <a:lstStyle/>
          <a:p>
            <a:r>
              <a:rPr lang="en-US" dirty="0"/>
              <a:t>Debug and Common Issues</a:t>
            </a:r>
          </a:p>
        </p:txBody>
      </p:sp>
      <p:sp>
        <p:nvSpPr>
          <p:cNvPr id="3" name="Subtitle 2">
            <a:extLst>
              <a:ext uri="{FF2B5EF4-FFF2-40B4-BE49-F238E27FC236}">
                <a16:creationId xmlns:a16="http://schemas.microsoft.com/office/drawing/2014/main" id="{F9D907BC-969F-49C5-9B42-A502A4C55C5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860DB8D-C10B-400E-AA86-BEF6F914F275}"/>
              </a:ext>
            </a:extLst>
          </p:cNvPr>
          <p:cNvSpPr>
            <a:spLocks noGrp="1"/>
          </p:cNvSpPr>
          <p:nvPr>
            <p:ph type="sldNum" sz="quarter" idx="10"/>
          </p:nvPr>
        </p:nvSpPr>
        <p:spPr/>
        <p:txBody>
          <a:bodyPr/>
          <a:lstStyle/>
          <a:p>
            <a:pPr>
              <a:defRPr/>
            </a:pPr>
            <a:fld id="{03BA23CF-AA30-4A18-B744-605C3E9DBF07}" type="slidenum">
              <a:rPr lang="en-US" smtClean="0"/>
              <a:pPr>
                <a:defRPr/>
              </a:pPr>
              <a:t>16</a:t>
            </a:fld>
            <a:endParaRPr lang="en-US"/>
          </a:p>
        </p:txBody>
      </p:sp>
    </p:spTree>
    <p:extLst>
      <p:ext uri="{BB962C8B-B14F-4D97-AF65-F5344CB8AC3E}">
        <p14:creationId xmlns:p14="http://schemas.microsoft.com/office/powerpoint/2010/main" val="284344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BF89-765A-4A58-9DC3-19CD45ED2BFF}"/>
              </a:ext>
            </a:extLst>
          </p:cNvPr>
          <p:cNvSpPr>
            <a:spLocks noGrp="1"/>
          </p:cNvSpPr>
          <p:nvPr>
            <p:ph type="title"/>
          </p:nvPr>
        </p:nvSpPr>
        <p:spPr/>
        <p:txBody>
          <a:bodyPr/>
          <a:lstStyle/>
          <a:p>
            <a:r>
              <a:rPr lang="en-US" dirty="0"/>
              <a:t>Incorrect Target Brightness</a:t>
            </a:r>
          </a:p>
        </p:txBody>
      </p:sp>
      <p:sp>
        <p:nvSpPr>
          <p:cNvPr id="3" name="Content Placeholder 2">
            <a:extLst>
              <a:ext uri="{FF2B5EF4-FFF2-40B4-BE49-F238E27FC236}">
                <a16:creationId xmlns:a16="http://schemas.microsoft.com/office/drawing/2014/main" id="{CC577963-42F1-4EA9-B39E-6F2008DD0C1F}"/>
              </a:ext>
            </a:extLst>
          </p:cNvPr>
          <p:cNvSpPr>
            <a:spLocks noGrp="1"/>
          </p:cNvSpPr>
          <p:nvPr>
            <p:ph idx="1"/>
          </p:nvPr>
        </p:nvSpPr>
        <p:spPr/>
        <p:txBody>
          <a:bodyPr/>
          <a:lstStyle/>
          <a:p>
            <a:r>
              <a:rPr lang="en-US" dirty="0"/>
              <a:t>The following error may occur if inside the calibration project your target nits is higher then available nits. You will need to adjust the highlighted value and save it in the project and rerun the </a:t>
            </a:r>
            <a:r>
              <a:rPr lang="en-US" dirty="0" err="1"/>
              <a:t>cmdline</a:t>
            </a:r>
            <a:r>
              <a:rPr lang="en-US" dirty="0"/>
              <a:t>. </a:t>
            </a:r>
          </a:p>
        </p:txBody>
      </p:sp>
      <p:sp>
        <p:nvSpPr>
          <p:cNvPr id="4" name="Slide Number Placeholder 3">
            <a:extLst>
              <a:ext uri="{FF2B5EF4-FFF2-40B4-BE49-F238E27FC236}">
                <a16:creationId xmlns:a16="http://schemas.microsoft.com/office/drawing/2014/main" id="{55736C21-ADED-4509-A66F-042E78E99E79}"/>
              </a:ext>
            </a:extLst>
          </p:cNvPr>
          <p:cNvSpPr>
            <a:spLocks noGrp="1"/>
          </p:cNvSpPr>
          <p:nvPr>
            <p:ph type="sldNum" sz="quarter" idx="10"/>
          </p:nvPr>
        </p:nvSpPr>
        <p:spPr/>
        <p:txBody>
          <a:bodyPr/>
          <a:lstStyle/>
          <a:p>
            <a:pPr>
              <a:defRPr/>
            </a:pPr>
            <a:fld id="{2B97888F-6AF7-4263-B69D-592D8C33BAC7}" type="slidenum">
              <a:rPr lang="en-US" smtClean="0"/>
              <a:pPr>
                <a:defRPr/>
              </a:pPr>
              <a:t>17</a:t>
            </a:fld>
            <a:endParaRPr lang="en-US"/>
          </a:p>
        </p:txBody>
      </p:sp>
      <p:pic>
        <p:nvPicPr>
          <p:cNvPr id="6" name="Picture 5">
            <a:extLst>
              <a:ext uri="{FF2B5EF4-FFF2-40B4-BE49-F238E27FC236}">
                <a16:creationId xmlns:a16="http://schemas.microsoft.com/office/drawing/2014/main" id="{7CD1C556-8CB8-43EB-8746-179AF2E3CE34}"/>
              </a:ext>
            </a:extLst>
          </p:cNvPr>
          <p:cNvPicPr>
            <a:picLocks noChangeAspect="1"/>
          </p:cNvPicPr>
          <p:nvPr/>
        </p:nvPicPr>
        <p:blipFill>
          <a:blip r:embed="rId2"/>
          <a:stretch>
            <a:fillRect/>
          </a:stretch>
        </p:blipFill>
        <p:spPr>
          <a:xfrm>
            <a:off x="2015901" y="2983825"/>
            <a:ext cx="5102678" cy="1801528"/>
          </a:xfrm>
          <a:prstGeom prst="rect">
            <a:avLst/>
          </a:prstGeom>
        </p:spPr>
      </p:pic>
      <p:pic>
        <p:nvPicPr>
          <p:cNvPr id="7" name="Picture 6">
            <a:extLst>
              <a:ext uri="{FF2B5EF4-FFF2-40B4-BE49-F238E27FC236}">
                <a16:creationId xmlns:a16="http://schemas.microsoft.com/office/drawing/2014/main" id="{FA25D46A-134F-400B-B222-3D27E5345280}"/>
              </a:ext>
            </a:extLst>
          </p:cNvPr>
          <p:cNvPicPr>
            <a:picLocks noChangeAspect="1"/>
          </p:cNvPicPr>
          <p:nvPr/>
        </p:nvPicPr>
        <p:blipFill>
          <a:blip r:embed="rId3"/>
          <a:stretch>
            <a:fillRect/>
          </a:stretch>
        </p:blipFill>
        <p:spPr>
          <a:xfrm>
            <a:off x="0" y="1640220"/>
            <a:ext cx="9144000" cy="1198485"/>
          </a:xfrm>
          <a:prstGeom prst="rect">
            <a:avLst/>
          </a:prstGeom>
        </p:spPr>
      </p:pic>
    </p:spTree>
    <p:extLst>
      <p:ext uri="{BB962C8B-B14F-4D97-AF65-F5344CB8AC3E}">
        <p14:creationId xmlns:p14="http://schemas.microsoft.com/office/powerpoint/2010/main" val="218414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978D-A212-483F-B038-50FBAA3F165A}"/>
              </a:ext>
            </a:extLst>
          </p:cNvPr>
          <p:cNvSpPr>
            <a:spLocks noGrp="1"/>
          </p:cNvSpPr>
          <p:nvPr>
            <p:ph type="title"/>
          </p:nvPr>
        </p:nvSpPr>
        <p:spPr/>
        <p:txBody>
          <a:bodyPr/>
          <a:lstStyle/>
          <a:p>
            <a:r>
              <a:rPr lang="en-US" dirty="0"/>
              <a:t>Missing Directory</a:t>
            </a:r>
          </a:p>
        </p:txBody>
      </p:sp>
      <p:sp>
        <p:nvSpPr>
          <p:cNvPr id="3" name="Content Placeholder 2">
            <a:extLst>
              <a:ext uri="{FF2B5EF4-FFF2-40B4-BE49-F238E27FC236}">
                <a16:creationId xmlns:a16="http://schemas.microsoft.com/office/drawing/2014/main" id="{582895FF-2C8E-4CE4-8F4F-846AAE0835B2}"/>
              </a:ext>
            </a:extLst>
          </p:cNvPr>
          <p:cNvSpPr>
            <a:spLocks noGrp="1"/>
          </p:cNvSpPr>
          <p:nvPr>
            <p:ph idx="1"/>
          </p:nvPr>
        </p:nvSpPr>
        <p:spPr>
          <a:xfrm>
            <a:off x="342897" y="764354"/>
            <a:ext cx="8467725" cy="3709449"/>
          </a:xfrm>
        </p:spPr>
        <p:txBody>
          <a:bodyPr/>
          <a:lstStyle/>
          <a:p>
            <a:r>
              <a:rPr lang="en-US" dirty="0"/>
              <a:t>This issue occurs when you do not have a Log_ folder in your Output folder. This is required for generating a txt file that documents </a:t>
            </a:r>
            <a:r>
              <a:rPr lang="en-US" dirty="0" err="1"/>
              <a:t>cmdline</a:t>
            </a:r>
            <a:r>
              <a:rPr lang="en-US" dirty="0"/>
              <a:t> process. Go to output folder in project directory and add a folder called Log_</a:t>
            </a:r>
          </a:p>
        </p:txBody>
      </p:sp>
      <p:sp>
        <p:nvSpPr>
          <p:cNvPr id="4" name="Slide Number Placeholder 3">
            <a:extLst>
              <a:ext uri="{FF2B5EF4-FFF2-40B4-BE49-F238E27FC236}">
                <a16:creationId xmlns:a16="http://schemas.microsoft.com/office/drawing/2014/main" id="{BFC00A51-2997-45B1-8213-AFF9F7CC82E8}"/>
              </a:ext>
            </a:extLst>
          </p:cNvPr>
          <p:cNvSpPr>
            <a:spLocks noGrp="1"/>
          </p:cNvSpPr>
          <p:nvPr>
            <p:ph type="sldNum" sz="quarter" idx="10"/>
          </p:nvPr>
        </p:nvSpPr>
        <p:spPr/>
        <p:txBody>
          <a:bodyPr/>
          <a:lstStyle/>
          <a:p>
            <a:pPr>
              <a:defRPr/>
            </a:pPr>
            <a:fld id="{2B97888F-6AF7-4263-B69D-592D8C33BAC7}" type="slidenum">
              <a:rPr lang="en-US" smtClean="0"/>
              <a:pPr>
                <a:defRPr/>
              </a:pPr>
              <a:t>18</a:t>
            </a:fld>
            <a:endParaRPr lang="en-US"/>
          </a:p>
        </p:txBody>
      </p:sp>
      <p:pic>
        <p:nvPicPr>
          <p:cNvPr id="5" name="Picture 4">
            <a:extLst>
              <a:ext uri="{FF2B5EF4-FFF2-40B4-BE49-F238E27FC236}">
                <a16:creationId xmlns:a16="http://schemas.microsoft.com/office/drawing/2014/main" id="{434FFB5A-1EA8-41AD-91DF-FE1D900D9E5B}"/>
              </a:ext>
            </a:extLst>
          </p:cNvPr>
          <p:cNvPicPr>
            <a:picLocks noChangeAspect="1"/>
          </p:cNvPicPr>
          <p:nvPr/>
        </p:nvPicPr>
        <p:blipFill>
          <a:blip r:embed="rId2"/>
          <a:stretch>
            <a:fillRect/>
          </a:stretch>
        </p:blipFill>
        <p:spPr>
          <a:xfrm>
            <a:off x="-4760" y="1707251"/>
            <a:ext cx="9144000" cy="1960805"/>
          </a:xfrm>
          <a:prstGeom prst="rect">
            <a:avLst/>
          </a:prstGeom>
        </p:spPr>
      </p:pic>
      <p:pic>
        <p:nvPicPr>
          <p:cNvPr id="6" name="Picture 5">
            <a:extLst>
              <a:ext uri="{FF2B5EF4-FFF2-40B4-BE49-F238E27FC236}">
                <a16:creationId xmlns:a16="http://schemas.microsoft.com/office/drawing/2014/main" id="{19873D0B-E2AF-42A3-801D-13D64FA23A30}"/>
              </a:ext>
            </a:extLst>
          </p:cNvPr>
          <p:cNvPicPr>
            <a:picLocks noChangeAspect="1"/>
          </p:cNvPicPr>
          <p:nvPr/>
        </p:nvPicPr>
        <p:blipFill>
          <a:blip r:embed="rId3"/>
          <a:stretch>
            <a:fillRect/>
          </a:stretch>
        </p:blipFill>
        <p:spPr>
          <a:xfrm>
            <a:off x="6059619" y="2540082"/>
            <a:ext cx="2395859" cy="2117271"/>
          </a:xfrm>
          <a:prstGeom prst="rect">
            <a:avLst/>
          </a:prstGeom>
        </p:spPr>
      </p:pic>
    </p:spTree>
    <p:extLst>
      <p:ext uri="{BB962C8B-B14F-4D97-AF65-F5344CB8AC3E}">
        <p14:creationId xmlns:p14="http://schemas.microsoft.com/office/powerpoint/2010/main" val="307179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620F-5F8D-49CD-A3F4-2D74977FC6D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EE8D0C1-6AE7-47F8-A16C-F60552FC34C9}"/>
              </a:ext>
            </a:extLst>
          </p:cNvPr>
          <p:cNvSpPr>
            <a:spLocks noGrp="1"/>
          </p:cNvSpPr>
          <p:nvPr>
            <p:ph idx="1"/>
          </p:nvPr>
        </p:nvSpPr>
        <p:spPr/>
        <p:txBody>
          <a:bodyPr/>
          <a:lstStyle/>
          <a:p>
            <a:r>
              <a:rPr lang="en-US" dirty="0"/>
              <a:t>In this training steps will be shown to run final iterative calibration in a production setting with the EVM/system</a:t>
            </a:r>
          </a:p>
          <a:p>
            <a:r>
              <a:rPr lang="en-US" dirty="0"/>
              <a:t>This guide assumes the user has already gone through flashing the system and generating temperature sweep calibration data</a:t>
            </a:r>
          </a:p>
          <a:p>
            <a:r>
              <a:rPr lang="en-US" dirty="0"/>
              <a:t>Ensure the project has all settings correctly configured and the project is saved</a:t>
            </a:r>
          </a:p>
          <a:p>
            <a:r>
              <a:rPr lang="en-US" dirty="0"/>
              <a:t>Ensure all equipment is plugged in and powered up and make sure no applications are still connected to the EVM/system such as other Control Programs</a:t>
            </a:r>
          </a:p>
        </p:txBody>
      </p:sp>
      <p:sp>
        <p:nvSpPr>
          <p:cNvPr id="4" name="Slide Number Placeholder 3">
            <a:extLst>
              <a:ext uri="{FF2B5EF4-FFF2-40B4-BE49-F238E27FC236}">
                <a16:creationId xmlns:a16="http://schemas.microsoft.com/office/drawing/2014/main" id="{B1C57D82-613E-47C1-8317-812D09A63AF8}"/>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316393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7604-BB87-4795-828F-AB395A793334}"/>
              </a:ext>
            </a:extLst>
          </p:cNvPr>
          <p:cNvSpPr>
            <a:spLocks noGrp="1"/>
          </p:cNvSpPr>
          <p:nvPr>
            <p:ph type="title"/>
          </p:nvPr>
        </p:nvSpPr>
        <p:spPr/>
        <p:txBody>
          <a:bodyPr/>
          <a:lstStyle/>
          <a:p>
            <a:r>
              <a:rPr lang="en-US" dirty="0"/>
              <a:t>Sweep Settings: Fine/Coarse Increment Parameter</a:t>
            </a:r>
          </a:p>
        </p:txBody>
      </p:sp>
      <p:sp>
        <p:nvSpPr>
          <p:cNvPr id="3" name="Content Placeholder 2">
            <a:extLst>
              <a:ext uri="{FF2B5EF4-FFF2-40B4-BE49-F238E27FC236}">
                <a16:creationId xmlns:a16="http://schemas.microsoft.com/office/drawing/2014/main" id="{E9460D35-AA29-41BB-980E-E5A8FEE18BBC}"/>
              </a:ext>
            </a:extLst>
          </p:cNvPr>
          <p:cNvSpPr>
            <a:spLocks noGrp="1"/>
          </p:cNvSpPr>
          <p:nvPr>
            <p:ph idx="1"/>
          </p:nvPr>
        </p:nvSpPr>
        <p:spPr/>
        <p:txBody>
          <a:bodyPr/>
          <a:lstStyle/>
          <a:p>
            <a:r>
              <a:rPr lang="en-US" dirty="0"/>
              <a:t>To speed up the calibration process a user can adjust the Fine and Coarse increment parameters. A starting point would be 1000 for Fine Increment and 5000 for Coarse Increment but a user can adjust for their specific use case</a:t>
            </a:r>
          </a:p>
        </p:txBody>
      </p:sp>
      <p:sp>
        <p:nvSpPr>
          <p:cNvPr id="4" name="Slide Number Placeholder 3">
            <a:extLst>
              <a:ext uri="{FF2B5EF4-FFF2-40B4-BE49-F238E27FC236}">
                <a16:creationId xmlns:a16="http://schemas.microsoft.com/office/drawing/2014/main" id="{03BE3A62-6362-4714-B32F-554DFC772498}"/>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36B2CFBD-301D-4C75-A5BF-848B54FB9D72}"/>
              </a:ext>
            </a:extLst>
          </p:cNvPr>
          <p:cNvPicPr>
            <a:picLocks noChangeAspect="1"/>
          </p:cNvPicPr>
          <p:nvPr/>
        </p:nvPicPr>
        <p:blipFill rotWithShape="1">
          <a:blip r:embed="rId2"/>
          <a:srcRect t="6645" b="4514"/>
          <a:stretch/>
        </p:blipFill>
        <p:spPr>
          <a:xfrm>
            <a:off x="478504" y="1654560"/>
            <a:ext cx="5356299" cy="2892130"/>
          </a:xfrm>
          <a:prstGeom prst="rect">
            <a:avLst/>
          </a:prstGeom>
        </p:spPr>
      </p:pic>
      <p:sp>
        <p:nvSpPr>
          <p:cNvPr id="6" name="Rectangle 5">
            <a:extLst>
              <a:ext uri="{FF2B5EF4-FFF2-40B4-BE49-F238E27FC236}">
                <a16:creationId xmlns:a16="http://schemas.microsoft.com/office/drawing/2014/main" id="{210FD719-397E-4C07-97D7-1F3A886E9106}"/>
              </a:ext>
            </a:extLst>
          </p:cNvPr>
          <p:cNvSpPr/>
          <p:nvPr/>
        </p:nvSpPr>
        <p:spPr>
          <a:xfrm>
            <a:off x="3508744" y="3827722"/>
            <a:ext cx="808075" cy="2268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4A8A34-9169-4860-ACDB-A5B3366B8E07}"/>
              </a:ext>
            </a:extLst>
          </p:cNvPr>
          <p:cNvPicPr>
            <a:picLocks noChangeAspect="1"/>
          </p:cNvPicPr>
          <p:nvPr/>
        </p:nvPicPr>
        <p:blipFill rotWithShape="1">
          <a:blip r:embed="rId3"/>
          <a:srcRect b="25149"/>
          <a:stretch/>
        </p:blipFill>
        <p:spPr>
          <a:xfrm>
            <a:off x="6130784" y="1744685"/>
            <a:ext cx="2432550" cy="2776563"/>
          </a:xfrm>
          <a:prstGeom prst="rect">
            <a:avLst/>
          </a:prstGeom>
        </p:spPr>
      </p:pic>
      <p:cxnSp>
        <p:nvCxnSpPr>
          <p:cNvPr id="9" name="Straight Arrow Connector 8">
            <a:extLst>
              <a:ext uri="{FF2B5EF4-FFF2-40B4-BE49-F238E27FC236}">
                <a16:creationId xmlns:a16="http://schemas.microsoft.com/office/drawing/2014/main" id="{E51ACF86-AAA1-4068-9BC3-7F64DE1BBD17}"/>
              </a:ext>
            </a:extLst>
          </p:cNvPr>
          <p:cNvCxnSpPr/>
          <p:nvPr/>
        </p:nvCxnSpPr>
        <p:spPr>
          <a:xfrm flipV="1">
            <a:off x="4460875" y="2704687"/>
            <a:ext cx="2124223" cy="12364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3C9A2F1-9BCF-4F82-A673-5EFCCABB15CA}"/>
              </a:ext>
            </a:extLst>
          </p:cNvPr>
          <p:cNvCxnSpPr>
            <a:cxnSpLocks/>
          </p:cNvCxnSpPr>
          <p:nvPr/>
        </p:nvCxnSpPr>
        <p:spPr>
          <a:xfrm>
            <a:off x="4469572" y="3928467"/>
            <a:ext cx="2042533" cy="254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0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7BF4-4CD1-486F-861B-59AB425E22F8}"/>
              </a:ext>
            </a:extLst>
          </p:cNvPr>
          <p:cNvSpPr>
            <a:spLocks noGrp="1"/>
          </p:cNvSpPr>
          <p:nvPr>
            <p:ph type="title"/>
          </p:nvPr>
        </p:nvSpPr>
        <p:spPr/>
        <p:txBody>
          <a:bodyPr/>
          <a:lstStyle/>
          <a:p>
            <a:r>
              <a:rPr lang="en-US" dirty="0"/>
              <a:t>Step 1: Find the CalibrationConsole.exe file</a:t>
            </a:r>
          </a:p>
        </p:txBody>
      </p:sp>
      <p:sp>
        <p:nvSpPr>
          <p:cNvPr id="3" name="Content Placeholder 2">
            <a:extLst>
              <a:ext uri="{FF2B5EF4-FFF2-40B4-BE49-F238E27FC236}">
                <a16:creationId xmlns:a16="http://schemas.microsoft.com/office/drawing/2014/main" id="{94B6029B-EA43-4984-8BAE-5FA93047F08F}"/>
              </a:ext>
            </a:extLst>
          </p:cNvPr>
          <p:cNvSpPr>
            <a:spLocks noGrp="1"/>
          </p:cNvSpPr>
          <p:nvPr>
            <p:ph idx="1"/>
          </p:nvPr>
        </p:nvSpPr>
        <p:spPr/>
        <p:txBody>
          <a:bodyPr/>
          <a:lstStyle/>
          <a:p>
            <a:r>
              <a:rPr lang="en-US" dirty="0"/>
              <a:t>Locate the CalibrationConsole.exe file and the directory path</a:t>
            </a:r>
          </a:p>
          <a:p>
            <a:r>
              <a:rPr lang="en-US" dirty="0"/>
              <a:t>Note that you will need to have installed a newer version of DLPC120 Control Program as older versions do not support Command Line Interface</a:t>
            </a:r>
          </a:p>
          <a:p>
            <a:r>
              <a:rPr lang="en-US" dirty="0"/>
              <a:t>For example this is the location of the folder for DLPC120 Control Program on a Windows Computer</a:t>
            </a:r>
          </a:p>
          <a:p>
            <a:pPr marL="0" indent="0">
              <a:buNone/>
            </a:pPr>
            <a:r>
              <a:rPr lang="en-US" dirty="0"/>
              <a:t> </a:t>
            </a:r>
          </a:p>
        </p:txBody>
      </p:sp>
      <p:sp>
        <p:nvSpPr>
          <p:cNvPr id="4" name="Slide Number Placeholder 3">
            <a:extLst>
              <a:ext uri="{FF2B5EF4-FFF2-40B4-BE49-F238E27FC236}">
                <a16:creationId xmlns:a16="http://schemas.microsoft.com/office/drawing/2014/main" id="{CA0495C5-DAB0-414A-A7EA-48EF682BF1D5}"/>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EE0A6286-E4D0-4A14-AE6E-F98BF53D00F6}"/>
              </a:ext>
            </a:extLst>
          </p:cNvPr>
          <p:cNvPicPr>
            <a:picLocks noChangeAspect="1"/>
          </p:cNvPicPr>
          <p:nvPr/>
        </p:nvPicPr>
        <p:blipFill>
          <a:blip r:embed="rId2"/>
          <a:stretch>
            <a:fillRect/>
          </a:stretch>
        </p:blipFill>
        <p:spPr>
          <a:xfrm>
            <a:off x="750112" y="2571750"/>
            <a:ext cx="7421526" cy="1153571"/>
          </a:xfrm>
          <a:prstGeom prst="rect">
            <a:avLst/>
          </a:prstGeom>
        </p:spPr>
      </p:pic>
    </p:spTree>
    <p:extLst>
      <p:ext uri="{BB962C8B-B14F-4D97-AF65-F5344CB8AC3E}">
        <p14:creationId xmlns:p14="http://schemas.microsoft.com/office/powerpoint/2010/main" val="321684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F942-08DF-4BD1-BCB5-3379D7BAE871}"/>
              </a:ext>
            </a:extLst>
          </p:cNvPr>
          <p:cNvSpPr>
            <a:spLocks noGrp="1"/>
          </p:cNvSpPr>
          <p:nvPr>
            <p:ph type="title"/>
          </p:nvPr>
        </p:nvSpPr>
        <p:spPr/>
        <p:txBody>
          <a:bodyPr/>
          <a:lstStyle/>
          <a:p>
            <a:r>
              <a:rPr lang="en-US" dirty="0"/>
              <a:t>Step 2: Find all supporting files</a:t>
            </a:r>
          </a:p>
        </p:txBody>
      </p:sp>
      <p:sp>
        <p:nvSpPr>
          <p:cNvPr id="3" name="Content Placeholder 2">
            <a:extLst>
              <a:ext uri="{FF2B5EF4-FFF2-40B4-BE49-F238E27FC236}">
                <a16:creationId xmlns:a16="http://schemas.microsoft.com/office/drawing/2014/main" id="{12A83751-4892-4291-B6EF-A7C669B78371}"/>
              </a:ext>
            </a:extLst>
          </p:cNvPr>
          <p:cNvSpPr>
            <a:spLocks noGrp="1"/>
          </p:cNvSpPr>
          <p:nvPr>
            <p:ph idx="1"/>
          </p:nvPr>
        </p:nvSpPr>
        <p:spPr/>
        <p:txBody>
          <a:bodyPr/>
          <a:lstStyle/>
          <a:p>
            <a:r>
              <a:rPr lang="en-US" dirty="0"/>
              <a:t>Ensure you have the following files ready and have all the directory paths</a:t>
            </a:r>
          </a:p>
          <a:p>
            <a:pPr lvl="1"/>
            <a:r>
              <a:rPr lang="en-US" dirty="0"/>
              <a:t>Cal file</a:t>
            </a:r>
          </a:p>
          <a:p>
            <a:pPr lvl="1"/>
            <a:r>
              <a:rPr lang="en-US" dirty="0"/>
              <a:t>Config file</a:t>
            </a:r>
          </a:p>
          <a:p>
            <a:pPr lvl="1"/>
            <a:r>
              <a:rPr lang="en-US" dirty="0"/>
              <a:t>Project file</a:t>
            </a:r>
          </a:p>
          <a:p>
            <a:r>
              <a:rPr lang="en-US" dirty="0"/>
              <a:t>The following files will be provided for you so store them locally onto your computer and know the directory path</a:t>
            </a:r>
          </a:p>
          <a:p>
            <a:pPr lvl="1"/>
            <a:r>
              <a:rPr lang="en-US" dirty="0"/>
              <a:t>Ca210 file – CA210.xml</a:t>
            </a:r>
          </a:p>
          <a:p>
            <a:pPr lvl="1"/>
            <a:r>
              <a:rPr lang="en-US" dirty="0"/>
              <a:t>Cheetah file – Cheetah.xml</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43F801F-A88D-427F-A260-B201E2817E6E}"/>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Tree>
    <p:extLst>
      <p:ext uri="{BB962C8B-B14F-4D97-AF65-F5344CB8AC3E}">
        <p14:creationId xmlns:p14="http://schemas.microsoft.com/office/powerpoint/2010/main" val="39411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A5FF-1165-485B-987E-E87111715CE3}"/>
              </a:ext>
            </a:extLst>
          </p:cNvPr>
          <p:cNvSpPr>
            <a:spLocks noGrp="1"/>
          </p:cNvSpPr>
          <p:nvPr>
            <p:ph type="title"/>
          </p:nvPr>
        </p:nvSpPr>
        <p:spPr/>
        <p:txBody>
          <a:bodyPr/>
          <a:lstStyle/>
          <a:p>
            <a:r>
              <a:rPr lang="en-US" dirty="0"/>
              <a:t>Explanation of Parameters</a:t>
            </a:r>
          </a:p>
        </p:txBody>
      </p:sp>
      <p:sp>
        <p:nvSpPr>
          <p:cNvPr id="3" name="Content Placeholder 2">
            <a:extLst>
              <a:ext uri="{FF2B5EF4-FFF2-40B4-BE49-F238E27FC236}">
                <a16:creationId xmlns:a16="http://schemas.microsoft.com/office/drawing/2014/main" id="{23C4C21A-331B-43B4-B3E9-B59155699663}"/>
              </a:ext>
            </a:extLst>
          </p:cNvPr>
          <p:cNvSpPr>
            <a:spLocks noGrp="1"/>
          </p:cNvSpPr>
          <p:nvPr>
            <p:ph idx="1"/>
          </p:nvPr>
        </p:nvSpPr>
        <p:spPr/>
        <p:txBody>
          <a:bodyPr/>
          <a:lstStyle/>
          <a:p>
            <a:r>
              <a:rPr lang="en-US" dirty="0"/>
              <a:t>Here are all of the parameters to run the command line interface command</a:t>
            </a:r>
          </a:p>
        </p:txBody>
      </p:sp>
      <p:sp>
        <p:nvSpPr>
          <p:cNvPr id="4" name="Slide Number Placeholder 3">
            <a:extLst>
              <a:ext uri="{FF2B5EF4-FFF2-40B4-BE49-F238E27FC236}">
                <a16:creationId xmlns:a16="http://schemas.microsoft.com/office/drawing/2014/main" id="{AB935761-FA91-40AF-9190-C68E6083B309}"/>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884BFFA8-B46B-499C-BF91-200316CE7158}"/>
              </a:ext>
            </a:extLst>
          </p:cNvPr>
          <p:cNvPicPr>
            <a:picLocks noChangeAspect="1"/>
          </p:cNvPicPr>
          <p:nvPr/>
        </p:nvPicPr>
        <p:blipFill>
          <a:blip r:embed="rId2"/>
          <a:stretch>
            <a:fillRect/>
          </a:stretch>
        </p:blipFill>
        <p:spPr>
          <a:xfrm>
            <a:off x="802242" y="1165003"/>
            <a:ext cx="7529995" cy="3330803"/>
          </a:xfrm>
          <a:prstGeom prst="rect">
            <a:avLst/>
          </a:prstGeom>
        </p:spPr>
      </p:pic>
    </p:spTree>
    <p:extLst>
      <p:ext uri="{BB962C8B-B14F-4D97-AF65-F5344CB8AC3E}">
        <p14:creationId xmlns:p14="http://schemas.microsoft.com/office/powerpoint/2010/main" val="292697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14EC-03C6-4323-BAEC-C8E0993DB3A3}"/>
              </a:ext>
            </a:extLst>
          </p:cNvPr>
          <p:cNvSpPr>
            <a:spLocks noGrp="1"/>
          </p:cNvSpPr>
          <p:nvPr>
            <p:ph type="title"/>
          </p:nvPr>
        </p:nvSpPr>
        <p:spPr/>
        <p:txBody>
          <a:bodyPr/>
          <a:lstStyle/>
          <a:p>
            <a:r>
              <a:rPr lang="en-US" dirty="0"/>
              <a:t>Step 3: Running the Command</a:t>
            </a:r>
          </a:p>
        </p:txBody>
      </p:sp>
      <p:sp>
        <p:nvSpPr>
          <p:cNvPr id="3" name="Content Placeholder 2">
            <a:extLst>
              <a:ext uri="{FF2B5EF4-FFF2-40B4-BE49-F238E27FC236}">
                <a16:creationId xmlns:a16="http://schemas.microsoft.com/office/drawing/2014/main" id="{2ADACDDB-5B22-4FFE-A330-BC7B502DC3A9}"/>
              </a:ext>
            </a:extLst>
          </p:cNvPr>
          <p:cNvSpPr>
            <a:spLocks noGrp="1"/>
          </p:cNvSpPr>
          <p:nvPr>
            <p:ph idx="1"/>
          </p:nvPr>
        </p:nvSpPr>
        <p:spPr/>
        <p:txBody>
          <a:bodyPr/>
          <a:lstStyle/>
          <a:p>
            <a:r>
              <a:rPr lang="en-US" dirty="0"/>
              <a:t>There are two methods </a:t>
            </a:r>
          </a:p>
          <a:p>
            <a:pPr marL="627247" lvl="1" indent="-342900">
              <a:buAutoNum type="arabicPeriod"/>
            </a:pPr>
            <a:r>
              <a:rPr lang="en-US" dirty="0"/>
              <a:t>The user can type the command into a Windows Command Prompt</a:t>
            </a:r>
          </a:p>
          <a:p>
            <a:pPr marL="627247" lvl="1" indent="-342900">
              <a:buAutoNum type="arabicPeriod"/>
            </a:pPr>
            <a:r>
              <a:rPr lang="en-US" dirty="0"/>
              <a:t>The user can save the command created in Method 1 into a .bat file that can be executed by a user or called by a script</a:t>
            </a:r>
          </a:p>
        </p:txBody>
      </p:sp>
      <p:sp>
        <p:nvSpPr>
          <p:cNvPr id="4" name="Slide Number Placeholder 3">
            <a:extLst>
              <a:ext uri="{FF2B5EF4-FFF2-40B4-BE49-F238E27FC236}">
                <a16:creationId xmlns:a16="http://schemas.microsoft.com/office/drawing/2014/main" id="{50AF8475-8756-4DEB-8E7A-FE0B969E32E6}"/>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Tree>
    <p:extLst>
      <p:ext uri="{BB962C8B-B14F-4D97-AF65-F5344CB8AC3E}">
        <p14:creationId xmlns:p14="http://schemas.microsoft.com/office/powerpoint/2010/main" val="217034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A88-49E6-497F-BAEB-4F042EF16F2C}"/>
              </a:ext>
            </a:extLst>
          </p:cNvPr>
          <p:cNvSpPr>
            <a:spLocks noGrp="1"/>
          </p:cNvSpPr>
          <p:nvPr>
            <p:ph type="title"/>
          </p:nvPr>
        </p:nvSpPr>
        <p:spPr/>
        <p:txBody>
          <a:bodyPr/>
          <a:lstStyle/>
          <a:p>
            <a:r>
              <a:rPr lang="en-US" dirty="0"/>
              <a:t>Method 1</a:t>
            </a:r>
          </a:p>
        </p:txBody>
      </p:sp>
      <p:sp>
        <p:nvSpPr>
          <p:cNvPr id="3" name="Content Placeholder 2">
            <a:extLst>
              <a:ext uri="{FF2B5EF4-FFF2-40B4-BE49-F238E27FC236}">
                <a16:creationId xmlns:a16="http://schemas.microsoft.com/office/drawing/2014/main" id="{5245671B-9AB2-4FFA-BC24-0A168DEB1DDA}"/>
              </a:ext>
            </a:extLst>
          </p:cNvPr>
          <p:cNvSpPr>
            <a:spLocks noGrp="1"/>
          </p:cNvSpPr>
          <p:nvPr>
            <p:ph idx="1"/>
          </p:nvPr>
        </p:nvSpPr>
        <p:spPr/>
        <p:txBody>
          <a:bodyPr/>
          <a:lstStyle/>
          <a:p>
            <a:r>
              <a:rPr lang="en-US" dirty="0"/>
              <a:t>Open up a Command Line Interface. </a:t>
            </a:r>
          </a:p>
          <a:p>
            <a:r>
              <a:rPr lang="en-US" dirty="0"/>
              <a:t>Go to the path of where the DLPC120 Automotive Control Program folder is and at the very top type “</a:t>
            </a:r>
            <a:r>
              <a:rPr lang="en-US" dirty="0" err="1"/>
              <a:t>cmd</a:t>
            </a:r>
            <a:r>
              <a:rPr lang="en-US" dirty="0"/>
              <a:t>”</a:t>
            </a:r>
          </a:p>
          <a:p>
            <a:r>
              <a:rPr lang="en-US" dirty="0"/>
              <a:t>This will open a Windows Command Terminal</a:t>
            </a:r>
          </a:p>
          <a:p>
            <a:endParaRPr lang="en-US" dirty="0"/>
          </a:p>
        </p:txBody>
      </p:sp>
      <p:sp>
        <p:nvSpPr>
          <p:cNvPr id="4" name="Slide Number Placeholder 3">
            <a:extLst>
              <a:ext uri="{FF2B5EF4-FFF2-40B4-BE49-F238E27FC236}">
                <a16:creationId xmlns:a16="http://schemas.microsoft.com/office/drawing/2014/main" id="{EF017733-A3C6-4805-B961-0332174AE433}"/>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7B3D9CAC-BB2D-41C0-BCAB-BCF4E22FD27B}"/>
              </a:ext>
            </a:extLst>
          </p:cNvPr>
          <p:cNvPicPr>
            <a:picLocks noChangeAspect="1"/>
          </p:cNvPicPr>
          <p:nvPr/>
        </p:nvPicPr>
        <p:blipFill>
          <a:blip r:embed="rId2"/>
          <a:stretch>
            <a:fillRect/>
          </a:stretch>
        </p:blipFill>
        <p:spPr>
          <a:xfrm>
            <a:off x="870481" y="2244984"/>
            <a:ext cx="6981001" cy="1534471"/>
          </a:xfrm>
          <a:prstGeom prst="rect">
            <a:avLst/>
          </a:prstGeom>
        </p:spPr>
      </p:pic>
      <p:pic>
        <p:nvPicPr>
          <p:cNvPr id="6" name="Picture 5">
            <a:extLst>
              <a:ext uri="{FF2B5EF4-FFF2-40B4-BE49-F238E27FC236}">
                <a16:creationId xmlns:a16="http://schemas.microsoft.com/office/drawing/2014/main" id="{A685DF05-1D30-4225-BBD4-DFA3016C80F9}"/>
              </a:ext>
            </a:extLst>
          </p:cNvPr>
          <p:cNvPicPr>
            <a:picLocks noChangeAspect="1"/>
          </p:cNvPicPr>
          <p:nvPr/>
        </p:nvPicPr>
        <p:blipFill rotWithShape="1">
          <a:blip r:embed="rId3"/>
          <a:srcRect b="35511"/>
          <a:stretch/>
        </p:blipFill>
        <p:spPr>
          <a:xfrm>
            <a:off x="706323" y="3449828"/>
            <a:ext cx="8217724" cy="924561"/>
          </a:xfrm>
          <a:prstGeom prst="rect">
            <a:avLst/>
          </a:prstGeom>
        </p:spPr>
      </p:pic>
      <p:cxnSp>
        <p:nvCxnSpPr>
          <p:cNvPr id="8" name="Straight Arrow Connector 7">
            <a:extLst>
              <a:ext uri="{FF2B5EF4-FFF2-40B4-BE49-F238E27FC236}">
                <a16:creationId xmlns:a16="http://schemas.microsoft.com/office/drawing/2014/main" id="{EB4AAAFF-ADE1-489C-9002-96C8FB250707}"/>
              </a:ext>
            </a:extLst>
          </p:cNvPr>
          <p:cNvCxnSpPr/>
          <p:nvPr/>
        </p:nvCxnSpPr>
        <p:spPr>
          <a:xfrm flipH="1">
            <a:off x="1513754" y="2758568"/>
            <a:ext cx="207469" cy="8068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92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7D77-E822-411F-A22D-8EE9F1E03BD4}"/>
              </a:ext>
            </a:extLst>
          </p:cNvPr>
          <p:cNvSpPr>
            <a:spLocks noGrp="1"/>
          </p:cNvSpPr>
          <p:nvPr>
            <p:ph type="title"/>
          </p:nvPr>
        </p:nvSpPr>
        <p:spPr/>
        <p:txBody>
          <a:bodyPr/>
          <a:lstStyle/>
          <a:p>
            <a:r>
              <a:rPr lang="en-US" dirty="0"/>
              <a:t>Method 1 Continued</a:t>
            </a:r>
          </a:p>
        </p:txBody>
      </p:sp>
      <p:sp>
        <p:nvSpPr>
          <p:cNvPr id="3" name="Content Placeholder 2">
            <a:extLst>
              <a:ext uri="{FF2B5EF4-FFF2-40B4-BE49-F238E27FC236}">
                <a16:creationId xmlns:a16="http://schemas.microsoft.com/office/drawing/2014/main" id="{7443CEAD-51E1-49A2-9A38-0199DBC25058}"/>
              </a:ext>
            </a:extLst>
          </p:cNvPr>
          <p:cNvSpPr>
            <a:spLocks noGrp="1"/>
          </p:cNvSpPr>
          <p:nvPr>
            <p:ph idx="1"/>
          </p:nvPr>
        </p:nvSpPr>
        <p:spPr/>
        <p:txBody>
          <a:bodyPr/>
          <a:lstStyle/>
          <a:p>
            <a:r>
              <a:rPr lang="en-US" dirty="0"/>
              <a:t>Type in the following command  </a:t>
            </a:r>
          </a:p>
          <a:p>
            <a:pPr lvl="1"/>
            <a:r>
              <a:rPr lang="en-US" dirty="0"/>
              <a:t>Note: If the user wants to call CalibrationConsole.exe remotely, the user will need to specify the path instead of using “.\”   Anything highlighted in yellow is something the user needs to add. Note the spaces and this is all one single command.</a:t>
            </a:r>
          </a:p>
          <a:p>
            <a:pPr marL="0" indent="0">
              <a:buNone/>
            </a:pPr>
            <a:r>
              <a:rPr lang="en-US" dirty="0"/>
              <a:t>.\CalibrationConsole.exe --</a:t>
            </a:r>
            <a:r>
              <a:rPr lang="en-US" dirty="0" err="1"/>
              <a:t>sweepname</a:t>
            </a:r>
            <a:r>
              <a:rPr lang="en-US" dirty="0"/>
              <a:t> </a:t>
            </a:r>
            <a:r>
              <a:rPr lang="en-US" dirty="0">
                <a:highlight>
                  <a:srgbClr val="FFFF00"/>
                </a:highlight>
              </a:rPr>
              <a:t>[Name of Sweep]</a:t>
            </a:r>
            <a:r>
              <a:rPr lang="en-US" dirty="0"/>
              <a:t> --</a:t>
            </a:r>
            <a:r>
              <a:rPr lang="en-US" dirty="0" err="1"/>
              <a:t>calfile</a:t>
            </a:r>
            <a:r>
              <a:rPr lang="en-US" dirty="0"/>
              <a:t> </a:t>
            </a:r>
            <a:r>
              <a:rPr lang="en-US" dirty="0">
                <a:highlight>
                  <a:srgbClr val="FFFF00"/>
                </a:highlight>
              </a:rPr>
              <a:t>[Path and Name of calibration file]</a:t>
            </a:r>
            <a:r>
              <a:rPr lang="en-US" dirty="0"/>
              <a:t> --</a:t>
            </a:r>
            <a:r>
              <a:rPr lang="en-US" dirty="0" err="1"/>
              <a:t>configfile</a:t>
            </a:r>
            <a:r>
              <a:rPr lang="en-US" dirty="0"/>
              <a:t> </a:t>
            </a:r>
            <a:r>
              <a:rPr lang="en-US" dirty="0">
                <a:highlight>
                  <a:srgbClr val="FFFF00"/>
                </a:highlight>
              </a:rPr>
              <a:t>[Path and Name of config file]</a:t>
            </a:r>
            <a:r>
              <a:rPr lang="en-US" dirty="0"/>
              <a:t> --</a:t>
            </a:r>
            <a:r>
              <a:rPr lang="en-US" dirty="0" err="1"/>
              <a:t>projectfile</a:t>
            </a:r>
            <a:r>
              <a:rPr lang="en-US" dirty="0"/>
              <a:t> </a:t>
            </a:r>
            <a:r>
              <a:rPr lang="en-US" dirty="0">
                <a:highlight>
                  <a:srgbClr val="FFFF00"/>
                </a:highlight>
              </a:rPr>
              <a:t>[Path and Name of project file]</a:t>
            </a:r>
            <a:r>
              <a:rPr lang="en-US" dirty="0"/>
              <a:t> --</a:t>
            </a:r>
            <a:r>
              <a:rPr lang="en-US" dirty="0" err="1"/>
              <a:t>cheetahfile</a:t>
            </a:r>
            <a:r>
              <a:rPr lang="en-US" dirty="0"/>
              <a:t> </a:t>
            </a:r>
            <a:r>
              <a:rPr lang="en-US" dirty="0">
                <a:highlight>
                  <a:srgbClr val="FFFF00"/>
                </a:highlight>
              </a:rPr>
              <a:t>[Path of cheetah file]</a:t>
            </a:r>
            <a:r>
              <a:rPr lang="en-US" dirty="0"/>
              <a:t>\Cheetah.xml --ca210file </a:t>
            </a:r>
            <a:r>
              <a:rPr lang="en-US" dirty="0">
                <a:highlight>
                  <a:srgbClr val="FFFF00"/>
                </a:highlight>
              </a:rPr>
              <a:t>[Path of CA210.xml file]</a:t>
            </a:r>
            <a:r>
              <a:rPr lang="en-US" dirty="0"/>
              <a:t>\CA210.xml –o </a:t>
            </a:r>
            <a:r>
              <a:rPr lang="en-US" dirty="0">
                <a:highlight>
                  <a:srgbClr val="FFFF00"/>
                </a:highlight>
              </a:rPr>
              <a:t>[Name of output file]</a:t>
            </a:r>
            <a:r>
              <a:rPr lang="en-US" dirty="0"/>
              <a:t>.</a:t>
            </a:r>
            <a:r>
              <a:rPr lang="en-US" dirty="0" err="1"/>
              <a:t>cal</a:t>
            </a:r>
            <a:r>
              <a:rPr lang="en-US" dirty="0"/>
              <a:t> –t </a:t>
            </a:r>
            <a:r>
              <a:rPr lang="en-US" dirty="0">
                <a:highlight>
                  <a:srgbClr val="FFFF00"/>
                </a:highlight>
              </a:rPr>
              <a:t>[temperature for example 25]</a:t>
            </a:r>
          </a:p>
        </p:txBody>
      </p:sp>
      <p:sp>
        <p:nvSpPr>
          <p:cNvPr id="4" name="Slide Number Placeholder 3">
            <a:extLst>
              <a:ext uri="{FF2B5EF4-FFF2-40B4-BE49-F238E27FC236}">
                <a16:creationId xmlns:a16="http://schemas.microsoft.com/office/drawing/2014/main" id="{E026F946-3923-457C-ABB6-7BB6FF8D3CD1}"/>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cxnSp>
        <p:nvCxnSpPr>
          <p:cNvPr id="6" name="Straight Arrow Connector 5">
            <a:extLst>
              <a:ext uri="{FF2B5EF4-FFF2-40B4-BE49-F238E27FC236}">
                <a16:creationId xmlns:a16="http://schemas.microsoft.com/office/drawing/2014/main" id="{74D01B00-8727-4047-BD6B-A9DEF741B620}"/>
              </a:ext>
            </a:extLst>
          </p:cNvPr>
          <p:cNvCxnSpPr/>
          <p:nvPr/>
        </p:nvCxnSpPr>
        <p:spPr>
          <a:xfrm flipH="1">
            <a:off x="553250" y="1675119"/>
            <a:ext cx="3365607" cy="30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880046"/>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Template>
  <TotalTime>317</TotalTime>
  <Words>1026</Words>
  <Application>Microsoft Office PowerPoint</Application>
  <PresentationFormat>On-screen Show (16:9)</PresentationFormat>
  <Paragraphs>78</Paragraphs>
  <Slides>18</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FinalPowerpoint</vt:lpstr>
      <vt:lpstr>DLPC120 Calibration &gt;&gt;&gt; Calibration Command Line Interface</vt:lpstr>
      <vt:lpstr>Introduction</vt:lpstr>
      <vt:lpstr>Sweep Settings: Fine/Coarse Increment Parameter</vt:lpstr>
      <vt:lpstr>Step 1: Find the CalibrationConsole.exe file</vt:lpstr>
      <vt:lpstr>Step 2: Find all supporting files</vt:lpstr>
      <vt:lpstr>Explanation of Parameters</vt:lpstr>
      <vt:lpstr>Step 3: Running the Command</vt:lpstr>
      <vt:lpstr>Method 1</vt:lpstr>
      <vt:lpstr>Method 1 Continued</vt:lpstr>
      <vt:lpstr>Method 1: Example Full Command</vt:lpstr>
      <vt:lpstr>Method 1: Example Command Line</vt:lpstr>
      <vt:lpstr>Method 1 Continued</vt:lpstr>
      <vt:lpstr>Method 2</vt:lpstr>
      <vt:lpstr>Method 2 Continued</vt:lpstr>
      <vt:lpstr>Method 2 Continued</vt:lpstr>
      <vt:lpstr>Debug and Common Issues</vt:lpstr>
      <vt:lpstr>Incorrect Target Brightness</vt:lpstr>
      <vt:lpstr>Missing Directory</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DLPC120 Calibration &gt;&gt;&gt; Command Line Interface</dc:title>
  <dc:creator>Chan, Alexander</dc:creator>
  <cp:keywords>Selective Disclosure</cp:keywords>
  <cp:lastModifiedBy>Chan, Alexander</cp:lastModifiedBy>
  <cp:revision>12</cp:revision>
  <dcterms:created xsi:type="dcterms:W3CDTF">2022-03-03T22:58:34Z</dcterms:created>
  <dcterms:modified xsi:type="dcterms:W3CDTF">2023-05-23T18:28:39Z</dcterms:modified>
</cp:coreProperties>
</file>