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14"/>
  </p:notesMasterIdLst>
  <p:handoutMasterIdLst>
    <p:handoutMasterId r:id="rId15"/>
  </p:handoutMasterIdLst>
  <p:sldIdLst>
    <p:sldId id="337" r:id="rId2"/>
    <p:sldId id="338" r:id="rId3"/>
    <p:sldId id="340" r:id="rId4"/>
    <p:sldId id="343" r:id="rId5"/>
    <p:sldId id="342" r:id="rId6"/>
    <p:sldId id="344" r:id="rId7"/>
    <p:sldId id="345" r:id="rId8"/>
    <p:sldId id="346" r:id="rId9"/>
    <p:sldId id="348" r:id="rId10"/>
    <p:sldId id="347" r:id="rId11"/>
    <p:sldId id="349" r:id="rId12"/>
    <p:sldId id="350" r:id="rId13"/>
  </p:sldIdLst>
  <p:sldSz cx="9144000" cy="5143500" type="screen16x9"/>
  <p:notesSz cx="9296400" cy="14770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38089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76179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14268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5235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904467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285362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666253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047146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652">
          <p15:clr>
            <a:srgbClr val="A4A3A4"/>
          </p15:clr>
        </p15:guide>
        <p15:guide id="2" pos="29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AA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98" autoAdjust="0"/>
  </p:normalViewPr>
  <p:slideViewPr>
    <p:cSldViewPr snapToGrid="0">
      <p:cViewPr varScale="1">
        <p:scale>
          <a:sx n="90" d="100"/>
          <a:sy n="90" d="100"/>
        </p:scale>
        <p:origin x="624" y="52"/>
      </p:cViewPr>
      <p:guideLst>
        <p:guide orient="horz" pos="1620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-1512" y="-90"/>
      </p:cViewPr>
      <p:guideLst>
        <p:guide orient="horz" pos="4652"/>
        <p:guide pos="29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027944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6329" y="2"/>
            <a:ext cx="4027943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30071"/>
            <a:ext cx="4027944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b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6329" y="14030071"/>
            <a:ext cx="4027943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b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fld id="{8D56EAE8-38CB-4EE5-8A34-F5F49B68F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07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027944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6329" y="2"/>
            <a:ext cx="4027943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274638" y="1108075"/>
            <a:ext cx="9845676" cy="5538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9854" y="7016308"/>
            <a:ext cx="7436693" cy="664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4030071"/>
            <a:ext cx="4027944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b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6329" y="14030071"/>
            <a:ext cx="4027943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b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fld id="{BED2394B-E06C-4DC9-BCC2-551C3DED9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3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1pPr>
    <a:lvl2pPr marL="38089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76179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14268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152357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1904467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5362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6253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7146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57331"/>
            <a:ext cx="8458200" cy="1102519"/>
          </a:xfrm>
        </p:spPr>
        <p:txBody>
          <a:bodyPr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2774158"/>
            <a:ext cx="8458200" cy="1114425"/>
          </a:xfrm>
          <a:ln/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42100" y="4439927"/>
            <a:ext cx="2133600" cy="154782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A23CF-AA30-4A18-B744-605C3E9DBF07}" type="slidenum"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6687D7-76F0-8040-93B6-084C7529F854}"/>
              </a:ext>
            </a:extLst>
          </p:cNvPr>
          <p:cNvSpPr txBox="1"/>
          <p:nvPr userDrawn="1"/>
        </p:nvSpPr>
        <p:spPr>
          <a:xfrm>
            <a:off x="4705815" y="47801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247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57331"/>
            <a:ext cx="8458200" cy="1102519"/>
          </a:xfrm>
        </p:spPr>
        <p:txBody>
          <a:bodyPr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2774158"/>
            <a:ext cx="8458200" cy="1114425"/>
          </a:xfrm>
          <a:ln/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3F1F293-7B5B-6248-AEF0-BCB7B73543E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42100" y="4439927"/>
            <a:ext cx="2133600" cy="15478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A23CF-AA30-4A18-B744-605C3E9DB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066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2774158"/>
            <a:ext cx="8458200" cy="1114425"/>
          </a:xfrm>
          <a:ln/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57331"/>
            <a:ext cx="8458200" cy="1102519"/>
          </a:xfrm>
        </p:spPr>
        <p:txBody>
          <a:bodyPr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815B5F2-A5A7-1E49-BC30-BA3F7599617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42100" y="4439927"/>
            <a:ext cx="2133600" cy="1547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3BA23CF-AA30-4A18-B744-605C3E9DBF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494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57331"/>
            <a:ext cx="8458200" cy="1102519"/>
          </a:xfrm>
        </p:spPr>
        <p:txBody>
          <a:bodyPr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2774158"/>
            <a:ext cx="8458200" cy="1114425"/>
          </a:xfrm>
          <a:ln/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3F1F293-7B5B-6248-AEF0-BCB7B73543E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42100" y="4439927"/>
            <a:ext cx="2133600" cy="15478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A23CF-AA30-4A18-B744-605C3E9DB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 descr="A picture containing drawing, cup&#10;&#10;Description automatically generated">
            <a:extLst>
              <a:ext uri="{FF2B5EF4-FFF2-40B4-BE49-F238E27FC236}">
                <a16:creationId xmlns:a16="http://schemas.microsoft.com/office/drawing/2014/main" id="{7CC34E39-7310-7442-846F-66689DD005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868" y="4782676"/>
            <a:ext cx="1563597" cy="19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51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8" y="786357"/>
            <a:ext cx="8467725" cy="3709449"/>
          </a:xfrm>
        </p:spPr>
        <p:txBody>
          <a:bodyPr/>
          <a:lstStyle>
            <a:lvl1pPr>
              <a:spcBef>
                <a:spcPts val="667"/>
              </a:spcBef>
              <a:defRPr/>
            </a:lvl1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7888F-6AF7-4263-B69D-592D8C33B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27" descr="ti_logo_powerpoint_1_lin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434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375" y="889398"/>
            <a:ext cx="4157663" cy="351948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889398"/>
            <a:ext cx="4157662" cy="351948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548F6-AAA9-4A8D-A869-511B3DFE3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098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895" indent="0">
              <a:buNone/>
              <a:defRPr sz="1700" b="1"/>
            </a:lvl2pPr>
            <a:lvl3pPr marL="761790" indent="0">
              <a:buNone/>
              <a:defRPr sz="1500" b="1"/>
            </a:lvl3pPr>
            <a:lvl4pPr marL="1142683" indent="0">
              <a:buNone/>
              <a:defRPr sz="1300" b="1"/>
            </a:lvl4pPr>
            <a:lvl5pPr marL="1523573" indent="0">
              <a:buNone/>
              <a:defRPr sz="1300" b="1"/>
            </a:lvl5pPr>
            <a:lvl6pPr marL="1904467" indent="0">
              <a:buNone/>
              <a:defRPr sz="1300" b="1"/>
            </a:lvl6pPr>
            <a:lvl7pPr marL="2285362" indent="0">
              <a:buNone/>
              <a:defRPr sz="1300" b="1"/>
            </a:lvl7pPr>
            <a:lvl8pPr marL="2666253" indent="0">
              <a:buNone/>
              <a:defRPr sz="1300" b="1"/>
            </a:lvl8pPr>
            <a:lvl9pPr marL="3047146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895" indent="0">
              <a:buNone/>
              <a:defRPr sz="1700" b="1"/>
            </a:lvl2pPr>
            <a:lvl3pPr marL="761790" indent="0">
              <a:buNone/>
              <a:defRPr sz="1500" b="1"/>
            </a:lvl3pPr>
            <a:lvl4pPr marL="1142683" indent="0">
              <a:buNone/>
              <a:defRPr sz="1300" b="1"/>
            </a:lvl4pPr>
            <a:lvl5pPr marL="1523573" indent="0">
              <a:buNone/>
              <a:defRPr sz="1300" b="1"/>
            </a:lvl5pPr>
            <a:lvl6pPr marL="1904467" indent="0">
              <a:buNone/>
              <a:defRPr sz="1300" b="1"/>
            </a:lvl6pPr>
            <a:lvl7pPr marL="2285362" indent="0">
              <a:buNone/>
              <a:defRPr sz="1300" b="1"/>
            </a:lvl7pPr>
            <a:lvl8pPr marL="2666253" indent="0">
              <a:buNone/>
              <a:defRPr sz="1300" b="1"/>
            </a:lvl8pPr>
            <a:lvl9pPr marL="3047146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C35C9-3222-4444-B33E-8AB075BE8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27" descr="ti_logo_powerpoint_1_lin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3773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52F08-588C-488E-A5AB-DF69250DE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27" descr="ti_logo_powerpoint_1_lin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370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27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8"/>
          </a:xfrm>
        </p:spPr>
        <p:txBody>
          <a:bodyPr/>
          <a:lstStyle>
            <a:lvl1pPr marL="0" indent="0">
              <a:buNone/>
              <a:defRPr sz="1700"/>
            </a:lvl1pPr>
            <a:lvl2pPr marL="380895" indent="0">
              <a:buNone/>
              <a:defRPr sz="1000"/>
            </a:lvl2pPr>
            <a:lvl3pPr marL="761790" indent="0">
              <a:buNone/>
              <a:defRPr sz="800"/>
            </a:lvl3pPr>
            <a:lvl4pPr marL="1142683" indent="0">
              <a:buNone/>
              <a:defRPr sz="700"/>
            </a:lvl4pPr>
            <a:lvl5pPr marL="1523573" indent="0">
              <a:buNone/>
              <a:defRPr sz="700"/>
            </a:lvl5pPr>
            <a:lvl6pPr marL="1904467" indent="0">
              <a:buNone/>
              <a:defRPr sz="700"/>
            </a:lvl6pPr>
            <a:lvl7pPr marL="2285362" indent="0">
              <a:buNone/>
              <a:defRPr sz="700"/>
            </a:lvl7pPr>
            <a:lvl8pPr marL="2666253" indent="0">
              <a:buNone/>
              <a:defRPr sz="700"/>
            </a:lvl8pPr>
            <a:lvl9pPr marL="3047146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97EEC-B5BC-42C5-B73F-31CC660D4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2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1775" y="107163"/>
            <a:ext cx="8458200" cy="61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378" y="794149"/>
            <a:ext cx="8467725" cy="37016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67503" y="4442792"/>
            <a:ext cx="2133600" cy="15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r">
              <a:defRPr sz="7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70261-DCF8-4A97-9502-E8EEF2364CDE}" type="slidenum"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2663C74-62AB-B64B-BCBB-0866ABE6E2D3}"/>
              </a:ext>
            </a:extLst>
          </p:cNvPr>
          <p:cNvCxnSpPr>
            <a:cxnSpLocks/>
          </p:cNvCxnSpPr>
          <p:nvPr userDrawn="1"/>
        </p:nvCxnSpPr>
        <p:spPr>
          <a:xfrm>
            <a:off x="0" y="4656947"/>
            <a:ext cx="89288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37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380895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6pPr>
      <a:lvl7pPr marL="76179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7pPr>
      <a:lvl8pPr marL="114268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8pPr>
      <a:lvl9pPr marL="152357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9pPr>
    </p:titleStyle>
    <p:bodyStyle>
      <a:lvl1pPr marL="189124" indent="-189124" algn="l" rtl="0" eaLnBrk="1" fontAlgn="base" hangingPunct="1">
        <a:spcBef>
          <a:spcPts val="667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78763" indent="-194416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711530" indent="-137548" algn="l" rtl="0" eaLnBrk="1" fontAlgn="base" hangingPunct="1">
        <a:spcBef>
          <a:spcPct val="1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001168" indent="-194416" algn="l" rtl="0" eaLnBrk="1" fontAlgn="base" hangingPunct="1">
        <a:spcBef>
          <a:spcPct val="5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240546" indent="-144163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1621441" indent="-144163" algn="l" rtl="0" eaLnBrk="1" fontAlgn="base" hangingPunct="1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6pPr>
      <a:lvl7pPr marL="2002336" indent="-144163" algn="l" rtl="0" eaLnBrk="1" fontAlgn="base" hangingPunct="1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7pPr>
      <a:lvl8pPr marL="2383230" indent="-144163" algn="l" rtl="0" eaLnBrk="1" fontAlgn="base" hangingPunct="1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8pPr>
      <a:lvl9pPr marL="2764124" indent="-144163" algn="l" rtl="0" eaLnBrk="1" fontAlgn="base" hangingPunct="1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895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790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683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573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467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362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253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146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8A065-9139-244A-86CE-7E7BF673FC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DLPC230 Calibration</a:t>
            </a:r>
            <a:br>
              <a:rPr lang="en-US" dirty="0"/>
            </a:br>
            <a:r>
              <a:rPr lang="en-US" sz="3200" dirty="0"/>
              <a:t>&gt;&gt;&gt;Running Calibration Routine with Command Line Interface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E82DED-767D-4547-AF13-5AC0A5F27D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Alex Chan</a:t>
            </a:r>
          </a:p>
          <a:p>
            <a:endParaRPr lang="en-US" dirty="0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BF4BDD6C-DF5D-6045-B8B0-A93D8BE4129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67500" y="4448217"/>
            <a:ext cx="2133600" cy="154782"/>
          </a:xfrm>
        </p:spPr>
        <p:txBody>
          <a:bodyPr/>
          <a:lstStyle/>
          <a:p>
            <a:fld id="{07B5736C-021E-4EDA-A2F9-FF199D20DBA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38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8290C-5FA5-414C-B8A4-AF71C3EE84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Now we will go through a video of this process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5D8124-5715-46A9-8E12-C3ED791727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B6444-9DD8-4433-A0D5-305839E021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A23CF-AA30-4A18-B744-605C3E9DBF07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491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9071-1132-44EE-8670-EC5DD2A7A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pic>
        <p:nvPicPr>
          <p:cNvPr id="5" name="calibration_gen2_CLI">
            <a:hlinkClick r:id="" action="ppaction://media"/>
            <a:extLst>
              <a:ext uri="{FF2B5EF4-FFF2-40B4-BE49-F238E27FC236}">
                <a16:creationId xmlns:a16="http://schemas.microsoft.com/office/drawing/2014/main" id="{93F9CC61-321E-4BE4-90EF-F1D55393853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265" y="615692"/>
            <a:ext cx="7079470" cy="398188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72970-FE5F-47CF-9C55-CA9C21AC73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4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397A0-03C0-45D8-B770-048F055DCE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This concludes the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3363B4-794E-40A1-A7C2-92A5701495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B1A2F-C8BA-46B9-AF73-D0A6293362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A23CF-AA30-4A18-B744-605C3E9DBF07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458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A403D-2668-405A-A355-4FEECAE88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C0326-FB86-4FCB-94D8-1BBE5E511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this training, steps will be shown to run the calibration routine from command line interface or be called from an external script by creating a batch file.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8A1E0-F1B8-4F43-8333-81C4EAD1B9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64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9A26F-442E-493B-AF96-32D5F3A6B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Settings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D9D9C52-FE07-4026-9C71-DBC742567F2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33377" y="731694"/>
          <a:ext cx="8467726" cy="386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4325">
                  <a:extLst>
                    <a:ext uri="{9D8B030D-6E8A-4147-A177-3AD203B41FA5}">
                      <a16:colId xmlns:a16="http://schemas.microsoft.com/office/drawing/2014/main" val="3476899939"/>
                    </a:ext>
                  </a:extLst>
                </a:gridCol>
                <a:gridCol w="5613401">
                  <a:extLst>
                    <a:ext uri="{9D8B030D-6E8A-4147-A177-3AD203B41FA5}">
                      <a16:colId xmlns:a16="http://schemas.microsoft.com/office/drawing/2014/main" val="40646740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Details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104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--temp &lt;temp&gt;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Temperature of the system being calibrated in degree C. Must match a temperature in the temperature trend data.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60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--program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[Optional] Programs flash after calibration, if specified.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902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--</a:t>
                      </a:r>
                      <a:r>
                        <a:rPr lang="en-US" sz="1400" dirty="0" err="1"/>
                        <a:t>mintarget</a:t>
                      </a:r>
                      <a:r>
                        <a:rPr lang="en-US" sz="1400" dirty="0"/>
                        <a:t> &lt;</a:t>
                      </a:r>
                      <a:r>
                        <a:rPr lang="en-US" sz="1400" dirty="0" err="1"/>
                        <a:t>minbrightness</a:t>
                      </a:r>
                      <a:r>
                        <a:rPr lang="en-US" sz="1400" dirty="0"/>
                        <a:t>&gt;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[Optional] Min Target brightness in nits. If not specified, the value in the calibration project is used.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058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--</a:t>
                      </a:r>
                      <a:r>
                        <a:rPr lang="en-US" sz="1400" dirty="0" err="1"/>
                        <a:t>maxtarget</a:t>
                      </a:r>
                      <a:r>
                        <a:rPr lang="en-US" sz="1400" dirty="0"/>
                        <a:t> &lt;</a:t>
                      </a:r>
                      <a:r>
                        <a:rPr lang="en-US" sz="1400" dirty="0" err="1"/>
                        <a:t>maxbrightness</a:t>
                      </a:r>
                      <a:r>
                        <a:rPr lang="en-US" sz="1400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[Optional] Max Target brightness in nits. If not specified, the value in the calibration project is used.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89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--</a:t>
                      </a:r>
                      <a:r>
                        <a:rPr lang="en-US" sz="1400" dirty="0" err="1"/>
                        <a:t>pguname</a:t>
                      </a:r>
                      <a:r>
                        <a:rPr lang="en-US" sz="1400" dirty="0"/>
                        <a:t> &lt;name&gt;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Unique name to identify the PGU.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026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--calibrate-</a:t>
                      </a:r>
                      <a:r>
                        <a:rPr lang="en-US" sz="1400" dirty="0" err="1"/>
                        <a:t>nd</a:t>
                      </a:r>
                      <a:r>
                        <a:rPr lang="en-US" sz="1400" dirty="0"/>
                        <a:t>-filter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[Optional] Re-calibrate ND Filters before each sweep, if specified.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208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--</a:t>
                      </a:r>
                      <a:r>
                        <a:rPr lang="en-US" sz="1400" dirty="0" err="1"/>
                        <a:t>generatecal</a:t>
                      </a:r>
                      <a:r>
                        <a:rPr lang="en-US" sz="1400" dirty="0"/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[Optional] If specified, generates </a:t>
                      </a:r>
                      <a:r>
                        <a:rPr lang="en-US" sz="1400" dirty="0" err="1"/>
                        <a:t>cal</a:t>
                      </a:r>
                      <a:r>
                        <a:rPr lang="en-US" sz="1400" dirty="0"/>
                        <a:t> file without doing calibration.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745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--warning-to-errors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[Optional] If specified, treats warnings as errors and will fail calibration.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18957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0D048-9F89-4428-806A-C5A89C229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03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A1873-5988-401F-AD9A-8F61B6A9C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Command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EA311-0554-46C9-AA9D-51F81C092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DLPC230Calibration.exe --temp 25 --program --</a:t>
            </a:r>
            <a:r>
              <a:rPr lang="en-US" dirty="0" err="1"/>
              <a:t>mintarget</a:t>
            </a:r>
            <a:r>
              <a:rPr lang="en-US" dirty="0"/>
              <a:t> 2000 --</a:t>
            </a:r>
            <a:r>
              <a:rPr lang="en-US" dirty="0" err="1"/>
              <a:t>maxtarget</a:t>
            </a:r>
            <a:r>
              <a:rPr lang="en-US" dirty="0"/>
              <a:t> 90000 --</a:t>
            </a:r>
            <a:r>
              <a:rPr lang="en-US" dirty="0" err="1"/>
              <a:t>pguname</a:t>
            </a:r>
            <a:r>
              <a:rPr lang="en-US" dirty="0"/>
              <a:t> “20170914_01_100” “C:\</a:t>
            </a:r>
            <a:r>
              <a:rPr lang="en-US" dirty="0" err="1"/>
              <a:t>calproject</a:t>
            </a:r>
            <a:r>
              <a:rPr lang="en-US" dirty="0"/>
              <a:t>\</a:t>
            </a:r>
            <a:r>
              <a:rPr lang="en-US" dirty="0" err="1"/>
              <a:t>cal.calproj</a:t>
            </a:r>
            <a:r>
              <a:rPr lang="en-US" dirty="0"/>
              <a:t>”</a:t>
            </a:r>
          </a:p>
          <a:p>
            <a:r>
              <a:rPr lang="en-US" dirty="0"/>
              <a:t>If you type in “C:\Program Files (x86)\Texas Instruments\DLPC230 Control Program (Insert your version number)\DLPC230Calibration.exe –h” this will bring up the help guide explaining the previous parameter settings.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FE2B5-A41D-4AF7-85C6-C96C75183B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05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1A378-11B7-4C60-9D2A-BA0F64FDC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Calibration Routine from Command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658A1-BC9C-428D-9761-40212892C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Step 1:</a:t>
            </a:r>
          </a:p>
          <a:p>
            <a:r>
              <a:rPr lang="en-US" dirty="0"/>
              <a:t>Go to download folder of DLPC230 Control Program and ensure you have the correct version. Find the DLPC230Calibration.exe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B79F8-9E67-4FDB-AFB7-FE26C44187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718DB-4A24-4593-8204-631B1D24A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8" y="1819656"/>
            <a:ext cx="4179885" cy="27005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12FA3B-D061-48F0-9BB6-E5AA7A84188E}"/>
              </a:ext>
            </a:extLst>
          </p:cNvPr>
          <p:cNvSpPr/>
          <p:nvPr/>
        </p:nvSpPr>
        <p:spPr>
          <a:xfrm>
            <a:off x="2565400" y="4379810"/>
            <a:ext cx="1358900" cy="1259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78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66EB49-3B78-44C2-AD63-B0CF98AB8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1947"/>
            <a:ext cx="4232391" cy="2264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D1A378-11B7-4C60-9D2A-BA0F64FDC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Calibration Routine from Command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658A1-BC9C-428D-9761-40212892C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Step 2:</a:t>
            </a:r>
          </a:p>
          <a:p>
            <a:r>
              <a:rPr lang="en-US" dirty="0"/>
              <a:t>Type “</a:t>
            </a:r>
            <a:r>
              <a:rPr lang="en-US" dirty="0" err="1"/>
              <a:t>cmd</a:t>
            </a:r>
            <a:r>
              <a:rPr lang="en-US" dirty="0"/>
              <a:t>” into the search bar and this will open a command line terminal already in the DLPC230 Control Program Folder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B79F8-9E67-4FDB-AFB7-FE26C44187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2FA3B-D061-48F0-9BB6-E5AA7A84188E}"/>
              </a:ext>
            </a:extLst>
          </p:cNvPr>
          <p:cNvSpPr/>
          <p:nvPr/>
        </p:nvSpPr>
        <p:spPr>
          <a:xfrm>
            <a:off x="120650" y="1935060"/>
            <a:ext cx="419100" cy="1223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F35CD3-1DFB-463E-8F9F-83673ED49F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846" b="35125"/>
          <a:stretch/>
        </p:blipFill>
        <p:spPr>
          <a:xfrm>
            <a:off x="4353041" y="1881946"/>
            <a:ext cx="4586284" cy="218205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62CC51-5635-4920-884E-EC44300B92F6}"/>
              </a:ext>
            </a:extLst>
          </p:cNvPr>
          <p:cNvCxnSpPr/>
          <p:nvPr/>
        </p:nvCxnSpPr>
        <p:spPr>
          <a:xfrm>
            <a:off x="6426200" y="2057400"/>
            <a:ext cx="1517650" cy="6667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252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1A378-11B7-4C60-9D2A-BA0F64FDC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Calibration Routine from Command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658A1-BC9C-428D-9761-40212892C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Step 3:</a:t>
            </a:r>
          </a:p>
          <a:p>
            <a:r>
              <a:rPr lang="en-US" dirty="0"/>
              <a:t>Type in the command and associated parameters and press “Enter” on the keyboard and you will see the following.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B79F8-9E67-4FDB-AFB7-FE26C44187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BB52E-8065-4E2D-94A6-0A85ABC07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8" y="1857632"/>
            <a:ext cx="8992224" cy="20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3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1A378-11B7-4C60-9D2A-BA0F64FDC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Calibration Routine from Command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658A1-BC9C-428D-9761-40212892C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8" y="786357"/>
            <a:ext cx="8467725" cy="37094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Step 4:</a:t>
            </a:r>
          </a:p>
          <a:p>
            <a:r>
              <a:rPr lang="en-US" dirty="0"/>
              <a:t>When the calibration routine is done and in this case the program parameter was specified so the EVM was already programmed afterwards, you will see the following message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B79F8-9E67-4FDB-AFB7-FE26C44187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1B7054-7D60-4258-852B-28196B3BF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4" r="18298"/>
          <a:stretch/>
        </p:blipFill>
        <p:spPr>
          <a:xfrm>
            <a:off x="725487" y="2444750"/>
            <a:ext cx="7470775" cy="156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22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AFE81-9F6E-4C37-9C47-D5CC555F8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Batch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5DD96-99EF-4009-B6C0-235B4384D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copy the command into a text file and save it as a batch file with extension “.bat” which can then be called from a script through system commands.</a:t>
            </a:r>
          </a:p>
          <a:p>
            <a:r>
              <a:rPr lang="en-US" dirty="0"/>
              <a:t>Make sure if the .bat file is located somewhere else, you may need to move to the location of the DLCP230Calibration.exe before calling the command in a script.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7B0F2-3E46-449F-A301-E949397E62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26514"/>
      </p:ext>
    </p:extLst>
  </p:cSld>
  <p:clrMapOvr>
    <a:masterClrMapping/>
  </p:clrMapOvr>
</p:sld>
</file>

<file path=ppt/theme/theme1.xml><?xml version="1.0" encoding="utf-8"?>
<a:theme xmlns:a="http://schemas.openxmlformats.org/drawingml/2006/main" name="2_FinalPowerpoint">
  <a:themeElements>
    <a:clrScheme name="Custom 1">
      <a:dk1>
        <a:srgbClr val="000000"/>
      </a:dk1>
      <a:lt1>
        <a:srgbClr val="FFFFFF"/>
      </a:lt1>
      <a:dk2>
        <a:srgbClr val="DE0000"/>
      </a:dk2>
      <a:lt2>
        <a:srgbClr val="808080"/>
      </a:lt2>
      <a:accent1>
        <a:srgbClr val="DE0000"/>
      </a:accent1>
      <a:accent2>
        <a:srgbClr val="A4A4A4"/>
      </a:accent2>
      <a:accent3>
        <a:srgbClr val="117788"/>
      </a:accent3>
      <a:accent4>
        <a:srgbClr val="404040"/>
      </a:accent4>
      <a:accent5>
        <a:srgbClr val="4ABED4"/>
      </a:accent5>
      <a:accent6>
        <a:srgbClr val="7F7F7F"/>
      </a:accent6>
      <a:hlink>
        <a:srgbClr val="DE0000"/>
      </a:hlink>
      <a:folHlink>
        <a:srgbClr val="AAAAAA"/>
      </a:folHlink>
    </a:clrScheme>
    <a:fontScheme name="Final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nalPowerpoint 1">
        <a:dk1>
          <a:srgbClr val="000000"/>
        </a:dk1>
        <a:lt1>
          <a:srgbClr val="FFFFFF"/>
        </a:lt1>
        <a:dk2>
          <a:srgbClr val="FF0000"/>
        </a:dk2>
        <a:lt2>
          <a:srgbClr val="808080"/>
        </a:lt2>
        <a:accent1>
          <a:srgbClr val="AAAAAA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D2D2D2"/>
        </a:accent5>
        <a:accent6>
          <a:srgbClr val="000000"/>
        </a:accent6>
        <a:hlink>
          <a:srgbClr val="FF0000"/>
        </a:hlink>
        <a:folHlink>
          <a:srgbClr val="AAAA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lPowerpoint 2">
        <a:dk1>
          <a:srgbClr val="AAAAAA"/>
        </a:dk1>
        <a:lt1>
          <a:srgbClr val="FFFFFF"/>
        </a:lt1>
        <a:dk2>
          <a:srgbClr val="000000"/>
        </a:dk2>
        <a:lt2>
          <a:srgbClr val="FFFFFF"/>
        </a:lt2>
        <a:accent1>
          <a:srgbClr val="AAAAAA"/>
        </a:accent1>
        <a:accent2>
          <a:srgbClr val="FFFFFF"/>
        </a:accent2>
        <a:accent3>
          <a:srgbClr val="AAAAAA"/>
        </a:accent3>
        <a:accent4>
          <a:srgbClr val="DADADA"/>
        </a:accent4>
        <a:accent5>
          <a:srgbClr val="D2D2D2"/>
        </a:accent5>
        <a:accent6>
          <a:srgbClr val="E7E7E7"/>
        </a:accent6>
        <a:hlink>
          <a:srgbClr val="AAAAAA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lPowerpoint 3">
        <a:dk1>
          <a:srgbClr val="808080"/>
        </a:dk1>
        <a:lt1>
          <a:srgbClr val="FFFFFF"/>
        </a:lt1>
        <a:dk2>
          <a:srgbClr val="AAAAAA"/>
        </a:dk2>
        <a:lt2>
          <a:srgbClr val="000000"/>
        </a:lt2>
        <a:accent1>
          <a:srgbClr val="000000"/>
        </a:accent1>
        <a:accent2>
          <a:srgbClr val="AAAAAA"/>
        </a:accent2>
        <a:accent3>
          <a:srgbClr val="D2D2D2"/>
        </a:accent3>
        <a:accent4>
          <a:srgbClr val="DADADA"/>
        </a:accent4>
        <a:accent5>
          <a:srgbClr val="AAAAAA"/>
        </a:accent5>
        <a:accent6>
          <a:srgbClr val="9A9A9A"/>
        </a:accent6>
        <a:hlink>
          <a:srgbClr val="FF00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lPowerpoint 4">
        <a:dk1>
          <a:srgbClr val="000000"/>
        </a:dk1>
        <a:lt1>
          <a:srgbClr val="FF0000"/>
        </a:lt1>
        <a:dk2>
          <a:srgbClr val="FFFFFF"/>
        </a:dk2>
        <a:lt2>
          <a:srgbClr val="000000"/>
        </a:lt2>
        <a:accent1>
          <a:srgbClr val="AAAAAA"/>
        </a:accent1>
        <a:accent2>
          <a:srgbClr val="FFFFFF"/>
        </a:accent2>
        <a:accent3>
          <a:srgbClr val="FFAAAA"/>
        </a:accent3>
        <a:accent4>
          <a:srgbClr val="000000"/>
        </a:accent4>
        <a:accent5>
          <a:srgbClr val="D2D2D2"/>
        </a:accent5>
        <a:accent6>
          <a:srgbClr val="E7E7E7"/>
        </a:accent6>
        <a:hlink>
          <a:srgbClr val="000000"/>
        </a:hlink>
        <a:folHlink>
          <a:srgbClr val="AAAA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0450184F-FECE-4F4E-9465-90FF95DEA0E4}" vid="{4EBE6972-D454-4FA8-9A2F-9FAFE2BB323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 - No CIP marking</Template>
  <TotalTime>2</TotalTime>
  <Words>504</Words>
  <Application>Microsoft Office PowerPoint</Application>
  <PresentationFormat>On-screen Show (16:9)</PresentationFormat>
  <Paragraphs>56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Arial</vt:lpstr>
      <vt:lpstr>2_FinalPowerpoint</vt:lpstr>
      <vt:lpstr>DLPC230 Calibration &gt;&gt;&gt;Running Calibration Routine with Command Line Interface</vt:lpstr>
      <vt:lpstr>Introduction</vt:lpstr>
      <vt:lpstr>Parameter Settings</vt:lpstr>
      <vt:lpstr>Example Command</vt:lpstr>
      <vt:lpstr>Running Calibration Routine from Command Line</vt:lpstr>
      <vt:lpstr>Running Calibration Routine from Command Line</vt:lpstr>
      <vt:lpstr>Running Calibration Routine from Command Line</vt:lpstr>
      <vt:lpstr>Running Calibration Routine from Command Line</vt:lpstr>
      <vt:lpstr>Creating a Batch File</vt:lpstr>
      <vt:lpstr>Now we will go through a video of this process</vt:lpstr>
      <vt:lpstr>Video</vt:lpstr>
      <vt:lpstr>This concludes the training</vt:lpstr>
    </vt:vector>
  </TitlesOfParts>
  <Company>Texas Instruments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DLPC230 Calibration &gt;&gt;&gt;Running Calibration Routine with Command Line Interface</dc:title>
  <dc:creator>Chan, Alexander</dc:creator>
  <cp:lastModifiedBy>Chan, Alexander</cp:lastModifiedBy>
  <cp:revision>1</cp:revision>
  <dcterms:created xsi:type="dcterms:W3CDTF">2022-03-24T20:24:32Z</dcterms:created>
  <dcterms:modified xsi:type="dcterms:W3CDTF">2022-03-24T20:27:07Z</dcterms:modified>
</cp:coreProperties>
</file>