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  <p:sldMasterId id="2147483653" r:id="rId4"/>
  </p:sldMasterIdLst>
  <p:notesMasterIdLst>
    <p:notesMasterId r:id="rId28"/>
  </p:notesMasterIdLst>
  <p:handoutMasterIdLst>
    <p:handoutMasterId r:id="rId29"/>
  </p:handoutMasterIdLst>
  <p:sldIdLst>
    <p:sldId id="265" r:id="rId5"/>
    <p:sldId id="260" r:id="rId6"/>
    <p:sldId id="271" r:id="rId7"/>
    <p:sldId id="266" r:id="rId8"/>
    <p:sldId id="277" r:id="rId9"/>
    <p:sldId id="278" r:id="rId10"/>
    <p:sldId id="279" r:id="rId11"/>
    <p:sldId id="282" r:id="rId12"/>
    <p:sldId id="283" r:id="rId13"/>
    <p:sldId id="274" r:id="rId14"/>
    <p:sldId id="284" r:id="rId15"/>
    <p:sldId id="288" r:id="rId16"/>
    <p:sldId id="291" r:id="rId17"/>
    <p:sldId id="293" r:id="rId18"/>
    <p:sldId id="292" r:id="rId19"/>
    <p:sldId id="289" r:id="rId20"/>
    <p:sldId id="276" r:id="rId21"/>
    <p:sldId id="268" r:id="rId22"/>
    <p:sldId id="290" r:id="rId23"/>
    <p:sldId id="294" r:id="rId24"/>
    <p:sldId id="273" r:id="rId25"/>
    <p:sldId id="295" r:id="rId26"/>
    <p:sldId id="296" r:id="rId27"/>
  </p:sldIdLst>
  <p:sldSz cx="9144000" cy="6858000" type="screen4x3"/>
  <p:notesSz cx="6935788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853" autoAdjust="0"/>
    <p:restoredTop sz="94598" autoAdjust="0"/>
  </p:normalViewPr>
  <p:slideViewPr>
    <p:cSldViewPr snapToGrid="0">
      <p:cViewPr varScale="1">
        <p:scale>
          <a:sx n="70" d="100"/>
          <a:sy n="70" d="100"/>
        </p:scale>
        <p:origin x="-1698" y="-96"/>
      </p:cViewPr>
      <p:guideLst>
        <p:guide orient="horz" pos="432"/>
        <p:guide pos="21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532" y="-78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7B0333-AB7B-4E86-919C-535F1175EF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1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8312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72AAA3-9509-4FF8-84B1-DBAC56681B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 descr="1c_revBlack_rgb_powerpoi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6427788"/>
            <a:ext cx="1119188" cy="26193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E2ABAB9D-B0BB-4564-9D1E-4A7EBE467A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7" name="Rectangle 25"/>
          <p:cNvSpPr>
            <a:spLocks noChangeArrowheads="1"/>
          </p:cNvSpPr>
          <p:nvPr userDrawn="1"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Rectangle 28"/>
          <p:cNvSpPr>
            <a:spLocks noChangeArrowheads="1"/>
          </p:cNvSpPr>
          <p:nvPr userDrawn="1"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01" name="Picture 29" descr="ti_stk_2c_pos_rgb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7B341C-5A77-4B19-9882-27433BF2B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AF87CC-1730-401A-B8FE-09858775C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DA11-ED04-4E78-B3B1-1EC60C6D2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FEEA2E-7C9E-4FF8-B967-AEC76294C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2E8571-50EB-4ACD-AF2F-93B5E03BA0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3657600"/>
            <a:ext cx="4152900" cy="160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657600"/>
            <a:ext cx="4152900" cy="160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25E03A-9E2E-4149-A0C6-FDFB48122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981C72-73B3-4F3D-9296-6D0006E6CD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088061-5686-4169-AE0D-DAF5E0627A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D70B41-27B2-4FC9-A1EB-E576C6E07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727206-E628-48A8-A115-4A87B70F9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273E5B-CBFF-4CEB-B637-9E06B66AF3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5979BF-7473-49C1-9E01-86A5767DDB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74A183-5D50-44B5-AA5D-3F9EAB0C0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943100"/>
            <a:ext cx="2114550" cy="331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43100"/>
            <a:ext cx="6191250" cy="331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E735A7-C302-421D-B2D3-332CA8915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3A6F97-8C66-424B-BD81-7B7D6ED9B7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B445CD-B1DB-48B6-81AA-31E110CC32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83C068-CAD9-41E6-8ED5-43085AE056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3657600"/>
            <a:ext cx="4152900" cy="160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657600"/>
            <a:ext cx="4152900" cy="160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EBC83C-B053-45C5-8552-EC270D11FD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B717A4-187E-48B5-8192-D859EABBC1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0585D-9E6F-467B-BC2E-4B76252D7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7F18A2-A90F-4B4E-B5BF-036CCD33A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5D8A93-ADCE-4434-868F-013AA90F29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EF5496-6DC7-4446-8183-A0E06AE83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BCF6F8-D5EA-4873-A001-3B8CB81C1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5BC7A9-5268-415B-B64F-4520631F6A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943100"/>
            <a:ext cx="2114550" cy="331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43100"/>
            <a:ext cx="6191250" cy="331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4F4310-9E22-474A-A368-9BBF3705E3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57D612-EABB-4997-9E41-D64BE559BF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255C0E-2A3B-44BC-93DF-E573FC3BD0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1A2768-1045-4273-8348-87A289E7BB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3657600"/>
            <a:ext cx="4152900" cy="160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657600"/>
            <a:ext cx="4152900" cy="160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D35E4B-8AC9-4AEA-BA53-94C4D05B7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9C2F9C-1157-4730-93EA-4C62D96FF9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898594-5357-4553-8CD4-C0152E8E85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E8CAF0-F153-458E-B570-3134DBC48A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FE4D9C-2531-425B-B46B-B8B5D05F53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E4AB0B-C2BB-4F6D-B75A-BBEC05064F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957D2C-3B54-41D6-BA13-7C05088C38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08D241-51FF-4DD5-9A1D-AAF36CFD4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943100"/>
            <a:ext cx="2114550" cy="331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43100"/>
            <a:ext cx="6191250" cy="331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F6A60F-A056-4454-92EF-9B05F092C1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498CE-E482-49E3-8733-CCF6553110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82D4B6-BC90-4DD8-9723-614918413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D8BD75-019D-4365-BC85-859903315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F224CA-6105-427D-804D-B21D0BCFC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305C99-4669-4B6A-BE07-A8BA87767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C341D8BD-1D8D-434E-9733-D80A1E6188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54" name="Picture 30" descr="ti_stk_2c_pos_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fontAlgn="base">
        <a:spcBef>
          <a:spcPct val="6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fontAlgn="base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01738" indent="-233363" algn="l" rtl="0" fontAlgn="base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4890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3" name="Picture 29" descr="1c_revBlack_rgb_powerpoi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38925" y="6427788"/>
            <a:ext cx="1119188" cy="261937"/>
          </a:xfrm>
          <a:prstGeom prst="rect">
            <a:avLst/>
          </a:prstGeom>
          <a:noFill/>
        </p:spPr>
      </p:pic>
      <p:sp>
        <p:nvSpPr>
          <p:cNvPr id="164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1943100"/>
            <a:ext cx="8458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3657600"/>
            <a:ext cx="84582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40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38850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65E795C7-3EB5-4BBB-807E-4EB23927D8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410" name="Rectangle 26"/>
          <p:cNvSpPr>
            <a:spLocks noChangeArrowheads="1"/>
          </p:cNvSpPr>
          <p:nvPr userDrawn="1"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algn="l" rtl="0" fontAlgn="base">
        <a:lnSpc>
          <a:spcPct val="85000"/>
        </a:lnSpc>
        <a:spcBef>
          <a:spcPct val="6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4131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6889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968375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13160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17732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2304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26876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1448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1943100"/>
            <a:ext cx="8458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3657600"/>
            <a:ext cx="84582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62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38850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6200D4E0-AB11-4FDD-8CA5-5DBBAB6E00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8625" name="Rectangle 17"/>
          <p:cNvSpPr>
            <a:spLocks noChangeArrowheads="1"/>
          </p:cNvSpPr>
          <p:nvPr userDrawn="1"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8627" name="Picture 19" descr="1c_revBlack_rgb_powerpoi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38925" y="6427788"/>
            <a:ext cx="1119188" cy="2619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algn="l" rtl="0" fontAlgn="base">
        <a:lnSpc>
          <a:spcPct val="85000"/>
        </a:lnSpc>
        <a:spcBef>
          <a:spcPct val="6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4131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6889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968375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13160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17732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2304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26876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1448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1943100"/>
            <a:ext cx="8458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3657600"/>
            <a:ext cx="84582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38850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DB67B272-EDA2-4FBB-9B7E-E4DA626D46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7767" name="Rectangle 7"/>
          <p:cNvSpPr>
            <a:spLocks noChangeArrowheads="1"/>
          </p:cNvSpPr>
          <p:nvPr userDrawn="1"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7768" name="Picture 8" descr="1c_revBlack_rgb_powerpoi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38925" y="6427788"/>
            <a:ext cx="1119188" cy="2619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9pPr>
    </p:titleStyle>
    <p:bodyStyle>
      <a:lvl1pPr algn="l" rtl="0" fontAlgn="base">
        <a:lnSpc>
          <a:spcPct val="85000"/>
        </a:lnSpc>
        <a:spcBef>
          <a:spcPct val="60000"/>
        </a:spcBef>
        <a:spcAft>
          <a:spcPct val="0"/>
        </a:spcAft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34131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6889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968375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13160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17732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2304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26876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1448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Hardware Pace Using Slope Detection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Tony Calabria</a:t>
            </a:r>
          </a:p>
          <a:p>
            <a:r>
              <a:rPr lang="en-US" dirty="0" smtClean="0"/>
              <a:t>10/22/2012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Circuit Stability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Subhead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76BD-CA1B-48B0-B6BC-27FDF01FF954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Differentiator Circuit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3E5B-CBFF-4CEB-B637-9E06B66AF3B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0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712" y="1349266"/>
            <a:ext cx="6763050" cy="436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3840481" y="1419497"/>
            <a:ext cx="574767" cy="156754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15245" y="1271453"/>
            <a:ext cx="2525486" cy="52322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C2 used for Op amp Stability and High Freq gain control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Differentiator Circuit 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3E5B-CBFF-4CEB-B637-9E06B66AF3B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17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000651"/>
            <a:ext cx="7908925" cy="547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834743" y="1942011"/>
            <a:ext cx="365760" cy="34834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7"/>
          </p:cNvCxnSpPr>
          <p:nvPr/>
        </p:nvCxnSpPr>
        <p:spPr>
          <a:xfrm rot="10800000" flipV="1">
            <a:off x="6146940" y="1776549"/>
            <a:ext cx="462867" cy="216476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09806" y="1558834"/>
            <a:ext cx="1680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Rate of Closure = 20dB/Dec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Domain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3E5B-CBFF-4CEB-B637-9E06B66AF3B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53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31" y="1759131"/>
            <a:ext cx="7679050" cy="357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3270068" y="4088675"/>
            <a:ext cx="653145" cy="17418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1611" y="4606836"/>
            <a:ext cx="1959429" cy="738664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Model to replace internal ADS1298 Pace Amplifier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371601" y="2843348"/>
            <a:ext cx="513805" cy="1588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7314" y="1950722"/>
            <a:ext cx="1471750" cy="52322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2mV Amplitude</a:t>
            </a:r>
          </a:p>
          <a:p>
            <a:r>
              <a:rPr lang="en-US" sz="1400" dirty="0" smtClean="0"/>
              <a:t>100us Period</a:t>
            </a:r>
            <a:endParaRPr lang="en-US" sz="1400" dirty="0"/>
          </a:p>
        </p:txBody>
      </p:sp>
      <p:pic>
        <p:nvPicPr>
          <p:cNvPr id="253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019" y="849176"/>
            <a:ext cx="14763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Domain Analysis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3E5B-CBFF-4CEB-B637-9E06B66AF3B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61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51" y="1341120"/>
            <a:ext cx="8667768" cy="443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4232366" y="2011681"/>
            <a:ext cx="365760" cy="64443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4641669" y="2238103"/>
            <a:ext cx="670562" cy="69668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47063" y="2177142"/>
            <a:ext cx="192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Set threshold point for Window Comparator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26971" y="3074126"/>
            <a:ext cx="818606" cy="79965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5223" y="2917371"/>
            <a:ext cx="1924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Pace input pulse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Comparator Threshold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3E5B-CBFF-4CEB-B637-9E06B66AF3B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62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625" y="1186786"/>
            <a:ext cx="3959225" cy="46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2579" y="875302"/>
            <a:ext cx="14763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602377" y="2307774"/>
            <a:ext cx="957944" cy="30777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~ 2.77V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645920" y="4415248"/>
            <a:ext cx="957944" cy="30777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~ 2.48V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682240" y="4572000"/>
            <a:ext cx="383178" cy="8709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28900" y="2476500"/>
            <a:ext cx="358141" cy="5443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Pace Circuit Design with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3E5B-CBFF-4CEB-B637-9E06B66AF3B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98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27" y="1219200"/>
            <a:ext cx="8251421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Subhead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76BD-CA1B-48B0-B6BC-27FDF01FF954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Pace Card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Designed to mate with ADS1298ECG-FE board</a:t>
            </a:r>
          </a:p>
          <a:p>
            <a:r>
              <a:rPr lang="en-US" sz="2000" dirty="0" smtClean="0"/>
              <a:t>Top side populated for PACE OUT 2 and bottom side for PACE OUT 1</a:t>
            </a:r>
          </a:p>
          <a:p>
            <a:r>
              <a:rPr lang="en-US" sz="2000" dirty="0" smtClean="0"/>
              <a:t>Requires one 5V supply</a:t>
            </a:r>
          </a:p>
          <a:p>
            <a:r>
              <a:rPr lang="en-US" sz="2000" dirty="0" smtClean="0"/>
              <a:t>SR Latch Outputs routed to ADS1298 GPIOs </a:t>
            </a:r>
          </a:p>
          <a:p>
            <a:r>
              <a:rPr lang="en-US" sz="2000" dirty="0" smtClean="0"/>
              <a:t>Analysis required for circuit stability</a:t>
            </a:r>
          </a:p>
          <a:p>
            <a:endParaRPr lang="en-US" sz="2000" dirty="0"/>
          </a:p>
        </p:txBody>
      </p:sp>
      <p:pic>
        <p:nvPicPr>
          <p:cNvPr id="24678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076" y="1185863"/>
            <a:ext cx="408638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76BD-CA1B-48B0-B6BC-27FDF01FF954}" type="slidenum">
              <a:rPr lang="en-US"/>
              <a:pPr/>
              <a:t>19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Unstable Design</a:t>
            </a:r>
            <a:endParaRPr lang="en-US" dirty="0"/>
          </a:p>
        </p:txBody>
      </p:sp>
      <p:pic>
        <p:nvPicPr>
          <p:cNvPr id="199682" name="Picture 2" descr="C:\Users\a0866917\Documents\Work\ADCs\ADS129x\Applications and Presentations\PACE\HW_pace_uns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1022350"/>
            <a:ext cx="6451600" cy="4838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297" y="2551611"/>
            <a:ext cx="1358537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Differentiator out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1" y="3561804"/>
            <a:ext cx="1358537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Comparator out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09006" y="4267199"/>
            <a:ext cx="1358537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SR Latch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76BD-CA1B-48B0-B6BC-27FDF01FF954}" type="slidenum">
              <a:rPr lang="en-US"/>
              <a:pPr/>
              <a:t>2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Subhead text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Pace Circuit Unstable Design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3E5B-CBFF-4CEB-B637-9E06B66AF3B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63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34" y="952674"/>
            <a:ext cx="8915766" cy="513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5303520" y="1706879"/>
            <a:ext cx="365760" cy="34834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6" idx="7"/>
          </p:cNvCxnSpPr>
          <p:nvPr/>
        </p:nvCxnSpPr>
        <p:spPr>
          <a:xfrm rot="10800000" flipV="1">
            <a:off x="5615717" y="1541417"/>
            <a:ext cx="462867" cy="216476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78583" y="1323702"/>
            <a:ext cx="1680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Rate of Closure = </a:t>
            </a:r>
            <a:r>
              <a:rPr lang="en-US" sz="1400" b="1" dirty="0" smtClean="0">
                <a:solidFill>
                  <a:srgbClr val="FF0000"/>
                </a:solidFill>
              </a:rPr>
              <a:t>40</a:t>
            </a:r>
            <a:r>
              <a:rPr lang="en-US" sz="1400" dirty="0" smtClean="0"/>
              <a:t>dB/Dec</a:t>
            </a:r>
            <a:endParaRPr lang="en-US" sz="14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76BD-CA1B-48B0-B6BC-27FDF01FF954}" type="slidenum">
              <a:rPr lang="en-US"/>
              <a:pPr/>
              <a:t>21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Design</a:t>
            </a:r>
            <a:endParaRPr lang="en-US" dirty="0"/>
          </a:p>
        </p:txBody>
      </p:sp>
      <p:pic>
        <p:nvPicPr>
          <p:cNvPr id="130049" name="Picture 1" descr="C:\Users\a0866917\Documents\Work\ADCs\ADS129x\Applications and Presentations\PACE\HW_pace_s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073150"/>
            <a:ext cx="6400800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1588" y="2569028"/>
            <a:ext cx="1358537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Differentiator out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74172" y="3579221"/>
            <a:ext cx="1358537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Comparator out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00297" y="4284616"/>
            <a:ext cx="1358537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SR Latch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Pace Circuit Design with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3E5B-CBFF-4CEB-B637-9E06B66AF3B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98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27" y="1219200"/>
            <a:ext cx="8251421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Pace Circuit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3E5B-CBFF-4CEB-B637-9E06B66AF3B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64194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736" y="1323703"/>
            <a:ext cx="3168867" cy="436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ECG + Pacemaker Signal</a:t>
            </a:r>
            <a:endParaRPr lang="en-US" dirty="0"/>
          </a:p>
        </p:txBody>
      </p:sp>
      <p:pic>
        <p:nvPicPr>
          <p:cNvPr id="184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131" y="1185863"/>
            <a:ext cx="7068213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Slope Detection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8137" y="1223963"/>
            <a:ext cx="8467725" cy="4692650"/>
          </a:xfrm>
        </p:spPr>
        <p:txBody>
          <a:bodyPr/>
          <a:lstStyle/>
          <a:p>
            <a:r>
              <a:rPr lang="en-US" dirty="0" smtClean="0"/>
              <a:t>Frequency components of ECG lie in 0.05 – 150Hz. Frequency of PACE components reside in &gt;1KHz. </a:t>
            </a:r>
          </a:p>
          <a:p>
            <a:r>
              <a:rPr lang="en-US" dirty="0" smtClean="0"/>
              <a:t>Monitor for Slope of Pace Signal while ignoring ECG signal slope. </a:t>
            </a:r>
          </a:p>
          <a:p>
            <a:r>
              <a:rPr lang="en-US" dirty="0" smtClean="0"/>
              <a:t>Need to measure the rate of change of voltage to determine slope: Differentiator Circuit</a:t>
            </a:r>
          </a:p>
          <a:p>
            <a:pPr lvl="1"/>
            <a:r>
              <a:rPr lang="en-US" dirty="0" smtClean="0"/>
              <a:t>Output signal should not respond to ECG </a:t>
            </a:r>
          </a:p>
          <a:p>
            <a:pPr lvl="1"/>
            <a:r>
              <a:rPr lang="en-US" dirty="0" smtClean="0"/>
              <a:t>Pace Signal should only pass</a:t>
            </a:r>
          </a:p>
          <a:p>
            <a:pPr lvl="1"/>
            <a:r>
              <a:rPr lang="en-US" dirty="0" smtClean="0"/>
              <a:t>Looking for a specific </a:t>
            </a:r>
            <a:r>
              <a:rPr lang="en-US" dirty="0" err="1" smtClean="0"/>
              <a:t>dV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endParaRPr lang="en-US" dirty="0" smtClean="0"/>
          </a:p>
          <a:p>
            <a:r>
              <a:rPr lang="en-US" dirty="0" smtClean="0"/>
              <a:t>Pace Spec required to meet: </a:t>
            </a:r>
          </a:p>
          <a:p>
            <a:pPr lvl="1"/>
            <a:r>
              <a:rPr lang="en-US" dirty="0" smtClean="0"/>
              <a:t>2mV Amplitude Signal</a:t>
            </a:r>
          </a:p>
          <a:p>
            <a:pPr lvl="1"/>
            <a:r>
              <a:rPr lang="en-US" dirty="0" smtClean="0"/>
              <a:t>100us Period Signal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Alert/Trigger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8137" y="1223963"/>
            <a:ext cx="8467725" cy="4692650"/>
          </a:xfrm>
        </p:spPr>
        <p:txBody>
          <a:bodyPr/>
          <a:lstStyle/>
          <a:p>
            <a:r>
              <a:rPr lang="en-US" dirty="0" smtClean="0"/>
              <a:t>Need to trigger an Alert bit when Pace is present</a:t>
            </a:r>
          </a:p>
          <a:p>
            <a:r>
              <a:rPr lang="en-US" dirty="0" smtClean="0"/>
              <a:t>Using a window comparator, a pulse can be created once the output of the Differentiator Circuit shows a change outside the preset window.</a:t>
            </a:r>
          </a:p>
          <a:p>
            <a:r>
              <a:rPr lang="en-US" dirty="0" smtClean="0"/>
              <a:t>Threshold limits set externally depending on amplitude of Differentiator Output at minimum Pace signal spec requirements (2mV, 100us). </a:t>
            </a:r>
          </a:p>
          <a:p>
            <a:r>
              <a:rPr lang="en-US" dirty="0" smtClean="0"/>
              <a:t>SR Latch can be used to latch and hold the value of the Comparator output indicating a Pace Signal has occurred.  </a:t>
            </a:r>
          </a:p>
          <a:p>
            <a:r>
              <a:rPr lang="en-US" dirty="0" smtClean="0"/>
              <a:t>Mandatory that an ECG Signal </a:t>
            </a:r>
            <a:r>
              <a:rPr lang="en-US" u="sng" dirty="0" smtClean="0"/>
              <a:t>does not </a:t>
            </a:r>
            <a:r>
              <a:rPr lang="en-US" dirty="0" smtClean="0"/>
              <a:t>create a response by the comparator outputs.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Differentiator Circuit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Looking for specific slope: </a:t>
            </a:r>
            <a:r>
              <a:rPr lang="en-US" sz="2000" dirty="0" err="1" smtClean="0"/>
              <a:t>dV</a:t>
            </a:r>
            <a:r>
              <a:rPr lang="en-US" sz="2000" dirty="0" smtClean="0"/>
              <a:t>/</a:t>
            </a:r>
            <a:r>
              <a:rPr lang="en-US" sz="2000" dirty="0" err="1" smtClean="0"/>
              <a:t>dT</a:t>
            </a:r>
            <a:r>
              <a:rPr lang="en-US" sz="2000" dirty="0" smtClean="0"/>
              <a:t> change</a:t>
            </a:r>
          </a:p>
          <a:p>
            <a:r>
              <a:rPr lang="en-US" sz="2000" dirty="0" smtClean="0"/>
              <a:t>Duration of slope produces output amplitude</a:t>
            </a:r>
          </a:p>
          <a:p>
            <a:r>
              <a:rPr lang="en-US" sz="2000" dirty="0" smtClean="0"/>
              <a:t>R used to set gain</a:t>
            </a:r>
          </a:p>
          <a:p>
            <a:r>
              <a:rPr lang="en-US" sz="2000" dirty="0" smtClean="0"/>
              <a:t>Frequencies above </a:t>
            </a:r>
            <a:r>
              <a:rPr lang="en-US" sz="2000" i="1" dirty="0" err="1" smtClean="0"/>
              <a:t>fc</a:t>
            </a:r>
            <a:r>
              <a:rPr lang="en-US" sz="2000" dirty="0" smtClean="0"/>
              <a:t>, the circuit is acting as ordinary inverting amplifier 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3E5B-CBFF-4CEB-B637-9E06B66AF3B9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89444" name="Content Placeholder 9"/>
          <p:cNvGraphicFramePr>
            <a:graphicFrameLocks noChangeAspect="1"/>
          </p:cNvGraphicFramePr>
          <p:nvPr/>
        </p:nvGraphicFramePr>
        <p:xfrm>
          <a:off x="1084263" y="3622675"/>
          <a:ext cx="2400300" cy="954088"/>
        </p:xfrm>
        <a:graphic>
          <a:graphicData uri="http://schemas.openxmlformats.org/presentationml/2006/ole">
            <p:oleObj spid="_x0000_s189444" name="Equation" r:id="rId3" imgW="990360" imgH="39348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6400" y="5473701"/>
            <a:ext cx="256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http://circuitalley.phpnet.us/circuit3.html</a:t>
            </a:r>
          </a:p>
          <a:p>
            <a:endParaRPr lang="en-US" dirty="0"/>
          </a:p>
        </p:txBody>
      </p:sp>
      <p:pic>
        <p:nvPicPr>
          <p:cNvPr id="18944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767" y="1496621"/>
            <a:ext cx="3981545" cy="188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Comparator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3E5B-CBFF-4CEB-B637-9E06B66AF3B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Differentiator output signal will idle within the window when PACE is not present</a:t>
            </a:r>
          </a:p>
          <a:p>
            <a:r>
              <a:rPr lang="en-US" dirty="0" smtClean="0"/>
              <a:t>When PACE appears, the output of the differentiator circuit will toggle, forcing the voltage outside the limits of the window comparator</a:t>
            </a:r>
          </a:p>
          <a:p>
            <a:pPr lvl="1"/>
            <a:r>
              <a:rPr lang="en-US" dirty="0" smtClean="0"/>
              <a:t>The output to pulse low. </a:t>
            </a:r>
          </a:p>
          <a:p>
            <a:pPr lvl="1"/>
            <a:r>
              <a:rPr lang="en-US" dirty="0" smtClean="0"/>
              <a:t>That low pulse must be latched and held until read back by a </a:t>
            </a:r>
            <a:r>
              <a:rPr lang="en-US" dirty="0" err="1" smtClean="0"/>
              <a:t>uC</a:t>
            </a:r>
            <a:r>
              <a:rPr lang="en-US" dirty="0" smtClean="0"/>
              <a:t> or GPIO</a:t>
            </a:r>
          </a:p>
          <a:p>
            <a:endParaRPr lang="en-US" dirty="0"/>
          </a:p>
        </p:txBody>
      </p:sp>
      <p:pic>
        <p:nvPicPr>
          <p:cNvPr id="14" name="Picture 4" descr="http://www.8085projects.info/image.axd?picture=LM339%20based%20voltage%20comparator%20application%20circuits%207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86" y="3632200"/>
            <a:ext cx="4564049" cy="208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 Latch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3E5B-CBFF-4CEB-B637-9E06B66AF3B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 Latch output high once Window Comparator outputs low pulse</a:t>
            </a:r>
          </a:p>
          <a:p>
            <a:r>
              <a:rPr lang="en-US" dirty="0" smtClean="0"/>
              <a:t>Reset line is pulled high</a:t>
            </a:r>
          </a:p>
          <a:p>
            <a:r>
              <a:rPr lang="en-US" dirty="0" smtClean="0"/>
              <a:t>Latch stays until reset by user. </a:t>
            </a:r>
          </a:p>
          <a:p>
            <a:r>
              <a:rPr lang="en-US" dirty="0" smtClean="0"/>
              <a:t>Would need to reset with every QRS waveform if wanting to monitor for pace with each heartbeat</a:t>
            </a:r>
          </a:p>
          <a:p>
            <a:endParaRPr lang="en-US" dirty="0"/>
          </a:p>
        </p:txBody>
      </p:sp>
      <p:pic>
        <p:nvPicPr>
          <p:cNvPr id="196610" name="Picture 2" descr="http://www.codeproject.com/KB/openGL/CircuitEngine/06_SRL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7134" y="3708401"/>
            <a:ext cx="5268991" cy="1817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Circuit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3E5B-CBFF-4CEB-B637-9E06B66AF3B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97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1256737"/>
            <a:ext cx="8467725" cy="45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AAAAAA"/>
      </a:dk1>
      <a:lt1>
        <a:srgbClr val="FFFFFF"/>
      </a:lt1>
      <a:dk2>
        <a:srgbClr val="000000"/>
      </a:dk2>
      <a:lt2>
        <a:srgbClr val="FFFFFF"/>
      </a:lt2>
      <a:accent1>
        <a:srgbClr val="AAAAAA"/>
      </a:accent1>
      <a:accent2>
        <a:srgbClr val="FFFFFF"/>
      </a:accent2>
      <a:accent3>
        <a:srgbClr val="AAAAAA"/>
      </a:accent3>
      <a:accent4>
        <a:srgbClr val="DADADA"/>
      </a:accent4>
      <a:accent5>
        <a:srgbClr val="D2D2D2"/>
      </a:accent5>
      <a:accent6>
        <a:srgbClr val="E7E7E7"/>
      </a:accent6>
      <a:hlink>
        <a:srgbClr val="AAAAAA"/>
      </a:hlink>
      <a:folHlink>
        <a:srgbClr val="FF00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AAAAAA"/>
      </a:lt1>
      <a:dk2>
        <a:srgbClr val="FFFFFF"/>
      </a:dk2>
      <a:lt2>
        <a:srgbClr val="808080"/>
      </a:lt2>
      <a:accent1>
        <a:srgbClr val="000000"/>
      </a:accent1>
      <a:accent2>
        <a:srgbClr val="AAAAAA"/>
      </a:accent2>
      <a:accent3>
        <a:srgbClr val="D2D2D2"/>
      </a:accent3>
      <a:accent4>
        <a:srgbClr val="000000"/>
      </a:accent4>
      <a:accent5>
        <a:srgbClr val="AAAAAA"/>
      </a:accent5>
      <a:accent6>
        <a:srgbClr val="9A9A9A"/>
      </a:accent6>
      <a:hlink>
        <a:srgbClr val="FF0000"/>
      </a:hlink>
      <a:folHlink>
        <a:srgbClr val="FFFFFF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AAAAAA"/>
        </a:lt1>
        <a:dk2>
          <a:srgbClr val="FFFFFF"/>
        </a:dk2>
        <a:lt2>
          <a:srgbClr val="80808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000000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AAAAAA"/>
      </a:lt1>
      <a:dk2>
        <a:srgbClr val="FFFFFF"/>
      </a:dk2>
      <a:lt2>
        <a:srgbClr val="808080"/>
      </a:lt2>
      <a:accent1>
        <a:srgbClr val="000000"/>
      </a:accent1>
      <a:accent2>
        <a:srgbClr val="AAAAAA"/>
      </a:accent2>
      <a:accent3>
        <a:srgbClr val="D2D2D2"/>
      </a:accent3>
      <a:accent4>
        <a:srgbClr val="000000"/>
      </a:accent4>
      <a:accent5>
        <a:srgbClr val="AAAAAA"/>
      </a:accent5>
      <a:accent6>
        <a:srgbClr val="9A9A9A"/>
      </a:accent6>
      <a:hlink>
        <a:srgbClr val="FF0000"/>
      </a:hlink>
      <a:folHlink>
        <a:srgbClr val="FFFFFF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AAAAAA"/>
        </a:lt1>
        <a:dk2>
          <a:srgbClr val="FFFFFF"/>
        </a:dk2>
        <a:lt2>
          <a:srgbClr val="80808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000000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</Template>
  <TotalTime>914</TotalTime>
  <Words>491</Words>
  <Application>Microsoft Office PowerPoint</Application>
  <PresentationFormat>On-screen Show (4:3)</PresentationFormat>
  <Paragraphs>94</Paragraphs>
  <Slides>23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FinalPowerpoint</vt:lpstr>
      <vt:lpstr>Custom Design</vt:lpstr>
      <vt:lpstr>1_Custom Design</vt:lpstr>
      <vt:lpstr>3_Custom Design</vt:lpstr>
      <vt:lpstr>Equation</vt:lpstr>
      <vt:lpstr>Hardware Pace Using Slope Detection</vt:lpstr>
      <vt:lpstr>The Concept</vt:lpstr>
      <vt:lpstr>ECG + Pacemaker Signal</vt:lpstr>
      <vt:lpstr>Slope Detection </vt:lpstr>
      <vt:lpstr>Alert/Trigger</vt:lpstr>
      <vt:lpstr>Differentiator Circuit</vt:lpstr>
      <vt:lpstr>Window Comparator</vt:lpstr>
      <vt:lpstr>SR Latch</vt:lpstr>
      <vt:lpstr>Proposed Circuit</vt:lpstr>
      <vt:lpstr>Circuit Stability</vt:lpstr>
      <vt:lpstr>Differentiator Circuit Analysis</vt:lpstr>
      <vt:lpstr>Differentiator Circuit Stability</vt:lpstr>
      <vt:lpstr>Time Domain Analysis</vt:lpstr>
      <vt:lpstr>Time Domain Analysis Cont.</vt:lpstr>
      <vt:lpstr>Window Comparator Threshold </vt:lpstr>
      <vt:lpstr>Pace Circuit Design with Values</vt:lpstr>
      <vt:lpstr>Testing</vt:lpstr>
      <vt:lpstr>Pace Card Design</vt:lpstr>
      <vt:lpstr>Unstable Design</vt:lpstr>
      <vt:lpstr>Pace Circuit Unstable Design Analysis</vt:lpstr>
      <vt:lpstr>Stable Design</vt:lpstr>
      <vt:lpstr>Pace Circuit Design with Values</vt:lpstr>
      <vt:lpstr>Pace Circuit Layout</vt:lpstr>
    </vt:vector>
  </TitlesOfParts>
  <Company>Texas Instruments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mahi</dc:creator>
  <cp:lastModifiedBy>mahi</cp:lastModifiedBy>
  <cp:revision>91</cp:revision>
  <dcterms:created xsi:type="dcterms:W3CDTF">2007-12-19T20:51:45Z</dcterms:created>
  <dcterms:modified xsi:type="dcterms:W3CDTF">2014-06-18T20:21:24Z</dcterms:modified>
</cp:coreProperties>
</file>