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3" r:id="rId3"/>
    <p:sldId id="264" r:id="rId4"/>
    <p:sldId id="265" r:id="rId5"/>
    <p:sldId id="257" r:id="rId6"/>
    <p:sldId id="258" r:id="rId7"/>
    <p:sldId id="266" r:id="rId8"/>
    <p:sldId id="267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92" d="100"/>
          <a:sy n="92" d="100"/>
        </p:scale>
        <p:origin x="-45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D0521-FFB1-4832-A4B1-BC2076E9C62D}" type="datetimeFigureOut">
              <a:rPr lang="en-US" smtClean="0"/>
              <a:pPr/>
              <a:t>7/10/2012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02A3E8-9B3A-495B-AE22-6EEAF55807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6F08E-A791-4502-AD8A-65EDD64E0D4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9997-9640-4A61-A433-FB5EE0444756}" type="datetimeFigureOut">
              <a:rPr lang="en-US" smtClean="0"/>
              <a:pPr/>
              <a:t>7/10/2012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3162-D134-4B03-8386-435CBF1B6A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9997-9640-4A61-A433-FB5EE0444756}" type="datetimeFigureOut">
              <a:rPr lang="en-US" smtClean="0"/>
              <a:pPr/>
              <a:t>7/10/2012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3162-D134-4B03-8386-435CBF1B6A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9997-9640-4A61-A433-FB5EE0444756}" type="datetimeFigureOut">
              <a:rPr lang="en-US" smtClean="0"/>
              <a:pPr/>
              <a:t>7/10/2012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3162-D134-4B03-8386-435CBF1B6A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9997-9640-4A61-A433-FB5EE0444756}" type="datetimeFigureOut">
              <a:rPr lang="en-US" smtClean="0"/>
              <a:pPr/>
              <a:t>7/10/2012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3162-D134-4B03-8386-435CBF1B6A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9997-9640-4A61-A433-FB5EE0444756}" type="datetimeFigureOut">
              <a:rPr lang="en-US" smtClean="0"/>
              <a:pPr/>
              <a:t>7/10/2012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3162-D134-4B03-8386-435CBF1B6A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9997-9640-4A61-A433-FB5EE0444756}" type="datetimeFigureOut">
              <a:rPr lang="en-US" smtClean="0"/>
              <a:pPr/>
              <a:t>7/10/2012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3162-D134-4B03-8386-435CBF1B6A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9997-9640-4A61-A433-FB5EE0444756}" type="datetimeFigureOut">
              <a:rPr lang="en-US" smtClean="0"/>
              <a:pPr/>
              <a:t>7/10/2012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3162-D134-4B03-8386-435CBF1B6A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9997-9640-4A61-A433-FB5EE0444756}" type="datetimeFigureOut">
              <a:rPr lang="en-US" smtClean="0"/>
              <a:pPr/>
              <a:t>7/10/2012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3162-D134-4B03-8386-435CBF1B6A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9997-9640-4A61-A433-FB5EE0444756}" type="datetimeFigureOut">
              <a:rPr lang="en-US" smtClean="0"/>
              <a:pPr/>
              <a:t>7/10/2012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3162-D134-4B03-8386-435CBF1B6A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9997-9640-4A61-A433-FB5EE0444756}" type="datetimeFigureOut">
              <a:rPr lang="en-US" smtClean="0"/>
              <a:pPr/>
              <a:t>7/10/2012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3162-D134-4B03-8386-435CBF1B6A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9997-9640-4A61-A433-FB5EE0444756}" type="datetimeFigureOut">
              <a:rPr lang="en-US" smtClean="0"/>
              <a:pPr/>
              <a:t>7/10/2012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3162-D134-4B03-8386-435CBF1B6A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C9997-9640-4A61-A433-FB5EE0444756}" type="datetimeFigureOut">
              <a:rPr lang="en-US" smtClean="0"/>
              <a:pPr/>
              <a:t>7/10/2012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33162-D134-4B03-8386-435CBF1B6A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Software PACE detect with ADS1292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Tony Calabria</a:t>
            </a:r>
          </a:p>
          <a:p>
            <a:r>
              <a:rPr lang="en-US" dirty="0" smtClean="0"/>
              <a:t>Texas </a:t>
            </a:r>
            <a:r>
              <a:rPr lang="en-US" dirty="0" smtClean="0"/>
              <a:t>Instruments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Ventrical</a:t>
            </a:r>
            <a:r>
              <a:rPr lang="en-US" dirty="0" smtClean="0"/>
              <a:t> PACE Test 1 Zoomed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3580" y="1600200"/>
            <a:ext cx="597683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Ventrical</a:t>
            </a:r>
            <a:r>
              <a:rPr lang="en-US" dirty="0" smtClean="0"/>
              <a:t> PACE Test 2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3170" y="1371600"/>
            <a:ext cx="609765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163782" y="6151419"/>
            <a:ext cx="6816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Simulator set to 10mV Amplitude and 0.1ms pace signal width</a:t>
            </a:r>
            <a:endParaRPr lang="en-US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Ventrical</a:t>
            </a:r>
            <a:r>
              <a:rPr lang="en-US" dirty="0" smtClean="0"/>
              <a:t> PACE Test 2 Zoomed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3170" y="1600200"/>
            <a:ext cx="609765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PACE detections used to determine if a patient has a pacemaker.</a:t>
            </a:r>
          </a:p>
          <a:p>
            <a:r>
              <a:rPr lang="en-US" dirty="0" smtClean="0"/>
              <a:t>PACE signal frequency is generally above 500Hz. </a:t>
            </a:r>
          </a:p>
          <a:p>
            <a:pPr lvl="1"/>
            <a:r>
              <a:rPr lang="en-US" dirty="0" smtClean="0"/>
              <a:t>Beyond the typical clinical ECG bandwidth of interest. </a:t>
            </a:r>
          </a:p>
          <a:p>
            <a:pPr lvl="1"/>
            <a:r>
              <a:rPr lang="en-US" dirty="0" smtClean="0"/>
              <a:t>Requires higher </a:t>
            </a:r>
            <a:r>
              <a:rPr lang="en-US" dirty="0" err="1" smtClean="0"/>
              <a:t>passband</a:t>
            </a:r>
            <a:r>
              <a:rPr lang="en-US" dirty="0" smtClean="0"/>
              <a:t> from digital filter </a:t>
            </a:r>
            <a:r>
              <a:rPr lang="en-US" dirty="0" smtClean="0">
                <a:sym typeface="Wingdings" pitchFamily="2" charset="2"/>
              </a:rPr>
              <a:t> i.e. Increase data rate</a:t>
            </a:r>
            <a:endParaRPr lang="en-US" dirty="0"/>
          </a:p>
          <a:p>
            <a:r>
              <a:rPr lang="en-US" dirty="0" smtClean="0"/>
              <a:t>Using a higher data rate increases bandwidth and, therefore can add to noise. </a:t>
            </a:r>
          </a:p>
          <a:p>
            <a:pPr lvl="1"/>
            <a:r>
              <a:rPr lang="en-US" dirty="0" smtClean="0"/>
              <a:t>Digital Filter used to help clean up ECG signal</a:t>
            </a:r>
          </a:p>
          <a:p>
            <a:r>
              <a:rPr lang="en-US" dirty="0" smtClean="0"/>
              <a:t>All tests with the ADS1292ECG-FE Board and the Evaluation software available online.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Left-Right Arrow 50"/>
          <p:cNvSpPr/>
          <p:nvPr/>
        </p:nvSpPr>
        <p:spPr>
          <a:xfrm>
            <a:off x="949234" y="4158695"/>
            <a:ext cx="3507551" cy="384050"/>
          </a:xfrm>
          <a:prstGeom prst="leftRightArrow">
            <a:avLst/>
          </a:prstGeom>
          <a:gradFill>
            <a:gsLst>
              <a:gs pos="79000">
                <a:schemeClr val="accent4">
                  <a:shade val="51000"/>
                  <a:satMod val="130000"/>
                  <a:alpha val="42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/>
              <a:t>Including Gamma</a:t>
            </a:r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 rot="16200000" flipV="1">
            <a:off x="654689" y="3390594"/>
            <a:ext cx="4147742" cy="4"/>
          </a:xfrm>
          <a:prstGeom prst="line">
            <a:avLst/>
          </a:prstGeom>
          <a:ln w="38100">
            <a:solidFill>
              <a:schemeClr val="accent2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Bandwidth of interest</a:t>
            </a:r>
            <a:endParaRPr lang="en-US" i="1" dirty="0"/>
          </a:p>
        </p:txBody>
      </p:sp>
      <p:cxnSp>
        <p:nvCxnSpPr>
          <p:cNvPr id="7" name="Elbow Connector 6"/>
          <p:cNvCxnSpPr/>
          <p:nvPr/>
        </p:nvCxnSpPr>
        <p:spPr>
          <a:xfrm>
            <a:off x="923525" y="1585560"/>
            <a:ext cx="4570195" cy="3955715"/>
          </a:xfrm>
          <a:prstGeom prst="bentConnector3">
            <a:avLst>
              <a:gd name="adj1" fmla="val -20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Left-Right Arrow 24"/>
          <p:cNvSpPr/>
          <p:nvPr/>
        </p:nvSpPr>
        <p:spPr>
          <a:xfrm>
            <a:off x="1576410" y="1470345"/>
            <a:ext cx="5338295" cy="422455"/>
          </a:xfrm>
          <a:prstGeom prst="left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EMG Signal</a:t>
            </a:r>
            <a:endParaRPr lang="en-US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7298755" y="5541275"/>
            <a:ext cx="844910" cy="0"/>
          </a:xfrm>
          <a:prstGeom prst="line">
            <a:avLst/>
          </a:prstGeom>
          <a:ln w="317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8143665" y="5541275"/>
            <a:ext cx="422455" cy="0"/>
          </a:xfrm>
          <a:prstGeom prst="line">
            <a:avLst/>
          </a:prstGeom>
          <a:ln w="31750">
            <a:solidFill>
              <a:schemeClr val="tx1"/>
            </a:solidFill>
            <a:tailEnd type="diamond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6780288" y="5714097"/>
            <a:ext cx="34564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5320898" y="5714097"/>
            <a:ext cx="34564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493720" y="5541275"/>
            <a:ext cx="844910" cy="0"/>
          </a:xfrm>
          <a:prstGeom prst="line">
            <a:avLst/>
          </a:prstGeom>
          <a:ln w="317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338630" y="5541275"/>
            <a:ext cx="960125" cy="0"/>
          </a:xfrm>
          <a:prstGeom prst="line">
            <a:avLst/>
          </a:prstGeom>
          <a:ln w="317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186480" y="5886920"/>
            <a:ext cx="8065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150Hz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6607465" y="5886920"/>
            <a:ext cx="8065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500Hz</a:t>
            </a:r>
            <a:endParaRPr lang="en-US" sz="1400" dirty="0"/>
          </a:p>
        </p:txBody>
      </p:sp>
      <p:cxnSp>
        <p:nvCxnSpPr>
          <p:cNvPr id="18" name="Straight Connector 17"/>
          <p:cNvCxnSpPr/>
          <p:nvPr/>
        </p:nvCxnSpPr>
        <p:spPr>
          <a:xfrm rot="5400000" flipH="1" flipV="1">
            <a:off x="2555738" y="5714097"/>
            <a:ext cx="34564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459725" y="5886920"/>
            <a:ext cx="6666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60Hz</a:t>
            </a:r>
            <a:endParaRPr lang="en-US" sz="1400" dirty="0"/>
          </a:p>
        </p:txBody>
      </p:sp>
      <p:cxnSp>
        <p:nvCxnSpPr>
          <p:cNvPr id="20" name="Straight Connector 19"/>
          <p:cNvCxnSpPr/>
          <p:nvPr/>
        </p:nvCxnSpPr>
        <p:spPr>
          <a:xfrm rot="5400000" flipH="1" flipV="1">
            <a:off x="1441993" y="5714097"/>
            <a:ext cx="34564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345980" y="5886920"/>
            <a:ext cx="6528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20Hz</a:t>
            </a:r>
            <a:endParaRPr lang="en-US" sz="1400" dirty="0"/>
          </a:p>
        </p:txBody>
      </p:sp>
      <p:sp>
        <p:nvSpPr>
          <p:cNvPr id="22" name="Left-Right Arrow 21"/>
          <p:cNvSpPr/>
          <p:nvPr/>
        </p:nvSpPr>
        <p:spPr>
          <a:xfrm>
            <a:off x="961930" y="2545685"/>
            <a:ext cx="4493385" cy="384050"/>
          </a:xfrm>
          <a:prstGeom prst="left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ECG Signal</a:t>
            </a:r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 rot="5400000" flipH="1" flipV="1">
            <a:off x="4399179" y="5714097"/>
            <a:ext cx="34564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245557" y="5886920"/>
            <a:ext cx="7873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120Hz</a:t>
            </a:r>
            <a:endParaRPr lang="en-US" sz="1400" dirty="0"/>
          </a:p>
        </p:txBody>
      </p:sp>
      <p:sp>
        <p:nvSpPr>
          <p:cNvPr id="26" name="Left-Right Arrow 25"/>
          <p:cNvSpPr/>
          <p:nvPr/>
        </p:nvSpPr>
        <p:spPr>
          <a:xfrm>
            <a:off x="961930" y="4158695"/>
            <a:ext cx="1250047" cy="384050"/>
          </a:xfrm>
          <a:prstGeom prst="leftRightArrow">
            <a:avLst/>
          </a:prstGeom>
          <a:gradFill>
            <a:gsLst>
              <a:gs pos="0">
                <a:schemeClr val="accent4">
                  <a:shade val="51000"/>
                  <a:satMod val="13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EEG Signal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 rot="5400000" flipH="1" flipV="1">
            <a:off x="8278083" y="5714098"/>
            <a:ext cx="34564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8143665" y="5925325"/>
            <a:ext cx="7739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 KHz</a:t>
            </a:r>
            <a:endParaRPr lang="en-US" sz="1400" dirty="0"/>
          </a:p>
        </p:txBody>
      </p:sp>
      <p:sp>
        <p:nvSpPr>
          <p:cNvPr id="30" name="Right Arrow 29"/>
          <p:cNvSpPr/>
          <p:nvPr/>
        </p:nvSpPr>
        <p:spPr>
          <a:xfrm>
            <a:off x="6761085" y="3429000"/>
            <a:ext cx="1997060" cy="364848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Pacemaker Signal</a:t>
            </a:r>
            <a:endParaRPr lang="en-US" sz="1400" dirty="0"/>
          </a:p>
        </p:txBody>
      </p:sp>
      <p:sp>
        <p:nvSpPr>
          <p:cNvPr id="35" name="Rectangle 34"/>
          <p:cNvSpPr/>
          <p:nvPr/>
        </p:nvSpPr>
        <p:spPr>
          <a:xfrm>
            <a:off x="923525" y="5080415"/>
            <a:ext cx="76810" cy="26883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Arrow Connector 37"/>
          <p:cNvCxnSpPr>
            <a:endCxn id="35" idx="3"/>
          </p:cNvCxnSpPr>
          <p:nvPr/>
        </p:nvCxnSpPr>
        <p:spPr>
          <a:xfrm rot="10800000" flipV="1">
            <a:off x="1000336" y="5042009"/>
            <a:ext cx="422455" cy="172823"/>
          </a:xfrm>
          <a:prstGeom prst="straightConnector1">
            <a:avLst/>
          </a:prstGeom>
          <a:ln w="317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389522" y="4653259"/>
            <a:ext cx="1127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Respiration 0 to 0.4Hz</a:t>
            </a:r>
            <a:endParaRPr lang="en-US" sz="1400" dirty="0"/>
          </a:p>
        </p:txBody>
      </p:sp>
      <p:pic>
        <p:nvPicPr>
          <p:cNvPr id="6148" name="Picture 4" descr="http://www.vanth.org/vibes/images/normalECG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0530" y="2123230"/>
            <a:ext cx="1046897" cy="1036935"/>
          </a:xfrm>
          <a:prstGeom prst="rect">
            <a:avLst/>
          </a:prstGeom>
          <a:noFill/>
        </p:spPr>
      </p:pic>
      <p:sp>
        <p:nvSpPr>
          <p:cNvPr id="48" name="Freeform 47"/>
          <p:cNvSpPr/>
          <p:nvPr/>
        </p:nvSpPr>
        <p:spPr>
          <a:xfrm>
            <a:off x="2382915" y="5080414"/>
            <a:ext cx="1305770" cy="146539"/>
          </a:xfrm>
          <a:custGeom>
            <a:avLst/>
            <a:gdLst>
              <a:gd name="connsiteX0" fmla="*/ 0 w 1566862"/>
              <a:gd name="connsiteY0" fmla="*/ 127000 h 184944"/>
              <a:gd name="connsiteX1" fmla="*/ 376237 w 1566862"/>
              <a:gd name="connsiteY1" fmla="*/ 7937 h 184944"/>
              <a:gd name="connsiteX2" fmla="*/ 819150 w 1566862"/>
              <a:gd name="connsiteY2" fmla="*/ 174625 h 184944"/>
              <a:gd name="connsiteX3" fmla="*/ 1252537 w 1566862"/>
              <a:gd name="connsiteY3" fmla="*/ 69850 h 184944"/>
              <a:gd name="connsiteX4" fmla="*/ 1566862 w 1566862"/>
              <a:gd name="connsiteY4" fmla="*/ 12700 h 184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6862" h="184944">
                <a:moveTo>
                  <a:pt x="0" y="127000"/>
                </a:moveTo>
                <a:cubicBezTo>
                  <a:pt x="119856" y="63500"/>
                  <a:pt x="239712" y="0"/>
                  <a:pt x="376237" y="7937"/>
                </a:cubicBezTo>
                <a:cubicBezTo>
                  <a:pt x="512762" y="15875"/>
                  <a:pt x="673100" y="164306"/>
                  <a:pt x="819150" y="174625"/>
                </a:cubicBezTo>
                <a:cubicBezTo>
                  <a:pt x="965200" y="184944"/>
                  <a:pt x="1127918" y="96837"/>
                  <a:pt x="1252537" y="69850"/>
                </a:cubicBezTo>
                <a:cubicBezTo>
                  <a:pt x="1377156" y="42863"/>
                  <a:pt x="1462881" y="1588"/>
                  <a:pt x="1566862" y="12700"/>
                </a:cubicBezTo>
              </a:path>
            </a:pathLst>
          </a:cu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59"/>
          <p:cNvGrpSpPr/>
          <p:nvPr/>
        </p:nvGrpSpPr>
        <p:grpSpPr>
          <a:xfrm>
            <a:off x="5570530" y="3429000"/>
            <a:ext cx="975644" cy="452436"/>
            <a:chOff x="4956050" y="3271839"/>
            <a:chExt cx="975644" cy="452436"/>
          </a:xfrm>
        </p:grpSpPr>
        <p:cxnSp>
          <p:nvCxnSpPr>
            <p:cNvPr id="50" name="Straight Connector 49"/>
            <p:cNvCxnSpPr/>
            <p:nvPr/>
          </p:nvCxnSpPr>
          <p:spPr>
            <a:xfrm>
              <a:off x="4956050" y="3505810"/>
              <a:ext cx="345645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 flipH="1" flipV="1">
              <a:off x="5188955" y="3384578"/>
              <a:ext cx="233972" cy="8493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16200000" flipV="1">
              <a:off x="5198274" y="3388523"/>
              <a:ext cx="235742" cy="7137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Freeform 58"/>
            <p:cNvSpPr/>
            <p:nvPr/>
          </p:nvSpPr>
          <p:spPr>
            <a:xfrm>
              <a:off x="5324475" y="3388122"/>
              <a:ext cx="607219" cy="336153"/>
            </a:xfrm>
            <a:custGeom>
              <a:avLst/>
              <a:gdLst>
                <a:gd name="connsiteX0" fmla="*/ 0 w 607219"/>
                <a:gd name="connsiteY0" fmla="*/ 119459 h 336153"/>
                <a:gd name="connsiteX1" fmla="*/ 57150 w 607219"/>
                <a:gd name="connsiteY1" fmla="*/ 231378 h 336153"/>
                <a:gd name="connsiteX2" fmla="*/ 66675 w 607219"/>
                <a:gd name="connsiteY2" fmla="*/ 317103 h 336153"/>
                <a:gd name="connsiteX3" fmla="*/ 100013 w 607219"/>
                <a:gd name="connsiteY3" fmla="*/ 117078 h 336153"/>
                <a:gd name="connsiteX4" fmla="*/ 190500 w 607219"/>
                <a:gd name="connsiteY4" fmla="*/ 109934 h 336153"/>
                <a:gd name="connsiteX5" fmla="*/ 247650 w 607219"/>
                <a:gd name="connsiteY5" fmla="*/ 67072 h 336153"/>
                <a:gd name="connsiteX6" fmla="*/ 290513 w 607219"/>
                <a:gd name="connsiteY6" fmla="*/ 5159 h 336153"/>
                <a:gd name="connsiteX7" fmla="*/ 359569 w 607219"/>
                <a:gd name="connsiteY7" fmla="*/ 98028 h 336153"/>
                <a:gd name="connsiteX8" fmla="*/ 388144 w 607219"/>
                <a:gd name="connsiteY8" fmla="*/ 98028 h 336153"/>
                <a:gd name="connsiteX9" fmla="*/ 607219 w 607219"/>
                <a:gd name="connsiteY9" fmla="*/ 98028 h 336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07219" h="336153">
                  <a:moveTo>
                    <a:pt x="0" y="119459"/>
                  </a:moveTo>
                  <a:cubicBezTo>
                    <a:pt x="23019" y="158948"/>
                    <a:pt x="46038" y="198437"/>
                    <a:pt x="57150" y="231378"/>
                  </a:cubicBezTo>
                  <a:cubicBezTo>
                    <a:pt x="68262" y="264319"/>
                    <a:pt x="59531" y="336153"/>
                    <a:pt x="66675" y="317103"/>
                  </a:cubicBezTo>
                  <a:cubicBezTo>
                    <a:pt x="73819" y="298053"/>
                    <a:pt x="79376" y="151606"/>
                    <a:pt x="100013" y="117078"/>
                  </a:cubicBezTo>
                  <a:cubicBezTo>
                    <a:pt x="120650" y="82550"/>
                    <a:pt x="165894" y="118268"/>
                    <a:pt x="190500" y="109934"/>
                  </a:cubicBezTo>
                  <a:cubicBezTo>
                    <a:pt x="215106" y="101600"/>
                    <a:pt x="230981" y="84535"/>
                    <a:pt x="247650" y="67072"/>
                  </a:cubicBezTo>
                  <a:cubicBezTo>
                    <a:pt x="264319" y="49610"/>
                    <a:pt x="271860" y="0"/>
                    <a:pt x="290513" y="5159"/>
                  </a:cubicBezTo>
                  <a:cubicBezTo>
                    <a:pt x="309166" y="10318"/>
                    <a:pt x="343297" y="82550"/>
                    <a:pt x="359569" y="98028"/>
                  </a:cubicBezTo>
                  <a:cubicBezTo>
                    <a:pt x="375841" y="113506"/>
                    <a:pt x="388144" y="98028"/>
                    <a:pt x="388144" y="98028"/>
                  </a:cubicBezTo>
                  <a:cubicBezTo>
                    <a:pt x="429419" y="98028"/>
                    <a:pt x="556816" y="94456"/>
                    <a:pt x="607219" y="98028"/>
                  </a:cubicBezTo>
                </a:path>
              </a:pathLst>
            </a:cu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1" name="Oval 60"/>
          <p:cNvSpPr/>
          <p:nvPr/>
        </p:nvSpPr>
        <p:spPr>
          <a:xfrm>
            <a:off x="5839365" y="3313785"/>
            <a:ext cx="230430" cy="537670"/>
          </a:xfrm>
          <a:prstGeom prst="ellipse">
            <a:avLst/>
          </a:prstGeom>
          <a:solidFill>
            <a:schemeClr val="accent1">
              <a:alpha val="0"/>
            </a:schemeClr>
          </a:solidFill>
          <a:ln w="25400">
            <a:solidFill>
              <a:schemeClr val="accent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9920" y="1355130"/>
            <a:ext cx="744518" cy="46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" name="TextBox 61"/>
          <p:cNvSpPr txBox="1"/>
          <p:nvPr/>
        </p:nvSpPr>
        <p:spPr>
          <a:xfrm>
            <a:off x="2152485" y="6309375"/>
            <a:ext cx="48390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 smtClean="0"/>
              <a:t>Frequency</a:t>
            </a:r>
            <a:endParaRPr lang="en-US" sz="1400" b="1" i="1" dirty="0"/>
          </a:p>
        </p:txBody>
      </p:sp>
      <p:sp>
        <p:nvSpPr>
          <p:cNvPr id="63" name="TextBox 62"/>
          <p:cNvSpPr txBox="1"/>
          <p:nvPr/>
        </p:nvSpPr>
        <p:spPr>
          <a:xfrm rot="16200000">
            <a:off x="-1708754" y="3275112"/>
            <a:ext cx="37252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 smtClean="0"/>
              <a:t>Max  Signal Amplitude</a:t>
            </a:r>
            <a:endParaRPr lang="en-US" sz="1400" b="1" i="1" dirty="0"/>
          </a:p>
        </p:txBody>
      </p:sp>
      <p:sp>
        <p:nvSpPr>
          <p:cNvPr id="64" name="TextBox 63"/>
          <p:cNvSpPr txBox="1"/>
          <p:nvPr/>
        </p:nvSpPr>
        <p:spPr>
          <a:xfrm>
            <a:off x="270640" y="2545685"/>
            <a:ext cx="6528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~5mV</a:t>
            </a:r>
            <a:endParaRPr lang="en-US" sz="1400" dirty="0"/>
          </a:p>
        </p:txBody>
      </p:sp>
      <p:sp>
        <p:nvSpPr>
          <p:cNvPr id="65" name="TextBox 64"/>
          <p:cNvSpPr txBox="1"/>
          <p:nvPr/>
        </p:nvSpPr>
        <p:spPr>
          <a:xfrm>
            <a:off x="270640" y="3429000"/>
            <a:ext cx="6528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~5mV</a:t>
            </a:r>
            <a:endParaRPr lang="en-US" sz="1400" dirty="0"/>
          </a:p>
        </p:txBody>
      </p:sp>
      <p:sp>
        <p:nvSpPr>
          <p:cNvPr id="66" name="TextBox 65"/>
          <p:cNvSpPr txBox="1"/>
          <p:nvPr/>
        </p:nvSpPr>
        <p:spPr>
          <a:xfrm>
            <a:off x="270640" y="4197100"/>
            <a:ext cx="6528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~1mV</a:t>
            </a:r>
            <a:endParaRPr lang="en-US" sz="1400" dirty="0"/>
          </a:p>
        </p:txBody>
      </p:sp>
      <p:sp>
        <p:nvSpPr>
          <p:cNvPr id="67" name="TextBox 66"/>
          <p:cNvSpPr txBox="1"/>
          <p:nvPr/>
        </p:nvSpPr>
        <p:spPr>
          <a:xfrm>
            <a:off x="104503" y="1538446"/>
            <a:ext cx="8186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~10mV</a:t>
            </a:r>
            <a:endParaRPr lang="en-US" sz="1400" dirty="0"/>
          </a:p>
        </p:txBody>
      </p:sp>
      <p:sp>
        <p:nvSpPr>
          <p:cNvPr id="68" name="TextBox 67"/>
          <p:cNvSpPr txBox="1"/>
          <p:nvPr/>
        </p:nvSpPr>
        <p:spPr>
          <a:xfrm>
            <a:off x="3650280" y="5042010"/>
            <a:ext cx="2073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*Amplitude dependent on external current source</a:t>
            </a:r>
            <a:endParaRPr lang="en-US" sz="1200" dirty="0"/>
          </a:p>
        </p:txBody>
      </p:sp>
      <p:sp>
        <p:nvSpPr>
          <p:cNvPr id="69" name="TextBox 68"/>
          <p:cNvSpPr txBox="1"/>
          <p:nvPr/>
        </p:nvSpPr>
        <p:spPr>
          <a:xfrm>
            <a:off x="5916175" y="6155755"/>
            <a:ext cx="31108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*Frequency ranges are estimates. Actual frequency range will depend on specific application</a:t>
            </a:r>
            <a:endParaRPr lang="en-US" sz="1000" dirty="0"/>
          </a:p>
        </p:txBody>
      </p:sp>
      <p:cxnSp>
        <p:nvCxnSpPr>
          <p:cNvPr id="45" name="Straight Connector 44"/>
          <p:cNvCxnSpPr/>
          <p:nvPr/>
        </p:nvCxnSpPr>
        <p:spPr>
          <a:xfrm rot="16200000" flipV="1">
            <a:off x="358181" y="3375953"/>
            <a:ext cx="4147742" cy="4"/>
          </a:xfrm>
          <a:prstGeom prst="line">
            <a:avLst/>
          </a:prstGeom>
          <a:ln w="38100">
            <a:solidFill>
              <a:schemeClr val="accent2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16200000" flipV="1">
            <a:off x="2085670" y="5838520"/>
            <a:ext cx="596000" cy="15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2114080" y="6117350"/>
            <a:ext cx="6528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50Hz</a:t>
            </a:r>
            <a:endParaRPr lang="en-US" sz="1400" dirty="0"/>
          </a:p>
        </p:txBody>
      </p:sp>
      <p:cxnSp>
        <p:nvCxnSpPr>
          <p:cNvPr id="56" name="Straight Connector 55"/>
          <p:cNvCxnSpPr/>
          <p:nvPr/>
        </p:nvCxnSpPr>
        <p:spPr>
          <a:xfrm rot="5400000" flipH="1" flipV="1">
            <a:off x="771693" y="5714096"/>
            <a:ext cx="34564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77881" y="5886920"/>
            <a:ext cx="768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0.05Hz</a:t>
            </a:r>
            <a:endParaRPr lang="en-US" sz="1400" dirty="0"/>
          </a:p>
        </p:txBody>
      </p:sp>
      <p:sp>
        <p:nvSpPr>
          <p:cNvPr id="54" name="Oval 53"/>
          <p:cNvSpPr/>
          <p:nvPr/>
        </p:nvSpPr>
        <p:spPr>
          <a:xfrm>
            <a:off x="5424055" y="3002973"/>
            <a:ext cx="3460172" cy="1246909"/>
          </a:xfrm>
          <a:prstGeom prst="ellipse">
            <a:avLst/>
          </a:prstGeom>
          <a:solidFill>
            <a:schemeClr val="accent1">
              <a:alpha val="0"/>
            </a:schemeClr>
          </a:solidFill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Arrow Connector 57"/>
          <p:cNvCxnSpPr/>
          <p:nvPr/>
        </p:nvCxnSpPr>
        <p:spPr>
          <a:xfrm flipH="1">
            <a:off x="8136081" y="1995055"/>
            <a:ext cx="800100" cy="112221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54" idx="1"/>
          </p:cNvCxnSpPr>
          <p:nvPr/>
        </p:nvCxnSpPr>
        <p:spPr>
          <a:xfrm>
            <a:off x="4956464" y="2088573"/>
            <a:ext cx="974322" cy="109700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ECG Signal at 500SPS (no filtering)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6399" y="1600200"/>
            <a:ext cx="591120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ECG Signal at 8kSPS (no filtering)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96243" y="1600200"/>
            <a:ext cx="595151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ECG Signal at 8kSPS with Digital Filter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35474" y="1600200"/>
            <a:ext cx="587305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564582" y="4281055"/>
            <a:ext cx="1413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100Hz Digital LPF enabled</a:t>
            </a:r>
            <a:endParaRPr lang="en-US" dirty="0"/>
          </a:p>
        </p:txBody>
      </p:sp>
      <p:cxnSp>
        <p:nvCxnSpPr>
          <p:cNvPr id="7" name="Straight Arrow Connector 6"/>
          <p:cNvCxnSpPr>
            <a:stCxn id="5" idx="1"/>
          </p:cNvCxnSpPr>
          <p:nvPr/>
        </p:nvCxnSpPr>
        <p:spPr>
          <a:xfrm flipH="1">
            <a:off x="4416136" y="4604221"/>
            <a:ext cx="3148446" cy="767879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by Side Comparison</a:t>
            </a:r>
            <a:endParaRPr lang="en-US" dirty="0"/>
          </a:p>
        </p:txBody>
      </p:sp>
      <p:pic>
        <p:nvPicPr>
          <p:cNvPr id="8195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59036" y="1708806"/>
            <a:ext cx="4038600" cy="2874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226127" y="1236519"/>
            <a:ext cx="2784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500SPS no digital Filter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424054" y="1319645"/>
            <a:ext cx="2784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8kSPS 100Hz digital Filter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27364" y="5434445"/>
            <a:ext cx="79906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Comparable ECG pulses using 500SPS and 8kSPS (w digital filter)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Running at 8kSPS will be sufficient bandwidth to monitor PACE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0031" y="1727275"/>
            <a:ext cx="3952082" cy="2855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Enabling PACE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All tests with the ADS1292ECG-FE Board and the Evaluation software available online.</a:t>
            </a:r>
          </a:p>
          <a:p>
            <a:r>
              <a:rPr lang="en-US" dirty="0" smtClean="0"/>
              <a:t>Data Rate set to 8kSPS for PACE detection</a:t>
            </a:r>
          </a:p>
          <a:p>
            <a:pPr lvl="1"/>
            <a:r>
              <a:rPr lang="en-US" dirty="0" smtClean="0"/>
              <a:t>Digital Filter cutoff frequency is 2kSPS.</a:t>
            </a:r>
          </a:p>
          <a:p>
            <a:pPr lvl="1"/>
            <a:r>
              <a:rPr lang="en-US" dirty="0" smtClean="0"/>
              <a:t>10,000 samples used</a:t>
            </a:r>
          </a:p>
          <a:p>
            <a:r>
              <a:rPr lang="en-US" dirty="0" err="1" smtClean="0"/>
              <a:t>Ventrical</a:t>
            </a:r>
            <a:r>
              <a:rPr lang="en-US" dirty="0" smtClean="0"/>
              <a:t> Pacer option enabled in Fluke </a:t>
            </a:r>
            <a:r>
              <a:rPr lang="en-US" dirty="0" err="1" smtClean="0"/>
              <a:t>Medsim</a:t>
            </a:r>
            <a:r>
              <a:rPr lang="en-US" dirty="0" smtClean="0"/>
              <a:t> 300B for test</a:t>
            </a:r>
          </a:p>
          <a:p>
            <a:pPr lvl="1"/>
            <a:r>
              <a:rPr lang="en-US" dirty="0" smtClean="0"/>
              <a:t>Control over </a:t>
            </a:r>
            <a:r>
              <a:rPr lang="en-US" dirty="0" err="1" smtClean="0"/>
              <a:t>Ventrical</a:t>
            </a:r>
            <a:r>
              <a:rPr lang="en-US" dirty="0" smtClean="0"/>
              <a:t> Pace signal width and amplitude</a:t>
            </a:r>
          </a:p>
          <a:p>
            <a:pPr lvl="2"/>
            <a:r>
              <a:rPr lang="en-US" dirty="0" smtClean="0"/>
              <a:t>Amplitude Range: -100mV to 100mV</a:t>
            </a:r>
          </a:p>
          <a:p>
            <a:pPr lvl="2"/>
            <a:r>
              <a:rPr lang="en-US" dirty="0" smtClean="0"/>
              <a:t>Signal Width Range: 0.1ms to 2 sec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Ventrical</a:t>
            </a:r>
            <a:r>
              <a:rPr lang="en-US" dirty="0" smtClean="0"/>
              <a:t> PACE Test 1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1041" y="1433945"/>
            <a:ext cx="614191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049482" y="6224155"/>
            <a:ext cx="6816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Simulator set to 2mV Amplitude and 1ms pace signal width</a:t>
            </a:r>
            <a:endParaRPr 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315</Words>
  <Application>Microsoft Office PowerPoint</Application>
  <PresentationFormat>On-screen Show (4:3)</PresentationFormat>
  <Paragraphs>59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Software PACE detect with ADS1292</vt:lpstr>
      <vt:lpstr>Statement</vt:lpstr>
      <vt:lpstr>Bandwidth of interest</vt:lpstr>
      <vt:lpstr>ECG Signal at 500SPS (no filtering)</vt:lpstr>
      <vt:lpstr>ECG Signal at 8kSPS (no filtering)</vt:lpstr>
      <vt:lpstr>ECG Signal at 8kSPS with Digital Filter</vt:lpstr>
      <vt:lpstr>Side by Side Comparison</vt:lpstr>
      <vt:lpstr>Enabling PACE</vt:lpstr>
      <vt:lpstr>Ventrical PACE Test 1</vt:lpstr>
      <vt:lpstr>Ventrical PACE Test 1 Zoomed</vt:lpstr>
      <vt:lpstr>Ventrical PACE Test 2</vt:lpstr>
      <vt:lpstr>Ventrical PACE Test 2 Zoomed</vt:lpstr>
    </vt:vector>
  </TitlesOfParts>
  <Company>Texas Instruments Incorporated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a0866917</dc:creator>
  <cp:lastModifiedBy>a0866917</cp:lastModifiedBy>
  <cp:revision>9</cp:revision>
  <dcterms:created xsi:type="dcterms:W3CDTF">2012-06-05T16:48:58Z</dcterms:created>
  <dcterms:modified xsi:type="dcterms:W3CDTF">2012-07-10T20:06:28Z</dcterms:modified>
</cp:coreProperties>
</file>