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3" r:id="rId4"/>
  </p:sldMasterIdLst>
  <p:notesMasterIdLst>
    <p:notesMasterId r:id="rId13"/>
  </p:notesMasterIdLst>
  <p:handoutMasterIdLst>
    <p:handoutMasterId r:id="rId14"/>
  </p:handoutMasterIdLst>
  <p:sldIdLst>
    <p:sldId id="265" r:id="rId5"/>
    <p:sldId id="264" r:id="rId6"/>
    <p:sldId id="266" r:id="rId7"/>
    <p:sldId id="267" r:id="rId8"/>
    <p:sldId id="268" r:id="rId9"/>
    <p:sldId id="260" r:id="rId10"/>
    <p:sldId id="257" r:id="rId11"/>
    <p:sldId id="270" r:id="rId12"/>
  </p:sldIdLst>
  <p:sldSz cx="9144000" cy="6858000" type="screen4x3"/>
  <p:notesSz cx="6935788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53" autoAdjust="0"/>
    <p:restoredTop sz="94598" autoAdjust="0"/>
  </p:normalViewPr>
  <p:slideViewPr>
    <p:cSldViewPr snapToGrid="0">
      <p:cViewPr>
        <p:scale>
          <a:sx n="75" d="100"/>
          <a:sy n="75" d="100"/>
        </p:scale>
        <p:origin x="-1458" y="12"/>
      </p:cViewPr>
      <p:guideLst>
        <p:guide orient="horz" pos="432"/>
        <p:guide pos="21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532" y="-78"/>
      </p:cViewPr>
      <p:guideLst>
        <p:guide orient="horz" pos="2904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B7B0333-AB7B-4E86-919C-535F1175EFC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18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8312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72AAA3-9509-4FF8-84B1-DBAC56681BB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1c_revBlack_rgb_powerpoint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E2ABAB9D-B0BB-4564-9D1E-4A7EBE467AD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97" name="Rectangle 25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0" name="Rectangle 28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101" name="Picture 29" descr="ti_stk_2c_pos_rgb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67B341C-5A77-4B19-9882-27433BF2BC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AAF87CC-1730-401A-B8FE-09858775CC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82DA11-ED04-4E78-B3B1-1EC60C6D23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5FEEA2E-7C9E-4FF8-B967-AEC76294CF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02E8571-50EB-4ACD-AF2F-93B5E03BA0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625E03A-9E2E-4149-A0C6-FDFB481225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4981C72-73B3-4F3D-9296-6D0006E6CD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088061-5686-4169-AE0D-DAF5E0627A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1D70B41-27B2-4FC9-A1EB-E576C6E07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8727206-E628-48A8-A115-4A87B70F90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5273E5B-CBFF-4CEB-B637-9E06B66AF3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15979BF-7473-49C1-9E01-86A5767DDB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174A183-5D50-44B5-AA5D-3F9EAB0C0F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943100"/>
            <a:ext cx="2114550" cy="331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43100"/>
            <a:ext cx="6191250" cy="331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E735A7-C302-421D-B2D3-332CA89150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A3A6F97-8C66-424B-BD81-7B7D6ED9B7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8B445CD-B1DB-48B6-81AA-31E110CC32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83C068-CAD9-41E6-8ED5-43085AE056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3EBC83C-B053-45C5-8552-EC270D11FD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B717A4-187E-48B5-8192-D859EABBC1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6D0585D-9E6F-467B-BC2E-4B76252D7E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87F18A2-A90F-4B4E-B5BF-036CCD33A6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65D8A93-ADCE-4434-868F-013AA90F29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DEF5496-6DC7-4446-8183-A0E06AE830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8BCF6F8-D5EA-4873-A001-3B8CB81C13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95BC7A9-5268-415B-B64F-4520631F6A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943100"/>
            <a:ext cx="2114550" cy="331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43100"/>
            <a:ext cx="6191250" cy="331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4F4310-9E22-474A-A368-9BBF3705E3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57D612-EABB-4997-9E41-D64BE559BF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255C0E-2A3B-44BC-93DF-E573FC3BD0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C1A2768-1045-4273-8348-87A289E7BB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D35E4B-8AC9-4AEA-BA53-94C4D05B77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D9C2F9C-1157-4730-93EA-4C62D96FF9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A898594-5357-4553-8CD4-C0152E8E85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E8CAF0-F153-458E-B570-3134DBC48A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FE4D9C-2531-425B-B46B-B8B5D05F53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9E4AB0B-C2BB-4F6D-B75A-BBEC05064F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B957D2C-3B54-41D6-BA13-7C05088C38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A08D241-51FF-4DD5-9A1D-AAF36CFD42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943100"/>
            <a:ext cx="2114550" cy="331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43100"/>
            <a:ext cx="6191250" cy="331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BF6A60F-A056-4454-92EF-9B05F092C1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5498CE-E482-49E3-8733-CCF6553110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282D4B6-BC90-4DD8-9723-614918413E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1D8BD75-019D-4365-BC85-8599033159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EF224CA-6105-427D-804D-B21D0BCFC3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305C99-4669-4B6A-BE07-A8BA877672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78538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C341D8BD-1D8D-434E-9733-D80A1E61882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3" name="Rectangle 19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54" name="Picture 30" descr="ti_stk_2c_pos_rgb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fontAlgn="base">
        <a:spcBef>
          <a:spcPct val="65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fontAlgn="base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201738" indent="-233363" algn="l" rtl="0" fontAlgn="base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4890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13" name="Picture 29" descr="1c_revBlack_rgb_powerpoint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</p:spPr>
      </p:pic>
      <p:sp>
        <p:nvSpPr>
          <p:cNvPr id="16402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1943100"/>
            <a:ext cx="8458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403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3657600"/>
            <a:ext cx="8458200" cy="1600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40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65E795C7-3EB5-4BBB-807E-4EB23927D8A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410" name="Rectangle 26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algn="l" rtl="0" fontAlgn="base">
        <a:lnSpc>
          <a:spcPct val="85000"/>
        </a:lnSpc>
        <a:spcBef>
          <a:spcPct val="60000"/>
        </a:spcBef>
        <a:spcAft>
          <a:spcPct val="0"/>
        </a:spcAft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341313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</a:defRPr>
      </a:lvl2pPr>
      <a:lvl3pPr marL="688975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3pPr>
      <a:lvl4pPr marL="968375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13160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17732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2304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26876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1448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1943100"/>
            <a:ext cx="8458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3657600"/>
            <a:ext cx="8458200" cy="1600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8624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6200D4E0-AB11-4FDD-8CA5-5DBBAB6E007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8625" name="Rectangle 17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8627" name="Picture 19" descr="1c_revBlack_rgb_powerpoint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algn="l" rtl="0" fontAlgn="base">
        <a:lnSpc>
          <a:spcPct val="85000"/>
        </a:lnSpc>
        <a:spcBef>
          <a:spcPct val="60000"/>
        </a:spcBef>
        <a:spcAft>
          <a:spcPct val="0"/>
        </a:spcAft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341313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</a:defRPr>
      </a:lvl2pPr>
      <a:lvl3pPr marL="688975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3pPr>
      <a:lvl4pPr marL="968375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13160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17732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2304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26876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1448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1943100"/>
            <a:ext cx="8458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3657600"/>
            <a:ext cx="8458200" cy="1600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77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DB67B272-EDA2-4FBB-9B7E-E4DA626D46D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7767" name="Rectangle 7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17768" name="Picture 8" descr="1c_revBlack_rgb_powerpoint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9pPr>
    </p:titleStyle>
    <p:bodyStyle>
      <a:lvl1pPr algn="l" rtl="0" fontAlgn="base">
        <a:lnSpc>
          <a:spcPct val="85000"/>
        </a:lnSpc>
        <a:spcBef>
          <a:spcPct val="60000"/>
        </a:spcBef>
        <a:spcAft>
          <a:spcPct val="0"/>
        </a:spcAft>
        <a:defRPr sz="2000" b="1">
          <a:solidFill>
            <a:schemeClr val="tx2"/>
          </a:solidFill>
          <a:latin typeface="+mn-lt"/>
          <a:ea typeface="+mn-ea"/>
          <a:cs typeface="+mn-cs"/>
        </a:defRPr>
      </a:lvl1pPr>
      <a:lvl2pPr marL="341313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</a:defRPr>
      </a:lvl2pPr>
      <a:lvl3pPr marL="688975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3pPr>
      <a:lvl4pPr marL="968375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13160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17732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2304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26876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1448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Impedance </a:t>
            </a:r>
            <a:r>
              <a:rPr lang="en-US" dirty="0" err="1" smtClean="0"/>
              <a:t>Pneumography</a:t>
            </a:r>
            <a:r>
              <a:rPr lang="en-US" dirty="0" smtClean="0"/>
              <a:t> with </a:t>
            </a:r>
            <a:r>
              <a:rPr lang="en-US" dirty="0" smtClean="0"/>
              <a:t>ADS1298R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Tony Calabria</a:t>
            </a:r>
          </a:p>
          <a:p>
            <a:r>
              <a:rPr lang="en-US" smtClean="0"/>
              <a:t>7/30/2012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A98D7-48C2-4D99-8A3C-CDD02B489CD4}" type="slidenum">
              <a:rPr lang="en-US"/>
              <a:pPr/>
              <a:t>2</a:t>
            </a:fld>
            <a:endParaRPr lang="en-US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1943100"/>
            <a:ext cx="7548563" cy="1485900"/>
          </a:xfrm>
        </p:spPr>
        <p:txBody>
          <a:bodyPr/>
          <a:lstStyle/>
          <a:p>
            <a:r>
              <a:rPr lang="en-US" dirty="0" smtClean="0"/>
              <a:t>Components on the ADS1298RECG-FE </a:t>
            </a:r>
            <a:br>
              <a:rPr lang="en-US" dirty="0" smtClean="0"/>
            </a:br>
            <a:r>
              <a:rPr lang="en-US" dirty="0" smtClean="0"/>
              <a:t>Board</a:t>
            </a:r>
            <a:endParaRPr lang="en-US" dirty="0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Subhead text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Portion of ADS1298RECG-FE Schematic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9670" y="1600200"/>
            <a:ext cx="628465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Arrow Connector 3"/>
          <p:cNvCxnSpPr/>
          <p:nvPr/>
        </p:nvCxnSpPr>
        <p:spPr>
          <a:xfrm>
            <a:off x="1047750" y="3686175"/>
            <a:ext cx="990600" cy="828675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2876" y="2847975"/>
            <a:ext cx="1695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Switching in 1M impedance in parallel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Schematic Simplified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11900" y="1600200"/>
            <a:ext cx="512019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Arrow Connector 4"/>
          <p:cNvCxnSpPr/>
          <p:nvPr/>
        </p:nvCxnSpPr>
        <p:spPr>
          <a:xfrm flipV="1">
            <a:off x="1266825" y="3238500"/>
            <a:ext cx="723900" cy="1085850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33375" y="4505325"/>
            <a:ext cx="2047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Varies 0.11ohm</a:t>
            </a:r>
          </a:p>
          <a:p>
            <a:r>
              <a:rPr lang="en-US" dirty="0" smtClean="0"/>
              <a:t>From Switcher in previous slide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 Results </a:t>
            </a:r>
            <a:endParaRPr lang="en-US" dirty="0"/>
          </a:p>
        </p:txBody>
      </p:sp>
      <p:pic>
        <p:nvPicPr>
          <p:cNvPr id="12493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7903" y="1185863"/>
            <a:ext cx="6698668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A376BD-CA1B-48B0-B6BC-27FDF01FF954}" type="slidenum">
              <a:rPr lang="en-US"/>
              <a:pPr/>
              <a:t>6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Impedance</a:t>
            </a:r>
            <a:endParaRPr 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Subhead text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7984E3-6684-4BC2-A44D-9E593A052C11}" type="slidenum">
              <a:rPr lang="en-US"/>
              <a:pPr/>
              <a:t>7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44463"/>
            <a:ext cx="8458200" cy="814387"/>
          </a:xfrm>
        </p:spPr>
        <p:txBody>
          <a:bodyPr/>
          <a:lstStyle/>
          <a:p>
            <a:r>
              <a:rPr lang="en-US" dirty="0" smtClean="0"/>
              <a:t>Equations From UG</a:t>
            </a:r>
            <a:endParaRPr 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004888"/>
            <a:ext cx="71628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" y="2033588"/>
            <a:ext cx="51149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2463" y="3248025"/>
            <a:ext cx="7134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val 8"/>
          <p:cNvSpPr/>
          <p:nvPr/>
        </p:nvSpPr>
        <p:spPr>
          <a:xfrm>
            <a:off x="2800350" y="3905250"/>
            <a:ext cx="762000" cy="409575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676650" y="3476625"/>
            <a:ext cx="762000" cy="409575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505200" y="3838575"/>
            <a:ext cx="247650" cy="133350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105275" y="2562225"/>
            <a:ext cx="828675" cy="400050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 Results – A closer look </a:t>
            </a:r>
            <a:endParaRPr lang="en-US" dirty="0"/>
          </a:p>
        </p:txBody>
      </p:sp>
      <p:pic>
        <p:nvPicPr>
          <p:cNvPr id="1259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8300" y="922338"/>
            <a:ext cx="5476875" cy="3883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743075" y="2047875"/>
            <a:ext cx="733425" cy="266700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43075" y="3714750"/>
            <a:ext cx="733425" cy="266700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736725" y="5613481"/>
          <a:ext cx="5197475" cy="463469"/>
        </p:xfrm>
        <a:graphic>
          <a:graphicData uri="http://schemas.openxmlformats.org/presentationml/2006/ole">
            <p:oleObj spid="_x0000_s125955" name="Equation" r:id="rId4" imgW="1993680" imgH="177480" progId="Equation.3">
              <p:embed/>
            </p:oleObj>
          </a:graphicData>
        </a:graphic>
      </p:graphicFrame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00375" y="5195888"/>
            <a:ext cx="3190875" cy="433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7013" marR="0" lvl="0" indent="-227013" algn="l" defTabSz="914400" rtl="0" eaLnBrk="1" fontAlgn="base" latinLnBrk="0" hangingPunct="1">
              <a:lnSpc>
                <a:spcPct val="100000"/>
              </a:lnSpc>
              <a:spcBef>
                <a:spcPct val="65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Estimated from Graph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AAAAAA"/>
      </a:dk1>
      <a:lt1>
        <a:srgbClr val="FFFFFF"/>
      </a:lt1>
      <a:dk2>
        <a:srgbClr val="000000"/>
      </a:dk2>
      <a:lt2>
        <a:srgbClr val="FFFFFF"/>
      </a:lt2>
      <a:accent1>
        <a:srgbClr val="AAAAAA"/>
      </a:accent1>
      <a:accent2>
        <a:srgbClr val="FFFFFF"/>
      </a:accent2>
      <a:accent3>
        <a:srgbClr val="AAAAAA"/>
      </a:accent3>
      <a:accent4>
        <a:srgbClr val="DADADA"/>
      </a:accent4>
      <a:accent5>
        <a:srgbClr val="D2D2D2"/>
      </a:accent5>
      <a:accent6>
        <a:srgbClr val="E7E7E7"/>
      </a:accent6>
      <a:hlink>
        <a:srgbClr val="AAAAAA"/>
      </a:hlink>
      <a:folHlink>
        <a:srgbClr val="FF00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AAAAAA"/>
      </a:lt1>
      <a:dk2>
        <a:srgbClr val="FFFFFF"/>
      </a:dk2>
      <a:lt2>
        <a:srgbClr val="808080"/>
      </a:lt2>
      <a:accent1>
        <a:srgbClr val="000000"/>
      </a:accent1>
      <a:accent2>
        <a:srgbClr val="AAAAAA"/>
      </a:accent2>
      <a:accent3>
        <a:srgbClr val="D2D2D2"/>
      </a:accent3>
      <a:accent4>
        <a:srgbClr val="000000"/>
      </a:accent4>
      <a:accent5>
        <a:srgbClr val="AAAAAA"/>
      </a:accent5>
      <a:accent6>
        <a:srgbClr val="9A9A9A"/>
      </a:accent6>
      <a:hlink>
        <a:srgbClr val="FF0000"/>
      </a:hlink>
      <a:folHlink>
        <a:srgbClr val="FFFFFF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AAAAAA"/>
        </a:lt1>
        <a:dk2>
          <a:srgbClr val="FFFFFF"/>
        </a:dk2>
        <a:lt2>
          <a:srgbClr val="80808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000000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AAAAAA"/>
      </a:lt1>
      <a:dk2>
        <a:srgbClr val="FFFFFF"/>
      </a:dk2>
      <a:lt2>
        <a:srgbClr val="808080"/>
      </a:lt2>
      <a:accent1>
        <a:srgbClr val="000000"/>
      </a:accent1>
      <a:accent2>
        <a:srgbClr val="AAAAAA"/>
      </a:accent2>
      <a:accent3>
        <a:srgbClr val="D2D2D2"/>
      </a:accent3>
      <a:accent4>
        <a:srgbClr val="000000"/>
      </a:accent4>
      <a:accent5>
        <a:srgbClr val="AAAAAA"/>
      </a:accent5>
      <a:accent6>
        <a:srgbClr val="9A9A9A"/>
      </a:accent6>
      <a:hlink>
        <a:srgbClr val="FF0000"/>
      </a:hlink>
      <a:folHlink>
        <a:srgbClr val="FFFFFF"/>
      </a:folHlink>
    </a:clrScheme>
    <a:fontScheme name="3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ustom Design 1">
        <a:dk1>
          <a:srgbClr val="000000"/>
        </a:dk1>
        <a:lt1>
          <a:srgbClr val="AAAAAA"/>
        </a:lt1>
        <a:dk2>
          <a:srgbClr val="FFFFFF"/>
        </a:dk2>
        <a:lt2>
          <a:srgbClr val="80808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000000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inalPowerpoint 4">
    <a:dk1>
      <a:srgbClr val="000000"/>
    </a:dk1>
    <a:lt1>
      <a:srgbClr val="FF0000"/>
    </a:lt1>
    <a:dk2>
      <a:srgbClr val="FFFFFF"/>
    </a:dk2>
    <a:lt2>
      <a:srgbClr val="000000"/>
    </a:lt2>
    <a:accent1>
      <a:srgbClr val="AAAAAA"/>
    </a:accent1>
    <a:accent2>
      <a:srgbClr val="FFFFFF"/>
    </a:accent2>
    <a:accent3>
      <a:srgbClr val="FFAAAA"/>
    </a:accent3>
    <a:accent4>
      <a:srgbClr val="000000"/>
    </a:accent4>
    <a:accent5>
      <a:srgbClr val="D2D2D2"/>
    </a:accent5>
    <a:accent6>
      <a:srgbClr val="E7E7E7"/>
    </a:accent6>
    <a:hlink>
      <a:srgbClr val="000000"/>
    </a:hlink>
    <a:folHlink>
      <a:srgbClr val="AAAAA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</Template>
  <TotalTime>440</TotalTime>
  <Words>55</Words>
  <Application>Microsoft Office PowerPoint</Application>
  <PresentationFormat>On-screen Show (4:3)</PresentationFormat>
  <Paragraphs>19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FinalPowerpoint</vt:lpstr>
      <vt:lpstr>Custom Design</vt:lpstr>
      <vt:lpstr>1_Custom Design</vt:lpstr>
      <vt:lpstr>3_Custom Design</vt:lpstr>
      <vt:lpstr>Equation</vt:lpstr>
      <vt:lpstr>Impedance Pneumography with ADS1298R</vt:lpstr>
      <vt:lpstr>Components on the ADS1298RECG-FE  Board</vt:lpstr>
      <vt:lpstr>Portion of ADS1298RECG-FE Schematic</vt:lpstr>
      <vt:lpstr>Schematic Simplified</vt:lpstr>
      <vt:lpstr>Conversion Results </vt:lpstr>
      <vt:lpstr>Calculating Impedance</vt:lpstr>
      <vt:lpstr>Equations From UG</vt:lpstr>
      <vt:lpstr>Conversion Results – A closer look </vt:lpstr>
    </vt:vector>
  </TitlesOfParts>
  <Company>Texas Instruments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/>
  <cp:lastModifiedBy>a0866917</cp:lastModifiedBy>
  <cp:revision>43</cp:revision>
  <dcterms:created xsi:type="dcterms:W3CDTF">2007-12-19T20:51:45Z</dcterms:created>
  <dcterms:modified xsi:type="dcterms:W3CDTF">2012-07-31T21:21:46Z</dcterms:modified>
</cp:coreProperties>
</file>